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44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1A2B4C"/>
                </a:gs>
                <a:gs pos="100000">
                  <a:srgbClr val="2C3E50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1A2B4C">
                <a:alpha val="65000"/>
              </a:srgb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190500"/>
            <a:ext cx="12192000" cy="6667500"/>
            <a:chOff x="0" y="190500"/>
            <a:chExt cx="12192000" cy="6667500"/>
          </a:xfrm>
        </p:grpSpPr>
        <p:sp>
          <p:nvSpPr>
            <p:cNvPr id="6" name="Freeform 6"/>
            <p:cNvSpPr/>
            <p:nvPr/>
          </p:nvSpPr>
          <p:spPr>
            <a:xfrm>
              <a:off x="0" y="5080000"/>
              <a:ext cx="12192000" cy="1778000"/>
            </a:xfrm>
            <a:custGeom>
              <a:avLst/>
              <a:gdLst/>
              <a:ahLst/>
              <a:cxnLst/>
              <a:rect l="l" t="t" r="r" b="b"/>
              <a:pathLst>
                <a:path w="12192000" h="1778000">
                  <a:moveTo>
                    <a:pt x="0" y="635000"/>
                  </a:moveTo>
                  <a:cubicBezTo>
                    <a:pt x="4064000" y="0"/>
                    <a:pt x="8128000" y="158750"/>
                    <a:pt x="12192000" y="1111250"/>
                  </a:cubicBezTo>
                  <a:lnTo>
                    <a:pt x="12192000" y="1778000"/>
                  </a:lnTo>
                  <a:lnTo>
                    <a:pt x="0" y="1778000"/>
                  </a:lnTo>
                  <a:close/>
                </a:path>
              </a:pathLst>
            </a:custGeom>
            <a:solidFill>
              <a:srgbClr val="D4AF37">
                <a:alpha val="15000"/>
              </a:srgb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Ellipse 7"/>
            <p:cNvSpPr/>
            <p:nvPr/>
          </p:nvSpPr>
          <p:spPr>
            <a:xfrm>
              <a:off x="9715500" y="190500"/>
              <a:ext cx="1524000" cy="1524000"/>
            </a:xfrm>
            <a:prstGeom prst="ellipse">
              <a:avLst/>
            </a:prstGeom>
            <a:solidFill>
              <a:srgbClr val="E05D3A">
                <a:alpha val="10000"/>
              </a:srgb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12470" y="2626995"/>
            <a:ext cx="3234690" cy="1802130"/>
            <a:chOff x="712470" y="2626995"/>
            <a:chExt cx="3234690" cy="1802130"/>
          </a:xfrm>
        </p:grpSpPr>
        <p:sp>
          <p:nvSpPr>
            <p:cNvPr id="9" name="TextBox 9"/>
            <p:cNvSpPr txBox="1"/>
            <p:nvPr/>
          </p:nvSpPr>
          <p:spPr>
            <a:xfrm>
              <a:off x="712470" y="2626995"/>
              <a:ext cx="2491359" cy="7924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9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河西走廊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31520" y="3360420"/>
              <a:ext cx="321564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千年文明的生命通道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762000" y="3810000"/>
              <a:ext cx="952500" cy="38100"/>
            </a:xfrm>
            <a:custGeom>
              <a:avLst/>
              <a:gdLst/>
              <a:ahLst/>
              <a:cxnLst/>
              <a:rect l="l" t="t" r="r" b="b"/>
              <a:pathLst>
                <a:path w="952500" h="38100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19050"/>
                  </a:lnTo>
                  <a:cubicBezTo>
                    <a:pt x="952500" y="29571"/>
                    <a:pt x="943971" y="38100"/>
                    <a:pt x="933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2950" y="4124325"/>
              <a:ext cx="26670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E8E4D9"/>
                  </a:solidFill>
                  <a:latin typeface="Noto Sans CJK SC"/>
                  <a:ea typeface="Microsoft YaHei"/>
                  <a:cs typeface="Noto Sans CJK SC"/>
                </a:rPr>
                <a:t>从汉唐丝路到现代能源走廊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748665" y="6363652"/>
            <a:ext cx="2495645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E8E4D9"/>
                </a:solidFill>
                <a:latin typeface="Noto Sans CJK SC"/>
                <a:ea typeface="Microsoft YaHei"/>
                <a:cs typeface="Noto Sans CJK SC"/>
              </a:rPr>
              <a:t>地域与文化深度解析 | 2026战略视野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213604" cy="487680"/>
            <a:chOff x="731520" y="502920"/>
            <a:chExt cx="521360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21360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敦煌艺术：佛教东传的视觉史诗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2950" y="1552575"/>
            <a:ext cx="2007870" cy="1243013"/>
            <a:chOff x="742950" y="1552575"/>
            <a:chExt cx="2007870" cy="1243013"/>
          </a:xfrm>
        </p:grpSpPr>
        <p:sp>
          <p:nvSpPr>
            <p:cNvPr id="6" name="TextBox 6"/>
            <p:cNvSpPr txBox="1"/>
            <p:nvPr/>
          </p:nvSpPr>
          <p:spPr>
            <a:xfrm>
              <a:off x="742950" y="155257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艺术融合典范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4855" y="1949768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印度犍陀罗艺术的传入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4855" y="223551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中原绘画技法的融入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44855" y="252126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西域装饰风格的点缀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42950" y="3171825"/>
            <a:ext cx="2205037" cy="1243013"/>
            <a:chOff x="742950" y="3171825"/>
            <a:chExt cx="2205037" cy="1243013"/>
          </a:xfrm>
        </p:grpSpPr>
        <p:sp>
          <p:nvSpPr>
            <p:cNvPr id="11" name="TextBox 11"/>
            <p:cNvSpPr txBox="1"/>
            <p:nvPr/>
          </p:nvSpPr>
          <p:spPr>
            <a:xfrm>
              <a:off x="742950" y="317182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壁画与彩塑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4855" y="356901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记录佛教东传全过程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4855" y="3854768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展现世俗生活与宗教信仰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4855" y="414051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跨越千年的色彩对话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15000" y="1524000"/>
            <a:ext cx="5715000" cy="4000500"/>
            <a:chOff x="5715000" y="1524000"/>
            <a:chExt cx="5715000" cy="4000500"/>
          </a:xfrm>
        </p:grpSpPr>
        <p:pic>
          <p:nvPicPr>
            <p:cNvPr id="16" name="Imag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5000" y="1524000"/>
              <a:ext cx="5715000" cy="40005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213604" cy="487680"/>
            <a:chOff x="731520" y="502920"/>
            <a:chExt cx="521360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21360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民族熔炉：迁徙轨迹与共生实践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62000" y="1524000"/>
            <a:ext cx="5143500" cy="2286000"/>
            <a:chOff x="762000" y="1524000"/>
            <a:chExt cx="5143500" cy="2286000"/>
          </a:xfrm>
        </p:grpSpPr>
        <p:sp>
          <p:nvSpPr>
            <p:cNvPr id="6" name="Freeform 6"/>
            <p:cNvSpPr/>
            <p:nvPr/>
          </p:nvSpPr>
          <p:spPr>
            <a:xfrm>
              <a:off x="762000" y="15240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114300" y="0"/>
                  </a:moveTo>
                  <a:lnTo>
                    <a:pt x="5029200" y="0"/>
                  </a:lnTo>
                  <a:cubicBezTo>
                    <a:pt x="5092326" y="0"/>
                    <a:pt x="5143500" y="51174"/>
                    <a:pt x="5143500" y="114300"/>
                  </a:cubicBezTo>
                  <a:lnTo>
                    <a:pt x="5143500" y="2171700"/>
                  </a:lnTo>
                  <a:cubicBezTo>
                    <a:pt x="5143500" y="2234826"/>
                    <a:pt x="5092326" y="2286000"/>
                    <a:pt x="502920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1085850" y="1847850"/>
              <a:ext cx="228600" cy="228600"/>
              <a:chOff x="1085850" y="1847850"/>
              <a:chExt cx="228600" cy="2286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111250" y="1847850"/>
                <a:ext cx="1016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01600">
                    <a:moveTo>
                      <a:pt x="0" y="50800"/>
                    </a:moveTo>
                    <a:cubicBezTo>
                      <a:pt x="0" y="78856"/>
                      <a:pt x="22744" y="101600"/>
                      <a:pt x="50800" y="101600"/>
                    </a:cubicBezTo>
                    <a:cubicBezTo>
                      <a:pt x="78856" y="101600"/>
                      <a:pt x="101600" y="78856"/>
                      <a:pt x="101600" y="50800"/>
                    </a:cubicBezTo>
                    <a:cubicBezTo>
                      <a:pt x="101600" y="22744"/>
                      <a:pt x="78856" y="0"/>
                      <a:pt x="50800" y="0"/>
                    </a:cubicBezTo>
                    <a:cubicBezTo>
                      <a:pt x="22744" y="0"/>
                      <a:pt x="0" y="22744"/>
                      <a:pt x="0" y="508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085850" y="2000250"/>
                <a:ext cx="1524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76200">
                    <a:moveTo>
                      <a:pt x="0" y="76200"/>
                    </a:moveTo>
                    <a:lnTo>
                      <a:pt x="0" y="50800"/>
                    </a:lnTo>
                    <a:cubicBezTo>
                      <a:pt x="0" y="22744"/>
                      <a:pt x="22744" y="0"/>
                      <a:pt x="50800" y="0"/>
                    </a:cubicBezTo>
                    <a:lnTo>
                      <a:pt x="101600" y="0"/>
                    </a:lnTo>
                    <a:cubicBezTo>
                      <a:pt x="129656" y="0"/>
                      <a:pt x="152400" y="22744"/>
                      <a:pt x="152400" y="50800"/>
                    </a:cubicBezTo>
                    <a:lnTo>
                      <a:pt x="152400" y="762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1250950" y="1849501"/>
                <a:ext cx="38200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38200" h="98425">
                    <a:moveTo>
                      <a:pt x="0" y="0"/>
                    </a:moveTo>
                    <a:cubicBezTo>
                      <a:pt x="22478" y="5755"/>
                      <a:pt x="38200" y="26009"/>
                      <a:pt x="38200" y="49212"/>
                    </a:cubicBezTo>
                    <a:cubicBezTo>
                      <a:pt x="38200" y="72416"/>
                      <a:pt x="22478" y="92670"/>
                      <a:pt x="0" y="98425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1276350" y="2002155"/>
                <a:ext cx="38100" cy="7429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74295">
                    <a:moveTo>
                      <a:pt x="38100" y="74295"/>
                    </a:moveTo>
                    <a:lnTo>
                      <a:pt x="38100" y="48895"/>
                    </a:lnTo>
                    <a:cubicBezTo>
                      <a:pt x="37967" y="25839"/>
                      <a:pt x="22324" y="5764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028700" y="212407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多民族迁徙轨迹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32510" y="2442210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汉、藏、回、裕固、蒙古等民族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32510" y="26803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在此交汇、定居、融合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286500" y="1524000"/>
            <a:ext cx="5143500" cy="2286000"/>
            <a:chOff x="6286500" y="1524000"/>
            <a:chExt cx="5143500" cy="2286000"/>
          </a:xfrm>
        </p:grpSpPr>
        <p:sp>
          <p:nvSpPr>
            <p:cNvPr id="16" name="Freeform 16"/>
            <p:cNvSpPr/>
            <p:nvPr/>
          </p:nvSpPr>
          <p:spPr>
            <a:xfrm>
              <a:off x="6286500" y="15240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114300" y="0"/>
                  </a:moveTo>
                  <a:lnTo>
                    <a:pt x="5029200" y="0"/>
                  </a:lnTo>
                  <a:cubicBezTo>
                    <a:pt x="5092326" y="0"/>
                    <a:pt x="5143500" y="51174"/>
                    <a:pt x="5143500" y="114300"/>
                  </a:cubicBezTo>
                  <a:lnTo>
                    <a:pt x="5143500" y="2171700"/>
                  </a:lnTo>
                  <a:cubicBezTo>
                    <a:pt x="5143500" y="2234826"/>
                    <a:pt x="5092326" y="2286000"/>
                    <a:pt x="502920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2" name="Group 22"/>
            <p:cNvGrpSpPr/>
            <p:nvPr/>
          </p:nvGrpSpPr>
          <p:grpSpPr>
            <a:xfrm>
              <a:off x="6635750" y="1847850"/>
              <a:ext cx="177800" cy="228600"/>
              <a:chOff x="6635750" y="1847850"/>
              <a:chExt cx="177800" cy="2286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6750050" y="184785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63500">
                    <a:moveTo>
                      <a:pt x="0" y="0"/>
                    </a:moveTo>
                    <a:lnTo>
                      <a:pt x="0" y="50800"/>
                    </a:lnTo>
                    <a:cubicBezTo>
                      <a:pt x="0" y="57814"/>
                      <a:pt x="5686" y="63500"/>
                      <a:pt x="12700" y="63500"/>
                    </a:cubicBezTo>
                    <a:lnTo>
                      <a:pt x="63500" y="635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Freeform 18"/>
              <p:cNvSpPr/>
              <p:nvPr/>
            </p:nvSpPr>
            <p:spPr>
              <a:xfrm>
                <a:off x="6635750" y="1847850"/>
                <a:ext cx="177800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228600">
                    <a:moveTo>
                      <a:pt x="152400" y="228600"/>
                    </a:moveTo>
                    <a:lnTo>
                      <a:pt x="25400" y="228600"/>
                    </a:lnTo>
                    <a:cubicBezTo>
                      <a:pt x="11372" y="228600"/>
                      <a:pt x="0" y="217228"/>
                      <a:pt x="0" y="203200"/>
                    </a:cubicBezTo>
                    <a:lnTo>
                      <a:pt x="0" y="25400"/>
                    </a:lnTo>
                    <a:cubicBezTo>
                      <a:pt x="0" y="11372"/>
                      <a:pt x="11372" y="0"/>
                      <a:pt x="25400" y="0"/>
                    </a:cubicBezTo>
                    <a:lnTo>
                      <a:pt x="114300" y="0"/>
                    </a:lnTo>
                    <a:lnTo>
                      <a:pt x="177800" y="63500"/>
                    </a:lnTo>
                    <a:lnTo>
                      <a:pt x="177800" y="203200"/>
                    </a:lnTo>
                    <a:cubicBezTo>
                      <a:pt x="177800" y="217228"/>
                      <a:pt x="166428" y="228600"/>
                      <a:pt x="152400" y="2286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Freeform 19"/>
              <p:cNvSpPr/>
              <p:nvPr/>
            </p:nvSpPr>
            <p:spPr>
              <a:xfrm>
                <a:off x="6686550" y="1924050"/>
                <a:ext cx="127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2700" h="9525">
                    <a:moveTo>
                      <a:pt x="0" y="0"/>
                    </a:moveTo>
                    <a:lnTo>
                      <a:pt x="1270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Freeform 20"/>
              <p:cNvSpPr/>
              <p:nvPr/>
            </p:nvSpPr>
            <p:spPr>
              <a:xfrm>
                <a:off x="6686550" y="1974850"/>
                <a:ext cx="76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9525">
                    <a:moveTo>
                      <a:pt x="0" y="0"/>
                    </a:move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Freeform 21"/>
              <p:cNvSpPr/>
              <p:nvPr/>
            </p:nvSpPr>
            <p:spPr>
              <a:xfrm>
                <a:off x="6686550" y="2025650"/>
                <a:ext cx="76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9525">
                    <a:moveTo>
                      <a:pt x="0" y="0"/>
                    </a:move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6553200" y="212407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吐蕃时期司法实践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557010" y="24422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双语司法文书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557010" y="26803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汉藏混编户籍管理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62000" y="4000500"/>
            <a:ext cx="5143500" cy="2286000"/>
            <a:chOff x="762000" y="4000500"/>
            <a:chExt cx="5143500" cy="2286000"/>
          </a:xfrm>
        </p:grpSpPr>
        <p:sp>
          <p:nvSpPr>
            <p:cNvPr id="27" name="Freeform 27"/>
            <p:cNvSpPr/>
            <p:nvPr/>
          </p:nvSpPr>
          <p:spPr>
            <a:xfrm>
              <a:off x="762000" y="40005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114300" y="0"/>
                  </a:moveTo>
                  <a:lnTo>
                    <a:pt x="5029200" y="0"/>
                  </a:lnTo>
                  <a:cubicBezTo>
                    <a:pt x="5092326" y="0"/>
                    <a:pt x="5143500" y="51174"/>
                    <a:pt x="5143500" y="114300"/>
                  </a:cubicBezTo>
                  <a:lnTo>
                    <a:pt x="5143500" y="2171700"/>
                  </a:lnTo>
                  <a:cubicBezTo>
                    <a:pt x="5143500" y="2234826"/>
                    <a:pt x="5092326" y="2286000"/>
                    <a:pt x="502920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1085850" y="4324350"/>
              <a:ext cx="228600" cy="228600"/>
              <a:chOff x="1085850" y="4324350"/>
              <a:chExt cx="228600" cy="2286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085850" y="4324350"/>
                <a:ext cx="2286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114300">
                    <a:moveTo>
                      <a:pt x="25400" y="114300"/>
                    </a:moveTo>
                    <a:lnTo>
                      <a:pt x="0" y="114300"/>
                    </a:lnTo>
                    <a:lnTo>
                      <a:pt x="114300" y="0"/>
                    </a:lnTo>
                    <a:lnTo>
                      <a:pt x="228600" y="114300"/>
                    </a:lnTo>
                    <a:lnTo>
                      <a:pt x="203200" y="1143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Freeform 29"/>
              <p:cNvSpPr/>
              <p:nvPr/>
            </p:nvSpPr>
            <p:spPr>
              <a:xfrm>
                <a:off x="1111250" y="4438650"/>
                <a:ext cx="1778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114300">
                    <a:moveTo>
                      <a:pt x="0" y="0"/>
                    </a:moveTo>
                    <a:lnTo>
                      <a:pt x="0" y="88900"/>
                    </a:lnTo>
                    <a:cubicBezTo>
                      <a:pt x="0" y="102928"/>
                      <a:pt x="11372" y="114300"/>
                      <a:pt x="25400" y="114300"/>
                    </a:cubicBezTo>
                    <a:lnTo>
                      <a:pt x="152400" y="114300"/>
                    </a:lnTo>
                    <a:cubicBezTo>
                      <a:pt x="166428" y="114300"/>
                      <a:pt x="177800" y="102928"/>
                      <a:pt x="177800" y="88900"/>
                    </a:cubicBezTo>
                    <a:lnTo>
                      <a:pt x="17780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Freeform 30"/>
              <p:cNvSpPr/>
              <p:nvPr/>
            </p:nvSpPr>
            <p:spPr>
              <a:xfrm>
                <a:off x="1162050" y="4451350"/>
                <a:ext cx="762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101600">
                    <a:moveTo>
                      <a:pt x="0" y="101600"/>
                    </a:moveTo>
                    <a:lnTo>
                      <a:pt x="0" y="25400"/>
                    </a:lnTo>
                    <a:cubicBezTo>
                      <a:pt x="0" y="11372"/>
                      <a:pt x="11372" y="0"/>
                      <a:pt x="25400" y="0"/>
                    </a:cubicBezTo>
                    <a:lnTo>
                      <a:pt x="50800" y="0"/>
                    </a:lnTo>
                    <a:cubicBezTo>
                      <a:pt x="64828" y="0"/>
                      <a:pt x="76200" y="11372"/>
                      <a:pt x="76200" y="25400"/>
                    </a:cubicBezTo>
                    <a:lnTo>
                      <a:pt x="76200" y="1016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1028700" y="460057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裕固族东迁历程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032510" y="491871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明代从西域东迁至祁连山北麓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032510" y="51568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形成独特的民族聚居区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286500" y="4000500"/>
            <a:ext cx="5143500" cy="2286000"/>
            <a:chOff x="6286500" y="4000500"/>
            <a:chExt cx="5143500" cy="2286000"/>
          </a:xfrm>
        </p:grpSpPr>
        <p:sp>
          <p:nvSpPr>
            <p:cNvPr id="36" name="Freeform 36"/>
            <p:cNvSpPr/>
            <p:nvPr/>
          </p:nvSpPr>
          <p:spPr>
            <a:xfrm>
              <a:off x="6286500" y="4000500"/>
              <a:ext cx="5143500" cy="2286000"/>
            </a:xfrm>
            <a:custGeom>
              <a:avLst/>
              <a:gdLst/>
              <a:ahLst/>
              <a:cxnLst/>
              <a:rect l="l" t="t" r="r" b="b"/>
              <a:pathLst>
                <a:path w="5143500" h="2286000">
                  <a:moveTo>
                    <a:pt x="114300" y="0"/>
                  </a:moveTo>
                  <a:lnTo>
                    <a:pt x="5029200" y="0"/>
                  </a:lnTo>
                  <a:cubicBezTo>
                    <a:pt x="5092326" y="0"/>
                    <a:pt x="5143500" y="51174"/>
                    <a:pt x="5143500" y="114300"/>
                  </a:cubicBezTo>
                  <a:lnTo>
                    <a:pt x="5143500" y="2171700"/>
                  </a:lnTo>
                  <a:cubicBezTo>
                    <a:pt x="5143500" y="2234826"/>
                    <a:pt x="5092326" y="2286000"/>
                    <a:pt x="5029200" y="2286000"/>
                  </a:cubicBezTo>
                  <a:lnTo>
                    <a:pt x="114300" y="2286000"/>
                  </a:lnTo>
                  <a:cubicBezTo>
                    <a:pt x="51174" y="2286000"/>
                    <a:pt x="0" y="2234826"/>
                    <a:pt x="0" y="2171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6605952" y="4333792"/>
              <a:ext cx="237165" cy="206458"/>
            </a:xfrm>
            <a:custGeom>
              <a:avLst/>
              <a:gdLst/>
              <a:ahLst/>
              <a:cxnLst/>
              <a:rect l="l" t="t" r="r" b="b"/>
              <a:pathLst>
                <a:path w="237165" h="206458">
                  <a:moveTo>
                    <a:pt x="213948" y="112123"/>
                  </a:moveTo>
                  <a:lnTo>
                    <a:pt x="118698" y="206458"/>
                  </a:lnTo>
                  <a:lnTo>
                    <a:pt x="23448" y="112123"/>
                  </a:lnTo>
                  <a:cubicBezTo>
                    <a:pt x="6319" y="95455"/>
                    <a:pt x="0" y="70581"/>
                    <a:pt x="7096" y="47759"/>
                  </a:cubicBezTo>
                  <a:cubicBezTo>
                    <a:pt x="14192" y="24937"/>
                    <a:pt x="33502" y="8033"/>
                    <a:pt x="57062" y="4016"/>
                  </a:cubicBezTo>
                  <a:cubicBezTo>
                    <a:pt x="80621" y="0"/>
                    <a:pt x="104441" y="9552"/>
                    <a:pt x="118698" y="28734"/>
                  </a:cubicBezTo>
                  <a:cubicBezTo>
                    <a:pt x="133014" y="9694"/>
                    <a:pt x="156783" y="269"/>
                    <a:pt x="180257" y="4323"/>
                  </a:cubicBezTo>
                  <a:cubicBezTo>
                    <a:pt x="203732" y="8376"/>
                    <a:pt x="222962" y="25228"/>
                    <a:pt x="230064" y="47967"/>
                  </a:cubicBezTo>
                  <a:cubicBezTo>
                    <a:pt x="237165" y="70705"/>
                    <a:pt x="230943" y="95506"/>
                    <a:pt x="213948" y="112199"/>
                  </a:cubicBezTo>
                </a:path>
              </a:pathLst>
            </a:custGeom>
            <a:noFill/>
            <a:ln w="19050">
              <a:solidFill>
                <a:srgbClr val="D4AF37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553200" y="460057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和合共生传统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557010" y="49187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不同族群繁衍生息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6557010" y="515683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形成包容开放的地域性格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23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6" grpId="0"/>
      <p:bldP spid="35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4845558" cy="487680"/>
            <a:chOff x="731520" y="502920"/>
            <a:chExt cx="4845558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宗教文化交汇：多元共存格局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90575" y="1743075"/>
            <a:ext cx="3657600" cy="304800"/>
            <a:chOff x="790575" y="1743075"/>
            <a:chExt cx="3657600" cy="304800"/>
          </a:xfrm>
        </p:grpSpPr>
        <p:grpSp>
          <p:nvGrpSpPr>
            <p:cNvPr id="9" name="Group 9"/>
            <p:cNvGrpSpPr/>
            <p:nvPr/>
          </p:nvGrpSpPr>
          <p:grpSpPr>
            <a:xfrm>
              <a:off x="790575" y="1743075"/>
              <a:ext cx="171450" cy="171450"/>
              <a:chOff x="790575" y="1743075"/>
              <a:chExt cx="171450" cy="17145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790575" y="1743075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0" y="85725"/>
                    </a:moveTo>
                    <a:lnTo>
                      <a:pt x="9525" y="85725"/>
                    </a:lnTo>
                    <a:moveTo>
                      <a:pt x="85725" y="0"/>
                    </a:moveTo>
                    <a:lnTo>
                      <a:pt x="85725" y="9525"/>
                    </a:lnTo>
                    <a:moveTo>
                      <a:pt x="161925" y="85725"/>
                    </a:moveTo>
                    <a:lnTo>
                      <a:pt x="171450" y="85725"/>
                    </a:lnTo>
                    <a:moveTo>
                      <a:pt x="24765" y="24765"/>
                    </a:moveTo>
                    <a:lnTo>
                      <a:pt x="31432" y="31433"/>
                    </a:lnTo>
                    <a:moveTo>
                      <a:pt x="146685" y="24765"/>
                    </a:moveTo>
                    <a:lnTo>
                      <a:pt x="140018" y="31433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24637" y="1781175"/>
                <a:ext cx="103327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03327" h="133350">
                    <a:moveTo>
                      <a:pt x="23088" y="85725"/>
                    </a:moveTo>
                    <a:cubicBezTo>
                      <a:pt x="6689" y="73425"/>
                      <a:pt x="0" y="52012"/>
                      <a:pt x="6482" y="32565"/>
                    </a:cubicBezTo>
                    <a:cubicBezTo>
                      <a:pt x="12965" y="13117"/>
                      <a:pt x="31164" y="0"/>
                      <a:pt x="51663" y="0"/>
                    </a:cubicBezTo>
                    <a:cubicBezTo>
                      <a:pt x="72163" y="0"/>
                      <a:pt x="90362" y="13117"/>
                      <a:pt x="96845" y="32565"/>
                    </a:cubicBezTo>
                    <a:cubicBezTo>
                      <a:pt x="103327" y="52012"/>
                      <a:pt x="96638" y="73425"/>
                      <a:pt x="80238" y="85725"/>
                    </a:cubicBezTo>
                    <a:cubicBezTo>
                      <a:pt x="72696" y="93191"/>
                      <a:pt x="69159" y="103802"/>
                      <a:pt x="70713" y="114300"/>
                    </a:cubicBezTo>
                    <a:cubicBezTo>
                      <a:pt x="70713" y="124821"/>
                      <a:pt x="62184" y="133350"/>
                      <a:pt x="51663" y="133350"/>
                    </a:cubicBezTo>
                    <a:cubicBezTo>
                      <a:pt x="41142" y="133350"/>
                      <a:pt x="32613" y="124821"/>
                      <a:pt x="32613" y="114300"/>
                    </a:cubicBezTo>
                    <a:cubicBezTo>
                      <a:pt x="34168" y="103802"/>
                      <a:pt x="30631" y="93191"/>
                      <a:pt x="23088" y="85725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854392" y="1876425"/>
                <a:ext cx="4381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" h="9525">
                    <a:moveTo>
                      <a:pt x="0" y="0"/>
                    </a:moveTo>
                    <a:lnTo>
                      <a:pt x="43815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1123950" y="1743075"/>
              <a:ext cx="33242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佛教东传第一站：石窟寺群的建立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90575" y="2409825"/>
            <a:ext cx="3876675" cy="304800"/>
            <a:chOff x="790575" y="2409825"/>
            <a:chExt cx="3876675" cy="304800"/>
          </a:xfrm>
        </p:grpSpPr>
        <p:grpSp>
          <p:nvGrpSpPr>
            <p:cNvPr id="17" name="Group 17"/>
            <p:cNvGrpSpPr/>
            <p:nvPr/>
          </p:nvGrpSpPr>
          <p:grpSpPr>
            <a:xfrm>
              <a:off x="790575" y="2409825"/>
              <a:ext cx="171450" cy="171450"/>
              <a:chOff x="790575" y="2409825"/>
              <a:chExt cx="171450" cy="17145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790575" y="240982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796290" y="2466975"/>
                <a:ext cx="16002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0020" h="9525">
                    <a:moveTo>
                      <a:pt x="0" y="0"/>
                    </a:moveTo>
                    <a:lnTo>
                      <a:pt x="160020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796290" y="2524125"/>
                <a:ext cx="16002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0020" h="9525">
                    <a:moveTo>
                      <a:pt x="0" y="0"/>
                    </a:moveTo>
                    <a:lnTo>
                      <a:pt x="160020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838800" y="2409825"/>
                <a:ext cx="327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32738" h="171450">
                    <a:moveTo>
                      <a:pt x="32738" y="0"/>
                    </a:moveTo>
                    <a:cubicBezTo>
                      <a:pt x="0" y="52462"/>
                      <a:pt x="0" y="118988"/>
                      <a:pt x="32738" y="171450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881062" y="2409825"/>
                <a:ext cx="327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32738" h="171450">
                    <a:moveTo>
                      <a:pt x="0" y="0"/>
                    </a:moveTo>
                    <a:cubicBezTo>
                      <a:pt x="32738" y="52462"/>
                      <a:pt x="32738" y="118988"/>
                      <a:pt x="0" y="171450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1123950" y="2409825"/>
              <a:ext cx="35433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伊斯兰教沿丝路传播：清真寺的兴建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90575" y="3076575"/>
            <a:ext cx="3876675" cy="304800"/>
            <a:chOff x="790575" y="3076575"/>
            <a:chExt cx="3876675" cy="304800"/>
          </a:xfrm>
        </p:grpSpPr>
        <p:grpSp>
          <p:nvGrpSpPr>
            <p:cNvPr id="26" name="Group 26"/>
            <p:cNvGrpSpPr/>
            <p:nvPr/>
          </p:nvGrpSpPr>
          <p:grpSpPr>
            <a:xfrm>
              <a:off x="790575" y="3076575"/>
              <a:ext cx="171450" cy="171450"/>
              <a:chOff x="790575" y="3076575"/>
              <a:chExt cx="171450" cy="17145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876300" y="3171825"/>
                <a:ext cx="666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76200">
                    <a:moveTo>
                      <a:pt x="33338" y="0"/>
                    </a:moveTo>
                    <a:cubicBezTo>
                      <a:pt x="14926" y="0"/>
                      <a:pt x="0" y="14926"/>
                      <a:pt x="0" y="33338"/>
                    </a:cubicBezTo>
                    <a:lnTo>
                      <a:pt x="0" y="42862"/>
                    </a:lnTo>
                    <a:cubicBezTo>
                      <a:pt x="0" y="61274"/>
                      <a:pt x="14926" y="76200"/>
                      <a:pt x="33338" y="76200"/>
                    </a:cubicBezTo>
                    <a:cubicBezTo>
                      <a:pt x="51749" y="76200"/>
                      <a:pt x="66675" y="61274"/>
                      <a:pt x="66675" y="42862"/>
                    </a:cubicBezTo>
                    <a:lnTo>
                      <a:pt x="66675" y="25717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Freeform 21"/>
              <p:cNvSpPr/>
              <p:nvPr/>
            </p:nvSpPr>
            <p:spPr>
              <a:xfrm>
                <a:off x="809625" y="3171825"/>
                <a:ext cx="666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76200">
                    <a:moveTo>
                      <a:pt x="33338" y="0"/>
                    </a:moveTo>
                    <a:cubicBezTo>
                      <a:pt x="51749" y="0"/>
                      <a:pt x="66675" y="14926"/>
                      <a:pt x="66675" y="33338"/>
                    </a:cubicBezTo>
                    <a:lnTo>
                      <a:pt x="66675" y="42862"/>
                    </a:lnTo>
                    <a:cubicBezTo>
                      <a:pt x="66675" y="61274"/>
                      <a:pt x="51749" y="76200"/>
                      <a:pt x="33338" y="76200"/>
                    </a:cubicBezTo>
                    <a:cubicBezTo>
                      <a:pt x="14926" y="76200"/>
                      <a:pt x="0" y="61274"/>
                      <a:pt x="0" y="42862"/>
                    </a:cubicBezTo>
                    <a:lnTo>
                      <a:pt x="0" y="25717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923925" y="3133725"/>
                <a:ext cx="3810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66675">
                    <a:moveTo>
                      <a:pt x="4762" y="66675"/>
                    </a:moveTo>
                    <a:cubicBezTo>
                      <a:pt x="23174" y="66675"/>
                      <a:pt x="38100" y="51749"/>
                      <a:pt x="38100" y="33338"/>
                    </a:cubicBezTo>
                    <a:cubicBezTo>
                      <a:pt x="38100" y="14926"/>
                      <a:pt x="23174" y="0"/>
                      <a:pt x="4762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Freeform 23"/>
              <p:cNvSpPr/>
              <p:nvPr/>
            </p:nvSpPr>
            <p:spPr>
              <a:xfrm>
                <a:off x="876300" y="3076575"/>
                <a:ext cx="66675" cy="60008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0008">
                    <a:moveTo>
                      <a:pt x="66675" y="60008"/>
                    </a:moveTo>
                    <a:lnTo>
                      <a:pt x="66675" y="33338"/>
                    </a:lnTo>
                    <a:cubicBezTo>
                      <a:pt x="66675" y="14926"/>
                      <a:pt x="51749" y="0"/>
                      <a:pt x="33338" y="0"/>
                    </a:cubicBezTo>
                    <a:cubicBezTo>
                      <a:pt x="14926" y="0"/>
                      <a:pt x="0" y="14926"/>
                      <a:pt x="0" y="33338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790575" y="3133725"/>
                <a:ext cx="3810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66675">
                    <a:moveTo>
                      <a:pt x="33338" y="66675"/>
                    </a:moveTo>
                    <a:cubicBezTo>
                      <a:pt x="14926" y="66675"/>
                      <a:pt x="0" y="51749"/>
                      <a:pt x="0" y="33338"/>
                    </a:cubicBezTo>
                    <a:cubicBezTo>
                      <a:pt x="0" y="14926"/>
                      <a:pt x="14926" y="0"/>
                      <a:pt x="33338" y="0"/>
                    </a:cubicBezTo>
                    <a:lnTo>
                      <a:pt x="38100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Freeform 25"/>
              <p:cNvSpPr/>
              <p:nvPr/>
            </p:nvSpPr>
            <p:spPr>
              <a:xfrm>
                <a:off x="809625" y="3076575"/>
                <a:ext cx="66675" cy="128588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128588">
                    <a:moveTo>
                      <a:pt x="0" y="60008"/>
                    </a:moveTo>
                    <a:lnTo>
                      <a:pt x="0" y="33338"/>
                    </a:lnTo>
                    <a:cubicBezTo>
                      <a:pt x="0" y="14926"/>
                      <a:pt x="14926" y="0"/>
                      <a:pt x="33338" y="0"/>
                    </a:cubicBezTo>
                    <a:cubicBezTo>
                      <a:pt x="51749" y="0"/>
                      <a:pt x="66675" y="14926"/>
                      <a:pt x="66675" y="33338"/>
                    </a:cubicBezTo>
                    <a:lnTo>
                      <a:pt x="66675" y="128588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1123950" y="3076575"/>
              <a:ext cx="35433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藏传佛教深远影响：拉卜楞寺辐射圈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90575" y="3743325"/>
            <a:ext cx="4095750" cy="304800"/>
            <a:chOff x="790575" y="3743325"/>
            <a:chExt cx="4095750" cy="304800"/>
          </a:xfrm>
        </p:grpSpPr>
        <p:grpSp>
          <p:nvGrpSpPr>
            <p:cNvPr id="33" name="Group 33"/>
            <p:cNvGrpSpPr/>
            <p:nvPr/>
          </p:nvGrpSpPr>
          <p:grpSpPr>
            <a:xfrm>
              <a:off x="790575" y="3743325"/>
              <a:ext cx="171450" cy="171450"/>
              <a:chOff x="790575" y="3743325"/>
              <a:chExt cx="171450" cy="17145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828675" y="3857625"/>
                <a:ext cx="952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57150">
                    <a:moveTo>
                      <a:pt x="0" y="0"/>
                    </a:moveTo>
                    <a:lnTo>
                      <a:pt x="95250" y="0"/>
                    </a:lnTo>
                    <a:lnTo>
                      <a:pt x="95250" y="38100"/>
                    </a:lnTo>
                    <a:cubicBezTo>
                      <a:pt x="95250" y="48621"/>
                      <a:pt x="86721" y="57150"/>
                      <a:pt x="76200" y="57150"/>
                    </a:cubicBezTo>
                    <a:lnTo>
                      <a:pt x="19050" y="57150"/>
                    </a:lnTo>
                    <a:cubicBezTo>
                      <a:pt x="8529" y="57150"/>
                      <a:pt x="0" y="48621"/>
                      <a:pt x="0" y="381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Freeform 30"/>
              <p:cNvSpPr/>
              <p:nvPr/>
            </p:nvSpPr>
            <p:spPr>
              <a:xfrm>
                <a:off x="790575" y="3743325"/>
                <a:ext cx="857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76200">
                    <a:moveTo>
                      <a:pt x="85725" y="57150"/>
                    </a:moveTo>
                    <a:cubicBezTo>
                      <a:pt x="85725" y="25587"/>
                      <a:pt x="60138" y="0"/>
                      <a:pt x="28575" y="0"/>
                    </a:cubicBezTo>
                    <a:lnTo>
                      <a:pt x="0" y="0"/>
                    </a:lnTo>
                    <a:lnTo>
                      <a:pt x="0" y="19050"/>
                    </a:lnTo>
                    <a:cubicBezTo>
                      <a:pt x="0" y="50613"/>
                      <a:pt x="25587" y="76200"/>
                      <a:pt x="57150" y="76200"/>
                    </a:cubicBezTo>
                    <a:lnTo>
                      <a:pt x="85725" y="7620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Freeform 31"/>
              <p:cNvSpPr/>
              <p:nvPr/>
            </p:nvSpPr>
            <p:spPr>
              <a:xfrm>
                <a:off x="876300" y="3762375"/>
                <a:ext cx="8572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66675">
                    <a:moveTo>
                      <a:pt x="0" y="57150"/>
                    </a:moveTo>
                    <a:cubicBezTo>
                      <a:pt x="0" y="25587"/>
                      <a:pt x="25587" y="0"/>
                      <a:pt x="57150" y="0"/>
                    </a:cubicBezTo>
                    <a:lnTo>
                      <a:pt x="85725" y="0"/>
                    </a:lnTo>
                    <a:lnTo>
                      <a:pt x="85725" y="9525"/>
                    </a:lnTo>
                    <a:cubicBezTo>
                      <a:pt x="85725" y="41088"/>
                      <a:pt x="60138" y="66675"/>
                      <a:pt x="28575" y="66675"/>
                    </a:cubicBezTo>
                    <a:lnTo>
                      <a:pt x="0" y="66675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Freeform 32"/>
              <p:cNvSpPr/>
              <p:nvPr/>
            </p:nvSpPr>
            <p:spPr>
              <a:xfrm>
                <a:off x="876300" y="3800475"/>
                <a:ext cx="952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7150">
                    <a:moveTo>
                      <a:pt x="0" y="571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1123950" y="3743325"/>
              <a:ext cx="37623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道教与本土信仰：民间庙宇的广泛分布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5715000" y="1714500"/>
            <a:ext cx="5715000" cy="3810000"/>
            <a:chOff x="5715000" y="1714500"/>
            <a:chExt cx="5715000" cy="3810000"/>
          </a:xfrm>
        </p:grpSpPr>
        <p:pic>
          <p:nvPicPr>
            <p:cNvPr id="36" name="Image 3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5000" y="1714500"/>
              <a:ext cx="5715000" cy="3810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9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9" grpId="0"/>
      <p:bldP spid="28" grpId="0"/>
      <p:bldP spid="35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4477512" cy="487680"/>
            <a:chOff x="731520" y="502920"/>
            <a:chExt cx="4477512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447751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农耕与游牧文明的互动共生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2950" y="1552575"/>
            <a:ext cx="2568416" cy="1243013"/>
            <a:chOff x="742950" y="1552575"/>
            <a:chExt cx="2568416" cy="1243013"/>
          </a:xfrm>
        </p:grpSpPr>
        <p:sp>
          <p:nvSpPr>
            <p:cNvPr id="6" name="TextBox 6"/>
            <p:cNvSpPr txBox="1"/>
            <p:nvPr/>
          </p:nvSpPr>
          <p:spPr>
            <a:xfrm>
              <a:off x="742950" y="1552575"/>
              <a:ext cx="256841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历史时期的族群繁衍生息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4855" y="1949768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乌孙、月氏、匈奴、鲜卑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4855" y="2235518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突厥、吐蕃、回纥、党项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44855" y="252126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蒙古、回、汉等族群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42950" y="3171825"/>
            <a:ext cx="2108359" cy="1243013"/>
            <a:chOff x="742950" y="3171825"/>
            <a:chExt cx="2108359" cy="1243013"/>
          </a:xfrm>
        </p:grpSpPr>
        <p:sp>
          <p:nvSpPr>
            <p:cNvPr id="11" name="TextBox 11"/>
            <p:cNvSpPr txBox="1"/>
            <p:nvPr/>
          </p:nvSpPr>
          <p:spPr>
            <a:xfrm>
              <a:off x="742950" y="317182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和合共生的文明形态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4855" y="3569018"/>
              <a:ext cx="161163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农耕文明定居耕作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4855" y="385476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游牧文明逐水草而居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4855" y="414051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茶马互市，经济互补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15000" y="1524000"/>
            <a:ext cx="5715000" cy="4000500"/>
            <a:chOff x="5715000" y="1524000"/>
            <a:chExt cx="5715000" cy="4000500"/>
          </a:xfrm>
        </p:grpSpPr>
        <p:pic>
          <p:nvPicPr>
            <p:cNvPr id="16" name="Imag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5000" y="1524000"/>
              <a:ext cx="5715000" cy="40005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5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581650" cy="487680"/>
            <a:chOff x="731520" y="502920"/>
            <a:chExt cx="5581650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58165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现代新能源基地：甘肃的绿色引擎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44855" y="2061210"/>
            <a:ext cx="10685145" cy="4163378"/>
            <a:chOff x="744855" y="2061210"/>
            <a:chExt cx="10685145" cy="4163378"/>
          </a:xfrm>
        </p:grpSpPr>
        <p:sp>
          <p:nvSpPr>
            <p:cNvPr id="6" name="Line 6"/>
            <p:cNvSpPr/>
            <p:nvPr/>
          </p:nvSpPr>
          <p:spPr>
            <a:xfrm>
              <a:off x="762000" y="523875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19050">
              <a:solidFill>
                <a:srgbClr val="CCCCCC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Line 7"/>
            <p:cNvSpPr/>
            <p:nvPr/>
          </p:nvSpPr>
          <p:spPr>
            <a:xfrm>
              <a:off x="762000" y="428625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EEEEEE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Line 8"/>
            <p:cNvSpPr/>
            <p:nvPr/>
          </p:nvSpPr>
          <p:spPr>
            <a:xfrm>
              <a:off x="762000" y="333375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EEEEEE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9"/>
            <p:cNvSpPr/>
            <p:nvPr/>
          </p:nvSpPr>
          <p:spPr>
            <a:xfrm>
              <a:off x="762000" y="238125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EEEEEE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905000" y="2381250"/>
              <a:ext cx="1905000" cy="2857500"/>
            </a:xfrm>
            <a:custGeom>
              <a:avLst/>
              <a:gdLst/>
              <a:ahLst/>
              <a:cxnLst/>
              <a:rect l="l" t="t" r="r" b="b"/>
              <a:pathLst>
                <a:path w="1905000" h="2857500">
                  <a:moveTo>
                    <a:pt x="38100" y="0"/>
                  </a:moveTo>
                  <a:lnTo>
                    <a:pt x="1866900" y="0"/>
                  </a:lnTo>
                  <a:cubicBezTo>
                    <a:pt x="1887942" y="0"/>
                    <a:pt x="1905000" y="17058"/>
                    <a:pt x="1905000" y="38100"/>
                  </a:cubicBezTo>
                  <a:lnTo>
                    <a:pt x="1905000" y="2819400"/>
                  </a:lnTo>
                  <a:cubicBezTo>
                    <a:pt x="1905000" y="2840442"/>
                    <a:pt x="1887942" y="2857500"/>
                    <a:pt x="1866900" y="2857500"/>
                  </a:cubicBezTo>
                  <a:lnTo>
                    <a:pt x="38100" y="2857500"/>
                  </a:lnTo>
                  <a:cubicBezTo>
                    <a:pt x="17058" y="2857500"/>
                    <a:pt x="0" y="2840442"/>
                    <a:pt x="0" y="28194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1A2B4C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889760" y="2061210"/>
              <a:ext cx="9874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7032万千瓦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889760" y="5394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全省新能源装机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4762500" y="3333750"/>
              <a:ext cx="1905000" cy="1905000"/>
            </a:xfrm>
            <a:custGeom>
              <a:avLst/>
              <a:gdLst/>
              <a:ahLst/>
              <a:cxnLst/>
              <a:rect l="l" t="t" r="r" b="b"/>
              <a:pathLst>
                <a:path w="1905000" h="1905000">
                  <a:moveTo>
                    <a:pt x="38100" y="0"/>
                  </a:moveTo>
                  <a:lnTo>
                    <a:pt x="1866900" y="0"/>
                  </a:lnTo>
                  <a:cubicBezTo>
                    <a:pt x="1887942" y="0"/>
                    <a:pt x="1905000" y="17058"/>
                    <a:pt x="1905000" y="38100"/>
                  </a:cubicBezTo>
                  <a:lnTo>
                    <a:pt x="1905000" y="1866900"/>
                  </a:lnTo>
                  <a:cubicBezTo>
                    <a:pt x="1905000" y="1887942"/>
                    <a:pt x="1887942" y="1905000"/>
                    <a:pt x="1866900" y="1905000"/>
                  </a:cubicBezTo>
                  <a:lnTo>
                    <a:pt x="38100" y="1905000"/>
                  </a:lnTo>
                  <a:cubicBezTo>
                    <a:pt x="17058" y="1905000"/>
                    <a:pt x="0" y="1887942"/>
                    <a:pt x="0" y="18669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747260" y="3013710"/>
              <a:ext cx="53654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68.4%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747260" y="53949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河西五市占比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7620000" y="3810000"/>
              <a:ext cx="1905000" cy="1428750"/>
            </a:xfrm>
            <a:custGeom>
              <a:avLst/>
              <a:gdLst/>
              <a:ahLst/>
              <a:cxnLst/>
              <a:rect l="l" t="t" r="r" b="b"/>
              <a:pathLst>
                <a:path w="1905000" h="1428750">
                  <a:moveTo>
                    <a:pt x="38100" y="0"/>
                  </a:moveTo>
                  <a:lnTo>
                    <a:pt x="1866900" y="0"/>
                  </a:lnTo>
                  <a:cubicBezTo>
                    <a:pt x="1887942" y="0"/>
                    <a:pt x="1905000" y="17058"/>
                    <a:pt x="1905000" y="38100"/>
                  </a:cubicBezTo>
                  <a:lnTo>
                    <a:pt x="1905000" y="1390650"/>
                  </a:lnTo>
                  <a:cubicBezTo>
                    <a:pt x="1905000" y="1411692"/>
                    <a:pt x="1887942" y="1428750"/>
                    <a:pt x="1866900" y="1428750"/>
                  </a:cubicBezTo>
                  <a:lnTo>
                    <a:pt x="38100" y="1428750"/>
                  </a:lnTo>
                  <a:cubicBezTo>
                    <a:pt x="17058" y="1428750"/>
                    <a:pt x="0" y="1411692"/>
                    <a:pt x="0" y="13906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04760" y="3489960"/>
              <a:ext cx="117142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超4800万千瓦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04760" y="53949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风光装机容量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44855" y="5950268"/>
              <a:ext cx="4608576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2025年数据预测：酒泉千万千瓦级风电基地引领发展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wipe dir="r"/>
      </p:transition>
    </mc:Choice>
    <mc:Fallback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452834" cy="487680"/>
            <a:chOff x="731520" y="502920"/>
            <a:chExt cx="545283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45283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“水—能”耦合：戈壁上的战略协同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62000" y="1524000"/>
            <a:ext cx="3429000" cy="4572000"/>
            <a:chOff x="762000" y="1524000"/>
            <a:chExt cx="3429000" cy="4572000"/>
          </a:xfrm>
        </p:grpSpPr>
        <p:sp>
          <p:nvSpPr>
            <p:cNvPr id="6" name="Freeform 6"/>
            <p:cNvSpPr/>
            <p:nvPr/>
          </p:nvSpPr>
          <p:spPr>
            <a:xfrm>
              <a:off x="7620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114300" y="0"/>
                  </a:moveTo>
                  <a:lnTo>
                    <a:pt x="3314700" y="0"/>
                  </a:lnTo>
                  <a:cubicBezTo>
                    <a:pt x="3377826" y="0"/>
                    <a:pt x="3429000" y="51174"/>
                    <a:pt x="3429000" y="114300"/>
                  </a:cubicBezTo>
                  <a:lnTo>
                    <a:pt x="3429000" y="4457700"/>
                  </a:lnTo>
                  <a:cubicBezTo>
                    <a:pt x="3429000" y="4520826"/>
                    <a:pt x="3377826" y="4572000"/>
                    <a:pt x="3314700" y="4572000"/>
                  </a:cubicBezTo>
                  <a:lnTo>
                    <a:pt x="114300" y="4572000"/>
                  </a:lnTo>
                  <a:cubicBezTo>
                    <a:pt x="51174" y="4572000"/>
                    <a:pt x="0" y="4520826"/>
                    <a:pt x="0" y="4457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1101598" y="1845488"/>
              <a:ext cx="197104" cy="237668"/>
            </a:xfrm>
            <a:custGeom>
              <a:avLst/>
              <a:gdLst/>
              <a:ahLst/>
              <a:cxnLst/>
              <a:rect l="l" t="t" r="r" b="b"/>
              <a:pathLst>
                <a:path w="197104" h="237668">
                  <a:moveTo>
                    <a:pt x="41427" y="210934"/>
                  </a:moveTo>
                  <a:cubicBezTo>
                    <a:pt x="74473" y="237668"/>
                    <a:pt x="122644" y="237668"/>
                    <a:pt x="155677" y="210934"/>
                  </a:cubicBezTo>
                  <a:cubicBezTo>
                    <a:pt x="188722" y="184201"/>
                    <a:pt x="197104" y="138443"/>
                    <a:pt x="175565" y="102400"/>
                  </a:cubicBezTo>
                  <a:lnTo>
                    <a:pt x="113462" y="10198"/>
                  </a:lnTo>
                  <a:cubicBezTo>
                    <a:pt x="108128" y="2261"/>
                    <a:pt x="97117" y="0"/>
                    <a:pt x="88875" y="5156"/>
                  </a:cubicBezTo>
                  <a:cubicBezTo>
                    <a:pt x="86806" y="6454"/>
                    <a:pt x="85032" y="8172"/>
                    <a:pt x="83668" y="10198"/>
                  </a:cubicBezTo>
                  <a:lnTo>
                    <a:pt x="21526" y="102400"/>
                  </a:lnTo>
                  <a:cubicBezTo>
                    <a:pt x="0" y="138443"/>
                    <a:pt x="8382" y="184201"/>
                    <a:pt x="41427" y="210934"/>
                  </a:cubicBezTo>
                </a:path>
              </a:pathLst>
            </a:custGeom>
            <a:noFill/>
            <a:ln w="19050">
              <a:solidFill>
                <a:srgbClr val="1A2B4C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28700" y="212407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水资源保障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32510" y="25374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祁连山融水保障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32510" y="28232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光伏板清洗用水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32510" y="31089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电解制氢用水需求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381500" y="1524000"/>
            <a:ext cx="3429000" cy="4572000"/>
            <a:chOff x="4381500" y="1524000"/>
            <a:chExt cx="3429000" cy="4572000"/>
          </a:xfrm>
        </p:grpSpPr>
        <p:sp>
          <p:nvSpPr>
            <p:cNvPr id="13" name="Freeform 13"/>
            <p:cNvSpPr/>
            <p:nvPr/>
          </p:nvSpPr>
          <p:spPr>
            <a:xfrm>
              <a:off x="43815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114300" y="0"/>
                  </a:moveTo>
                  <a:lnTo>
                    <a:pt x="3314700" y="0"/>
                  </a:lnTo>
                  <a:cubicBezTo>
                    <a:pt x="3377826" y="0"/>
                    <a:pt x="3429000" y="51174"/>
                    <a:pt x="3429000" y="114300"/>
                  </a:cubicBezTo>
                  <a:lnTo>
                    <a:pt x="3429000" y="4457700"/>
                  </a:lnTo>
                  <a:cubicBezTo>
                    <a:pt x="3429000" y="4520826"/>
                    <a:pt x="3377826" y="4572000"/>
                    <a:pt x="3314700" y="4572000"/>
                  </a:cubicBezTo>
                  <a:lnTo>
                    <a:pt x="114300" y="4572000"/>
                  </a:lnTo>
                  <a:cubicBezTo>
                    <a:pt x="51174" y="4572000"/>
                    <a:pt x="0" y="4520826"/>
                    <a:pt x="0" y="4457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4705350" y="1860550"/>
              <a:ext cx="228600" cy="203200"/>
              <a:chOff x="4705350" y="1860550"/>
              <a:chExt cx="228600" cy="2032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4705350" y="1860550"/>
                <a:ext cx="228600" cy="2032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03200">
                    <a:moveTo>
                      <a:pt x="0" y="38100"/>
                    </a:moveTo>
                    <a:lnTo>
                      <a:pt x="76200" y="0"/>
                    </a:lnTo>
                    <a:lnTo>
                      <a:pt x="152400" y="38100"/>
                    </a:lnTo>
                    <a:lnTo>
                      <a:pt x="228600" y="0"/>
                    </a:lnTo>
                    <a:lnTo>
                      <a:pt x="228600" y="165100"/>
                    </a:lnTo>
                    <a:lnTo>
                      <a:pt x="152400" y="203200"/>
                    </a:lnTo>
                    <a:lnTo>
                      <a:pt x="76200" y="165100"/>
                    </a:lnTo>
                    <a:lnTo>
                      <a:pt x="0" y="203200"/>
                    </a:ln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4781550" y="1860550"/>
                <a:ext cx="9525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65100">
                    <a:moveTo>
                      <a:pt x="0" y="0"/>
                    </a:moveTo>
                    <a:lnTo>
                      <a:pt x="0" y="16510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4857750" y="1898650"/>
                <a:ext cx="9525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65100">
                    <a:moveTo>
                      <a:pt x="0" y="0"/>
                    </a:moveTo>
                    <a:lnTo>
                      <a:pt x="0" y="16510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4648200" y="21240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土地资源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652010" y="25374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戈壁荒漠广阔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4652010" y="28232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提供低成本土地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652010" y="3108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适宜大规模铺设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001000" y="1524000"/>
            <a:ext cx="3429000" cy="4572000"/>
            <a:chOff x="8001000" y="1524000"/>
            <a:chExt cx="3429000" cy="4572000"/>
          </a:xfrm>
        </p:grpSpPr>
        <p:sp>
          <p:nvSpPr>
            <p:cNvPr id="23" name="Freeform 23"/>
            <p:cNvSpPr/>
            <p:nvPr/>
          </p:nvSpPr>
          <p:spPr>
            <a:xfrm>
              <a:off x="80010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114300" y="0"/>
                  </a:moveTo>
                  <a:lnTo>
                    <a:pt x="3314700" y="0"/>
                  </a:lnTo>
                  <a:cubicBezTo>
                    <a:pt x="3377826" y="0"/>
                    <a:pt x="3429000" y="51174"/>
                    <a:pt x="3429000" y="114300"/>
                  </a:cubicBezTo>
                  <a:lnTo>
                    <a:pt x="3429000" y="4457700"/>
                  </a:lnTo>
                  <a:cubicBezTo>
                    <a:pt x="3429000" y="4520826"/>
                    <a:pt x="3377826" y="4572000"/>
                    <a:pt x="3314700" y="4572000"/>
                  </a:cubicBezTo>
                  <a:lnTo>
                    <a:pt x="114300" y="4572000"/>
                  </a:lnTo>
                  <a:cubicBezTo>
                    <a:pt x="51174" y="4572000"/>
                    <a:pt x="0" y="4520826"/>
                    <a:pt x="0" y="4457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8331390" y="1871066"/>
              <a:ext cx="215900" cy="176809"/>
              <a:chOff x="8331390" y="1871066"/>
              <a:chExt cx="215900" cy="176809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8439150" y="20383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127" y="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Freeform 25"/>
              <p:cNvSpPr/>
              <p:nvPr/>
            </p:nvSpPr>
            <p:spPr>
              <a:xfrm>
                <a:off x="8403234" y="1982603"/>
                <a:ext cx="71831" cy="19831"/>
              </a:xfrm>
              <a:custGeom>
                <a:avLst/>
                <a:gdLst/>
                <a:ahLst/>
                <a:cxnLst/>
                <a:rect l="l" t="t" r="r" b="b"/>
                <a:pathLst>
                  <a:path w="71831" h="19831">
                    <a:moveTo>
                      <a:pt x="0" y="19831"/>
                    </a:moveTo>
                    <a:cubicBezTo>
                      <a:pt x="19837" y="0"/>
                      <a:pt x="51994" y="0"/>
                      <a:pt x="71831" y="19831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Freeform 26"/>
              <p:cNvSpPr/>
              <p:nvPr/>
            </p:nvSpPr>
            <p:spPr>
              <a:xfrm>
                <a:off x="8367306" y="1936746"/>
                <a:ext cx="143688" cy="29760"/>
              </a:xfrm>
              <a:custGeom>
                <a:avLst/>
                <a:gdLst/>
                <a:ahLst/>
                <a:cxnLst/>
                <a:rect l="l" t="t" r="r" b="b"/>
                <a:pathLst>
                  <a:path w="143688" h="29760">
                    <a:moveTo>
                      <a:pt x="0" y="29760"/>
                    </a:moveTo>
                    <a:cubicBezTo>
                      <a:pt x="19054" y="10705"/>
                      <a:pt x="44897" y="0"/>
                      <a:pt x="71844" y="0"/>
                    </a:cubicBezTo>
                    <a:cubicBezTo>
                      <a:pt x="98791" y="0"/>
                      <a:pt x="124634" y="10705"/>
                      <a:pt x="143688" y="29760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Freeform 27"/>
              <p:cNvSpPr/>
              <p:nvPr/>
            </p:nvSpPr>
            <p:spPr>
              <a:xfrm>
                <a:off x="8331390" y="1871066"/>
                <a:ext cx="215900" cy="59525"/>
              </a:xfrm>
              <a:custGeom>
                <a:avLst/>
                <a:gdLst/>
                <a:ahLst/>
                <a:cxnLst/>
                <a:rect l="l" t="t" r="r" b="b"/>
                <a:pathLst>
                  <a:path w="215900" h="59525">
                    <a:moveTo>
                      <a:pt x="0" y="59525"/>
                    </a:moveTo>
                    <a:cubicBezTo>
                      <a:pt x="59512" y="0"/>
                      <a:pt x="156007" y="0"/>
                      <a:pt x="215900" y="59525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8267700" y="21240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风能资源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8271510" y="2537460"/>
              <a:ext cx="89801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风速≥6m/s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271510" y="282321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有效风时超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271510" y="3108960"/>
              <a:ext cx="103822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6000小时/年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2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894489" cy="487680"/>
            <a:chOff x="731520" y="502920"/>
            <a:chExt cx="5894489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894489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文旅融合现状：强IP与弱产业的矛盾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62000" y="1714500"/>
            <a:ext cx="3238500" cy="3619500"/>
            <a:chOff x="762000" y="1714500"/>
            <a:chExt cx="3238500" cy="3619500"/>
          </a:xfrm>
        </p:grpSpPr>
        <p:sp>
          <p:nvSpPr>
            <p:cNvPr id="6" name="Freeform 6"/>
            <p:cNvSpPr/>
            <p:nvPr/>
          </p:nvSpPr>
          <p:spPr>
            <a:xfrm>
              <a:off x="762000" y="1714500"/>
              <a:ext cx="3238500" cy="3619500"/>
            </a:xfrm>
            <a:custGeom>
              <a:avLst/>
              <a:gdLst/>
              <a:ahLst/>
              <a:cxnLst/>
              <a:rect l="l" t="t" r="r" b="b"/>
              <a:pathLst>
                <a:path w="3238500" h="3619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505200"/>
                  </a:lnTo>
                  <a:cubicBezTo>
                    <a:pt x="3238500" y="3568326"/>
                    <a:pt x="3187326" y="3619500"/>
                    <a:pt x="3124200" y="3619500"/>
                  </a:cubicBezTo>
                  <a:lnTo>
                    <a:pt x="114300" y="3619500"/>
                  </a:lnTo>
                  <a:cubicBezTo>
                    <a:pt x="51174" y="3619500"/>
                    <a:pt x="0" y="3568326"/>
                    <a:pt x="0" y="3505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1095375" y="2047875"/>
              <a:ext cx="285750" cy="285750"/>
              <a:chOff x="1095375" y="2047875"/>
              <a:chExt cx="285750" cy="2857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127125" y="2047875"/>
                <a:ext cx="12700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27000" h="127000">
                    <a:moveTo>
                      <a:pt x="0" y="63500"/>
                    </a:moveTo>
                    <a:cubicBezTo>
                      <a:pt x="0" y="98570"/>
                      <a:pt x="28430" y="127000"/>
                      <a:pt x="63500" y="127000"/>
                    </a:cubicBezTo>
                    <a:cubicBezTo>
                      <a:pt x="98570" y="127000"/>
                      <a:pt x="127000" y="98570"/>
                      <a:pt x="127000" y="63500"/>
                    </a:cubicBezTo>
                    <a:cubicBezTo>
                      <a:pt x="127000" y="28430"/>
                      <a:pt x="98570" y="0"/>
                      <a:pt x="63500" y="0"/>
                    </a:cubicBezTo>
                    <a:cubicBezTo>
                      <a:pt x="28430" y="0"/>
                      <a:pt x="0" y="28430"/>
                      <a:pt x="0" y="63500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095375" y="2238375"/>
                <a:ext cx="19050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95250">
                    <a:moveTo>
                      <a:pt x="0" y="95250"/>
                    </a:moveTo>
                    <a:lnTo>
                      <a:pt x="0" y="63500"/>
                    </a:lnTo>
                    <a:cubicBezTo>
                      <a:pt x="0" y="28430"/>
                      <a:pt x="28430" y="0"/>
                      <a:pt x="63500" y="0"/>
                    </a:cubicBezTo>
                    <a:lnTo>
                      <a:pt x="127000" y="0"/>
                    </a:lnTo>
                    <a:cubicBezTo>
                      <a:pt x="162070" y="0"/>
                      <a:pt x="190500" y="28430"/>
                      <a:pt x="190500" y="63500"/>
                    </a:cubicBezTo>
                    <a:lnTo>
                      <a:pt x="190500" y="9525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1301750" y="2049939"/>
                <a:ext cx="47750" cy="123031"/>
              </a:xfrm>
              <a:custGeom>
                <a:avLst/>
                <a:gdLst/>
                <a:ahLst/>
                <a:cxnLst/>
                <a:rect l="l" t="t" r="r" b="b"/>
                <a:pathLst>
                  <a:path w="47750" h="123031">
                    <a:moveTo>
                      <a:pt x="0" y="0"/>
                    </a:moveTo>
                    <a:cubicBezTo>
                      <a:pt x="28097" y="7194"/>
                      <a:pt x="47750" y="32512"/>
                      <a:pt x="47750" y="61516"/>
                    </a:cubicBezTo>
                    <a:cubicBezTo>
                      <a:pt x="47750" y="90519"/>
                      <a:pt x="28097" y="115837"/>
                      <a:pt x="0" y="123031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1333500" y="2240756"/>
                <a:ext cx="47625" cy="92869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92869">
                    <a:moveTo>
                      <a:pt x="47625" y="92869"/>
                    </a:moveTo>
                    <a:lnTo>
                      <a:pt x="47625" y="61119"/>
                    </a:lnTo>
                    <a:cubicBezTo>
                      <a:pt x="47459" y="32299"/>
                      <a:pt x="27905" y="7205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002030" y="2278380"/>
              <a:ext cx="1167975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E05D3A"/>
                  </a:solidFill>
                  <a:latin typeface="Noto Sans CJK SC"/>
                  <a:ea typeface="Microsoft YaHei"/>
                  <a:cs typeface="Noto Sans CJK SC"/>
                </a:rPr>
                <a:t>1682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266950" y="2505075"/>
              <a:ext cx="6953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万人次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30605" y="2902268"/>
              <a:ext cx="1524876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2024年敦煌游客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32510" y="32042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流量持续高位运行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476750" y="1714500"/>
            <a:ext cx="3238500" cy="3619500"/>
            <a:chOff x="4476750" y="1714500"/>
            <a:chExt cx="3238500" cy="3619500"/>
          </a:xfrm>
        </p:grpSpPr>
        <p:sp>
          <p:nvSpPr>
            <p:cNvPr id="17" name="Freeform 17"/>
            <p:cNvSpPr/>
            <p:nvPr/>
          </p:nvSpPr>
          <p:spPr>
            <a:xfrm>
              <a:off x="4476750" y="1714500"/>
              <a:ext cx="3238500" cy="3619500"/>
            </a:xfrm>
            <a:custGeom>
              <a:avLst/>
              <a:gdLst/>
              <a:ahLst/>
              <a:cxnLst/>
              <a:rect l="l" t="t" r="r" b="b"/>
              <a:pathLst>
                <a:path w="3238500" h="3619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505200"/>
                  </a:lnTo>
                  <a:cubicBezTo>
                    <a:pt x="3238500" y="3568326"/>
                    <a:pt x="3187326" y="3619500"/>
                    <a:pt x="3124200" y="3619500"/>
                  </a:cubicBezTo>
                  <a:lnTo>
                    <a:pt x="114300" y="3619500"/>
                  </a:lnTo>
                  <a:cubicBezTo>
                    <a:pt x="51174" y="3619500"/>
                    <a:pt x="0" y="3568326"/>
                    <a:pt x="0" y="3505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4873625" y="2047875"/>
              <a:ext cx="158750" cy="285750"/>
              <a:chOff x="4873625" y="2047875"/>
              <a:chExt cx="158750" cy="28575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4873625" y="2095500"/>
                <a:ext cx="15875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58750" h="190500">
                    <a:moveTo>
                      <a:pt x="153988" y="31750"/>
                    </a:moveTo>
                    <a:cubicBezTo>
                      <a:pt x="147523" y="13408"/>
                      <a:pt x="130555" y="839"/>
                      <a:pt x="111125" y="0"/>
                    </a:cubicBezTo>
                    <a:lnTo>
                      <a:pt x="47625" y="0"/>
                    </a:lnTo>
                    <a:cubicBezTo>
                      <a:pt x="21322" y="0"/>
                      <a:pt x="0" y="21322"/>
                      <a:pt x="0" y="47625"/>
                    </a:cubicBezTo>
                    <a:cubicBezTo>
                      <a:pt x="0" y="73928"/>
                      <a:pt x="21322" y="95250"/>
                      <a:pt x="47625" y="95250"/>
                    </a:cubicBezTo>
                    <a:lnTo>
                      <a:pt x="111125" y="95250"/>
                    </a:lnTo>
                    <a:cubicBezTo>
                      <a:pt x="137428" y="95250"/>
                      <a:pt x="158750" y="116572"/>
                      <a:pt x="158750" y="142875"/>
                    </a:cubicBezTo>
                    <a:cubicBezTo>
                      <a:pt x="158750" y="169178"/>
                      <a:pt x="137428" y="190500"/>
                      <a:pt x="111125" y="190500"/>
                    </a:cubicBezTo>
                    <a:lnTo>
                      <a:pt x="47625" y="190500"/>
                    </a:lnTo>
                    <a:cubicBezTo>
                      <a:pt x="28195" y="189661"/>
                      <a:pt x="11227" y="177092"/>
                      <a:pt x="4762" y="158750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Freeform 19"/>
              <p:cNvSpPr/>
              <p:nvPr/>
            </p:nvSpPr>
            <p:spPr>
              <a:xfrm>
                <a:off x="4953000" y="2047875"/>
                <a:ext cx="9525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0">
                    <a:moveTo>
                      <a:pt x="0" y="0"/>
                    </a:moveTo>
                    <a:lnTo>
                      <a:pt x="0" y="47625"/>
                    </a:lnTo>
                    <a:moveTo>
                      <a:pt x="0" y="238125"/>
                    </a:moveTo>
                    <a:lnTo>
                      <a:pt x="0" y="28575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4716780" y="2278380"/>
              <a:ext cx="864337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E05D3A"/>
                  </a:solidFill>
                  <a:latin typeface="Noto Sans CJK SC"/>
                  <a:ea typeface="Microsoft YaHei"/>
                  <a:cs typeface="Noto Sans CJK SC"/>
                </a:rPr>
                <a:t>142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505450" y="2505075"/>
              <a:ext cx="4762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亿元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745355" y="290226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文旅总收入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747260" y="32042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产业规模不断扩大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8191500" y="1714500"/>
            <a:ext cx="3238500" cy="3619500"/>
            <a:chOff x="8191500" y="1714500"/>
            <a:chExt cx="3238500" cy="3619500"/>
          </a:xfrm>
        </p:grpSpPr>
        <p:sp>
          <p:nvSpPr>
            <p:cNvPr id="26" name="Freeform 26"/>
            <p:cNvSpPr/>
            <p:nvPr/>
          </p:nvSpPr>
          <p:spPr>
            <a:xfrm>
              <a:off x="8191500" y="1714500"/>
              <a:ext cx="3238500" cy="3619500"/>
            </a:xfrm>
            <a:custGeom>
              <a:avLst/>
              <a:gdLst/>
              <a:ahLst/>
              <a:cxnLst/>
              <a:rect l="l" t="t" r="r" b="b"/>
              <a:pathLst>
                <a:path w="3238500" h="3619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505200"/>
                  </a:lnTo>
                  <a:cubicBezTo>
                    <a:pt x="3238500" y="3568326"/>
                    <a:pt x="3187326" y="3619500"/>
                    <a:pt x="3124200" y="3619500"/>
                  </a:cubicBezTo>
                  <a:lnTo>
                    <a:pt x="114300" y="3619500"/>
                  </a:lnTo>
                  <a:cubicBezTo>
                    <a:pt x="51174" y="3619500"/>
                    <a:pt x="0" y="3568326"/>
                    <a:pt x="0" y="3505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8507649" y="2042601"/>
              <a:ext cx="320190" cy="275085"/>
              <a:chOff x="8507649" y="2042601"/>
              <a:chExt cx="320190" cy="275085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8667750" y="2143125"/>
                <a:ext cx="95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63500">
                    <a:moveTo>
                      <a:pt x="0" y="0"/>
                    </a:moveTo>
                    <a:lnTo>
                      <a:pt x="0" y="6350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Freeform 28"/>
              <p:cNvSpPr/>
              <p:nvPr/>
            </p:nvSpPr>
            <p:spPr>
              <a:xfrm>
                <a:off x="8507649" y="2042601"/>
                <a:ext cx="320190" cy="275085"/>
              </a:xfrm>
              <a:custGeom>
                <a:avLst/>
                <a:gdLst/>
                <a:ahLst/>
                <a:cxnLst/>
                <a:rect l="l" t="t" r="r" b="b"/>
                <a:pathLst>
                  <a:path w="320190" h="275085">
                    <a:moveTo>
                      <a:pt x="134114" y="14656"/>
                    </a:moveTo>
                    <a:lnTo>
                      <a:pt x="5431" y="229508"/>
                    </a:lnTo>
                    <a:cubicBezTo>
                      <a:pt x="33" y="238857"/>
                      <a:pt x="0" y="250367"/>
                      <a:pt x="5344" y="259746"/>
                    </a:cubicBezTo>
                    <a:cubicBezTo>
                      <a:pt x="10689" y="269125"/>
                      <a:pt x="20608" y="274964"/>
                      <a:pt x="31403" y="275085"/>
                    </a:cubicBezTo>
                    <a:lnTo>
                      <a:pt x="288800" y="275085"/>
                    </a:lnTo>
                    <a:cubicBezTo>
                      <a:pt x="299589" y="274961"/>
                      <a:pt x="309503" y="269124"/>
                      <a:pt x="314847" y="259750"/>
                    </a:cubicBezTo>
                    <a:cubicBezTo>
                      <a:pt x="320190" y="250376"/>
                      <a:pt x="320161" y="238871"/>
                      <a:pt x="314771" y="229524"/>
                    </a:cubicBezTo>
                    <a:lnTo>
                      <a:pt x="186089" y="14640"/>
                    </a:lnTo>
                    <a:cubicBezTo>
                      <a:pt x="180582" y="5552"/>
                      <a:pt x="170728" y="0"/>
                      <a:pt x="160101" y="0"/>
                    </a:cubicBezTo>
                    <a:cubicBezTo>
                      <a:pt x="149475" y="0"/>
                      <a:pt x="139620" y="5552"/>
                      <a:pt x="134114" y="14640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Freeform 29"/>
              <p:cNvSpPr/>
              <p:nvPr/>
            </p:nvSpPr>
            <p:spPr>
              <a:xfrm>
                <a:off x="8667750" y="22542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159" y="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8431530" y="2278380"/>
              <a:ext cx="1002354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E05D3A"/>
                  </a:solidFill>
                  <a:latin typeface="Noto Sans CJK SC"/>
                  <a:ea typeface="Microsoft YaHei"/>
                  <a:cs typeface="Noto Sans CJK SC"/>
                </a:rPr>
                <a:t>35%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460105" y="2902268"/>
              <a:ext cx="1483471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二次消费转化率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462010" y="3204210"/>
              <a:ext cx="194957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“强IP弱产业”结构性矛盾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462010" y="3489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莫高窟预约限流影响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wipe dir="r"/>
      </p:transition>
    </mc:Choice>
    <mc:Fallback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5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581650" cy="487680"/>
            <a:chOff x="731520" y="502920"/>
            <a:chExt cx="5581650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58165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一带一路定位：国家遗产线路建设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90575" y="1743075"/>
            <a:ext cx="4095750" cy="304800"/>
            <a:chOff x="790575" y="1743075"/>
            <a:chExt cx="4095750" cy="304800"/>
          </a:xfrm>
        </p:grpSpPr>
        <p:grpSp>
          <p:nvGrpSpPr>
            <p:cNvPr id="9" name="Group 9"/>
            <p:cNvGrpSpPr/>
            <p:nvPr/>
          </p:nvGrpSpPr>
          <p:grpSpPr>
            <a:xfrm>
              <a:off x="790575" y="1762125"/>
              <a:ext cx="171450" cy="133350"/>
              <a:chOff x="790575" y="1762125"/>
              <a:chExt cx="171450" cy="13335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09625" y="1857375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904875" y="1857375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790575" y="1762125"/>
                <a:ext cx="1714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14300">
                    <a:moveTo>
                      <a:pt x="19050" y="114300"/>
                    </a:moveTo>
                    <a:lnTo>
                      <a:pt x="0" y="114300"/>
                    </a:lnTo>
                    <a:lnTo>
                      <a:pt x="0" y="9525"/>
                    </a:lnTo>
                    <a:cubicBezTo>
                      <a:pt x="0" y="4264"/>
                      <a:pt x="4264" y="0"/>
                      <a:pt x="9525" y="0"/>
                    </a:cubicBezTo>
                    <a:lnTo>
                      <a:pt x="95250" y="0"/>
                    </a:lnTo>
                    <a:lnTo>
                      <a:pt x="95250" y="114300"/>
                    </a:lnTo>
                    <a:moveTo>
                      <a:pt x="57150" y="114300"/>
                    </a:moveTo>
                    <a:lnTo>
                      <a:pt x="114300" y="114300"/>
                    </a:lnTo>
                    <a:moveTo>
                      <a:pt x="152400" y="114300"/>
                    </a:moveTo>
                    <a:lnTo>
                      <a:pt x="171450" y="114300"/>
                    </a:lnTo>
                    <a:lnTo>
                      <a:pt x="171450" y="57150"/>
                    </a:lnTo>
                    <a:lnTo>
                      <a:pt x="95250" y="57150"/>
                    </a:lnTo>
                    <a:moveTo>
                      <a:pt x="95250" y="9525"/>
                    </a:moveTo>
                    <a:lnTo>
                      <a:pt x="142875" y="9525"/>
                    </a:lnTo>
                    <a:lnTo>
                      <a:pt x="171450" y="5715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1123950" y="1743075"/>
              <a:ext cx="37623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中欧班列通道节点：物流枢纽功能强化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90575" y="2409825"/>
            <a:ext cx="5410200" cy="304800"/>
            <a:chOff x="790575" y="2409825"/>
            <a:chExt cx="5410200" cy="304800"/>
          </a:xfrm>
        </p:grpSpPr>
        <p:grpSp>
          <p:nvGrpSpPr>
            <p:cNvPr id="15" name="Group 15"/>
            <p:cNvGrpSpPr/>
            <p:nvPr/>
          </p:nvGrpSpPr>
          <p:grpSpPr>
            <a:xfrm>
              <a:off x="790575" y="2409825"/>
              <a:ext cx="171450" cy="171450"/>
              <a:chOff x="790575" y="2409825"/>
              <a:chExt cx="171450" cy="17145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790575" y="240982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876300" y="24669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866775" y="2495550"/>
                <a:ext cx="1905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3810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38100"/>
                    </a:lnTo>
                    <a:lnTo>
                      <a:pt x="19050" y="3810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1123950" y="2409825"/>
              <a:ext cx="50768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国家遗产线路建设：石窟寺、长城、古城址保护利用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90575" y="3076575"/>
            <a:ext cx="4972050" cy="304800"/>
            <a:chOff x="790575" y="3076575"/>
            <a:chExt cx="4972050" cy="304800"/>
          </a:xfrm>
        </p:grpSpPr>
        <p:grpSp>
          <p:nvGrpSpPr>
            <p:cNvPr id="21" name="Group 21"/>
            <p:cNvGrpSpPr/>
            <p:nvPr/>
          </p:nvGrpSpPr>
          <p:grpSpPr>
            <a:xfrm>
              <a:off x="790575" y="3086100"/>
              <a:ext cx="171450" cy="152400"/>
              <a:chOff x="790575" y="3086100"/>
              <a:chExt cx="171450" cy="1524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790575" y="3086100"/>
                <a:ext cx="17145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52400">
                    <a:moveTo>
                      <a:pt x="0" y="28575"/>
                    </a:moveTo>
                    <a:lnTo>
                      <a:pt x="57150" y="0"/>
                    </a:lnTo>
                    <a:lnTo>
                      <a:pt x="114300" y="28575"/>
                    </a:lnTo>
                    <a:lnTo>
                      <a:pt x="171450" y="0"/>
                    </a:lnTo>
                    <a:lnTo>
                      <a:pt x="171450" y="123825"/>
                    </a:lnTo>
                    <a:lnTo>
                      <a:pt x="114300" y="152400"/>
                    </a:lnTo>
                    <a:lnTo>
                      <a:pt x="57150" y="123825"/>
                    </a:lnTo>
                    <a:lnTo>
                      <a:pt x="0" y="152400"/>
                    </a:ln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Freeform 19"/>
              <p:cNvSpPr/>
              <p:nvPr/>
            </p:nvSpPr>
            <p:spPr>
              <a:xfrm>
                <a:off x="847725" y="3086100"/>
                <a:ext cx="9525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23825">
                    <a:moveTo>
                      <a:pt x="0" y="0"/>
                    </a:moveTo>
                    <a:lnTo>
                      <a:pt x="0" y="123825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Freeform 20"/>
              <p:cNvSpPr/>
              <p:nvPr/>
            </p:nvSpPr>
            <p:spPr>
              <a:xfrm>
                <a:off x="904875" y="3114675"/>
                <a:ext cx="9525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23825">
                    <a:moveTo>
                      <a:pt x="0" y="0"/>
                    </a:moveTo>
                    <a:lnTo>
                      <a:pt x="0" y="123825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1123950" y="3076575"/>
              <a:ext cx="46386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全省文旅融合发展集聚区：打造国际旅游目的地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715000" y="1714500"/>
            <a:ext cx="5715000" cy="3810000"/>
            <a:chOff x="5715000" y="1714500"/>
            <a:chExt cx="5715000" cy="3810000"/>
          </a:xfrm>
        </p:grpSpPr>
        <p:pic>
          <p:nvPicPr>
            <p:cNvPr id="24" name="Imag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5000" y="1714500"/>
              <a:ext cx="5715000" cy="3810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7" grpId="0"/>
      <p:bldP spid="23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949696" cy="487680"/>
            <a:chOff x="731520" y="502920"/>
            <a:chExt cx="5949696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94969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生态挑战与保护：刚性约束下的平衡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2950" y="1552575"/>
            <a:ext cx="2205037" cy="1243013"/>
            <a:chOff x="742950" y="1552575"/>
            <a:chExt cx="2205037" cy="1243013"/>
          </a:xfrm>
        </p:grpSpPr>
        <p:sp>
          <p:nvSpPr>
            <p:cNvPr id="6" name="TextBox 6"/>
            <p:cNvSpPr txBox="1"/>
            <p:nvPr/>
          </p:nvSpPr>
          <p:spPr>
            <a:xfrm>
              <a:off x="742950" y="15525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主要挑战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4855" y="1949768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水资源刚性约束日益趋紧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4855" y="2235518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绿洲扩张与生态平衡矛盾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44855" y="2521268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跨部门协同机制尚缺位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42950" y="3171825"/>
            <a:ext cx="1810702" cy="1243013"/>
            <a:chOff x="742950" y="3171825"/>
            <a:chExt cx="1810702" cy="1243013"/>
          </a:xfrm>
        </p:grpSpPr>
        <p:sp>
          <p:nvSpPr>
            <p:cNvPr id="11" name="TextBox 11"/>
            <p:cNvSpPr txBox="1"/>
            <p:nvPr/>
          </p:nvSpPr>
          <p:spPr>
            <a:xfrm>
              <a:off x="742950" y="3171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保护方向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4855" y="356901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文化遗产保护法定化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4855" y="385476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活化利用水平待提升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4855" y="4140518"/>
              <a:ext cx="161163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建立生态补偿机制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15000" y="1524000"/>
            <a:ext cx="5715000" cy="4000500"/>
            <a:chOff x="5715000" y="1524000"/>
            <a:chExt cx="5715000" cy="4000500"/>
          </a:xfrm>
        </p:grpSpPr>
        <p:pic>
          <p:nvPicPr>
            <p:cNvPr id="16" name="Imag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5000" y="1524000"/>
              <a:ext cx="5715000" cy="40005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5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581650" cy="487680"/>
            <a:chOff x="731520" y="502920"/>
            <a:chExt cx="5581650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58165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未来展望：三权联动新型治理模型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62000" y="2095500"/>
            <a:ext cx="3238500" cy="3238500"/>
            <a:chOff x="762000" y="2095500"/>
            <a:chExt cx="3238500" cy="3238500"/>
          </a:xfrm>
        </p:grpSpPr>
        <p:sp>
          <p:nvSpPr>
            <p:cNvPr id="6" name="Freeform 6"/>
            <p:cNvSpPr/>
            <p:nvPr/>
          </p:nvSpPr>
          <p:spPr>
            <a:xfrm>
              <a:off x="762000" y="2095500"/>
              <a:ext cx="3238500" cy="3238500"/>
            </a:xfrm>
            <a:custGeom>
              <a:avLst/>
              <a:gdLst/>
              <a:ahLst/>
              <a:cxnLst/>
              <a:rect l="l" t="t" r="r" b="b"/>
              <a:pathLst>
                <a:path w="3238500" h="3238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124200"/>
                  </a:lnTo>
                  <a:cubicBezTo>
                    <a:pt x="3238500" y="3187326"/>
                    <a:pt x="3187326" y="3238500"/>
                    <a:pt x="3124200" y="3238500"/>
                  </a:cubicBezTo>
                  <a:lnTo>
                    <a:pt x="114300" y="3238500"/>
                  </a:lnTo>
                  <a:cubicBezTo>
                    <a:pt x="51174" y="3238500"/>
                    <a:pt x="0" y="3187326"/>
                    <a:pt x="0" y="3124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1A2B4C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33450" y="240982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生态配水权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37260" y="28232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优化水资源配置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37260" y="31089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保障生态基流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37260" y="33947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支撑绿色农业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476750" y="2095500"/>
            <a:ext cx="3238500" cy="3238500"/>
            <a:chOff x="4476750" y="2095500"/>
            <a:chExt cx="3238500" cy="3238500"/>
          </a:xfrm>
        </p:grpSpPr>
        <p:sp>
          <p:nvSpPr>
            <p:cNvPr id="12" name="Freeform 12"/>
            <p:cNvSpPr/>
            <p:nvPr/>
          </p:nvSpPr>
          <p:spPr>
            <a:xfrm>
              <a:off x="4476750" y="2095500"/>
              <a:ext cx="3238500" cy="3238500"/>
            </a:xfrm>
            <a:custGeom>
              <a:avLst/>
              <a:gdLst/>
              <a:ahLst/>
              <a:cxnLst/>
              <a:rect l="l" t="t" r="r" b="b"/>
              <a:pathLst>
                <a:path w="3238500" h="3238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124200"/>
                  </a:lnTo>
                  <a:cubicBezTo>
                    <a:pt x="3238500" y="3187326"/>
                    <a:pt x="3187326" y="3238500"/>
                    <a:pt x="3124200" y="3238500"/>
                  </a:cubicBezTo>
                  <a:lnTo>
                    <a:pt x="114300" y="3238500"/>
                  </a:lnTo>
                  <a:cubicBezTo>
                    <a:pt x="51174" y="3238500"/>
                    <a:pt x="0" y="3187326"/>
                    <a:pt x="0" y="3124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4648200" y="2409825"/>
              <a:ext cx="1383768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文旅IP运营权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652010" y="28232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深化品牌授权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652010" y="31089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提升二次消费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652010" y="33947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活化遗产利用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191500" y="2095500"/>
            <a:ext cx="3238500" cy="3238500"/>
            <a:chOff x="8191500" y="2095500"/>
            <a:chExt cx="3238500" cy="3238500"/>
          </a:xfrm>
        </p:grpSpPr>
        <p:sp>
          <p:nvSpPr>
            <p:cNvPr id="18" name="Freeform 18"/>
            <p:cNvSpPr/>
            <p:nvPr/>
          </p:nvSpPr>
          <p:spPr>
            <a:xfrm>
              <a:off x="8191500" y="2095500"/>
              <a:ext cx="3238500" cy="3238500"/>
            </a:xfrm>
            <a:custGeom>
              <a:avLst/>
              <a:gdLst/>
              <a:ahLst/>
              <a:cxnLst/>
              <a:rect l="l" t="t" r="r" b="b"/>
              <a:pathLst>
                <a:path w="3238500" h="3238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124200"/>
                  </a:lnTo>
                  <a:cubicBezTo>
                    <a:pt x="3238500" y="3187326"/>
                    <a:pt x="3187326" y="3238500"/>
                    <a:pt x="3124200" y="3238500"/>
                  </a:cubicBezTo>
                  <a:lnTo>
                    <a:pt x="114300" y="3238500"/>
                  </a:lnTo>
                  <a:cubicBezTo>
                    <a:pt x="51174" y="3238500"/>
                    <a:pt x="0" y="3187326"/>
                    <a:pt x="0" y="3124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362950" y="240982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绿电交易权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366760" y="28232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参与全国市场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366760" y="31089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提升能源价值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366760" y="33947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促进产业升级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885950" y="3615690"/>
            <a:ext cx="5615750" cy="2432685"/>
            <a:chOff x="1885950" y="3615690"/>
            <a:chExt cx="5615750" cy="2432685"/>
          </a:xfrm>
        </p:grpSpPr>
        <p:sp>
          <p:nvSpPr>
            <p:cNvPr id="24" name="TextBox 24"/>
            <p:cNvSpPr txBox="1"/>
            <p:nvPr/>
          </p:nvSpPr>
          <p:spPr>
            <a:xfrm>
              <a:off x="3596640" y="3615690"/>
              <a:ext cx="19031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→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311390" y="3615690"/>
              <a:ext cx="19031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→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885950" y="5743575"/>
              <a:ext cx="279844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从传统通道到现代战略支点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wipe dir="r"/>
      </p:transition>
    </mc:Choice>
    <mc:Fallback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7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4109466" cy="487680"/>
            <a:chOff x="731520" y="502920"/>
            <a:chExt cx="4109466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目录：六大维度解码河西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62000" y="1524000"/>
            <a:ext cx="3429000" cy="2095500"/>
            <a:chOff x="762000" y="1524000"/>
            <a:chExt cx="3429000" cy="2095500"/>
          </a:xfrm>
        </p:grpSpPr>
        <p:sp>
          <p:nvSpPr>
            <p:cNvPr id="6" name="Freeform 6"/>
            <p:cNvSpPr/>
            <p:nvPr/>
          </p:nvSpPr>
          <p:spPr>
            <a:xfrm>
              <a:off x="762000" y="1524000"/>
              <a:ext cx="3429000" cy="2095500"/>
            </a:xfrm>
            <a:custGeom>
              <a:avLst/>
              <a:gdLst/>
              <a:ahLst/>
              <a:cxnLst/>
              <a:rect l="l" t="t" r="r" b="b"/>
              <a:pathLst>
                <a:path w="3429000" h="2095500">
                  <a:moveTo>
                    <a:pt x="114300" y="0"/>
                  </a:moveTo>
                  <a:lnTo>
                    <a:pt x="3314700" y="0"/>
                  </a:lnTo>
                  <a:cubicBezTo>
                    <a:pt x="3377826" y="0"/>
                    <a:pt x="3429000" y="51174"/>
                    <a:pt x="3429000" y="114300"/>
                  </a:cubicBezTo>
                  <a:lnTo>
                    <a:pt x="3429000" y="1981200"/>
                  </a:lnTo>
                  <a:cubicBezTo>
                    <a:pt x="3429000" y="2044326"/>
                    <a:pt x="3377826" y="2095500"/>
                    <a:pt x="3314700" y="2095500"/>
                  </a:cubicBezTo>
                  <a:lnTo>
                    <a:pt x="114300" y="2095500"/>
                  </a:lnTo>
                  <a:cubicBezTo>
                    <a:pt x="51174" y="2095500"/>
                    <a:pt x="0" y="2044326"/>
                    <a:pt x="0" y="1981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1085850" y="1847850"/>
              <a:ext cx="228600" cy="228600"/>
              <a:chOff x="1085850" y="1847850"/>
              <a:chExt cx="228600" cy="2286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85850" y="1847850"/>
                <a:ext cx="228600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28600">
                    <a:moveTo>
                      <a:pt x="0" y="114300"/>
                    </a:moveTo>
                    <a:cubicBezTo>
                      <a:pt x="0" y="177426"/>
                      <a:pt x="51174" y="228600"/>
                      <a:pt x="114300" y="228600"/>
                    </a:cubicBezTo>
                    <a:cubicBezTo>
                      <a:pt x="177426" y="228600"/>
                      <a:pt x="228600" y="177426"/>
                      <a:pt x="228600" y="114300"/>
                    </a:cubicBezTo>
                    <a:cubicBezTo>
                      <a:pt x="228600" y="51174"/>
                      <a:pt x="177426" y="0"/>
                      <a:pt x="114300" y="0"/>
                    </a:cubicBezTo>
                    <a:cubicBezTo>
                      <a:pt x="51174" y="0"/>
                      <a:pt x="0" y="51174"/>
                      <a:pt x="0" y="1143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093470" y="1924050"/>
                <a:ext cx="21336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13360" h="9525">
                    <a:moveTo>
                      <a:pt x="0" y="0"/>
                    </a:moveTo>
                    <a:lnTo>
                      <a:pt x="21336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1093470" y="2000250"/>
                <a:ext cx="21336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13360" h="9525">
                    <a:moveTo>
                      <a:pt x="0" y="0"/>
                    </a:moveTo>
                    <a:lnTo>
                      <a:pt x="21336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1150149" y="1847850"/>
                <a:ext cx="43651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43651" h="228600">
                    <a:moveTo>
                      <a:pt x="43651" y="0"/>
                    </a:moveTo>
                    <a:cubicBezTo>
                      <a:pt x="0" y="69949"/>
                      <a:pt x="0" y="158651"/>
                      <a:pt x="43651" y="2286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1206500" y="1847850"/>
                <a:ext cx="43651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43651" h="228600">
                    <a:moveTo>
                      <a:pt x="0" y="0"/>
                    </a:moveTo>
                    <a:cubicBezTo>
                      <a:pt x="43651" y="69949"/>
                      <a:pt x="43651" y="158651"/>
                      <a:pt x="0" y="2286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1028700" y="2124075"/>
              <a:ext cx="1222748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01 地理基因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32510" y="2442210"/>
              <a:ext cx="145008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山—原—山三级地貌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32510" y="26803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祁连山冰川与绿洲系统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381500" y="1524000"/>
            <a:ext cx="3429000" cy="2095500"/>
            <a:chOff x="4381500" y="1524000"/>
            <a:chExt cx="3429000" cy="2095500"/>
          </a:xfrm>
        </p:grpSpPr>
        <p:sp>
          <p:nvSpPr>
            <p:cNvPr id="17" name="Freeform 17"/>
            <p:cNvSpPr/>
            <p:nvPr/>
          </p:nvSpPr>
          <p:spPr>
            <a:xfrm>
              <a:off x="4381500" y="1524000"/>
              <a:ext cx="3429000" cy="2095500"/>
            </a:xfrm>
            <a:custGeom>
              <a:avLst/>
              <a:gdLst/>
              <a:ahLst/>
              <a:cxnLst/>
              <a:rect l="l" t="t" r="r" b="b"/>
              <a:pathLst>
                <a:path w="3429000" h="2095500">
                  <a:moveTo>
                    <a:pt x="114300" y="0"/>
                  </a:moveTo>
                  <a:lnTo>
                    <a:pt x="3314700" y="0"/>
                  </a:lnTo>
                  <a:cubicBezTo>
                    <a:pt x="3377826" y="0"/>
                    <a:pt x="3429000" y="51174"/>
                    <a:pt x="3429000" y="114300"/>
                  </a:cubicBezTo>
                  <a:lnTo>
                    <a:pt x="3429000" y="1981200"/>
                  </a:lnTo>
                  <a:cubicBezTo>
                    <a:pt x="3429000" y="2044326"/>
                    <a:pt x="3377826" y="2095500"/>
                    <a:pt x="3314700" y="2095500"/>
                  </a:cubicBezTo>
                  <a:lnTo>
                    <a:pt x="114300" y="2095500"/>
                  </a:lnTo>
                  <a:cubicBezTo>
                    <a:pt x="51174" y="2095500"/>
                    <a:pt x="0" y="2044326"/>
                    <a:pt x="0" y="1981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4705985" y="1846076"/>
              <a:ext cx="234341" cy="239721"/>
              <a:chOff x="4705985" y="1846076"/>
              <a:chExt cx="234341" cy="239721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4819650" y="1911350"/>
                <a:ext cx="254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76200">
                    <a:moveTo>
                      <a:pt x="0" y="0"/>
                    </a:moveTo>
                    <a:lnTo>
                      <a:pt x="0" y="50800"/>
                    </a:lnTo>
                    <a:lnTo>
                      <a:pt x="25400" y="762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Freeform 19"/>
              <p:cNvSpPr/>
              <p:nvPr/>
            </p:nvSpPr>
            <p:spPr>
              <a:xfrm>
                <a:off x="4705985" y="1846076"/>
                <a:ext cx="234341" cy="239721"/>
              </a:xfrm>
              <a:custGeom>
                <a:avLst/>
                <a:gdLst/>
                <a:ahLst/>
                <a:cxnLst/>
                <a:rect l="l" t="t" r="r" b="b"/>
                <a:pathLst>
                  <a:path w="234341" h="239721">
                    <a:moveTo>
                      <a:pt x="0" y="103374"/>
                    </a:moveTo>
                    <a:cubicBezTo>
                      <a:pt x="5892" y="45531"/>
                      <a:pt x="54268" y="1328"/>
                      <a:pt x="112406" y="664"/>
                    </a:cubicBezTo>
                    <a:cubicBezTo>
                      <a:pt x="170544" y="0"/>
                      <a:pt x="219917" y="43086"/>
                      <a:pt x="227129" y="100779"/>
                    </a:cubicBezTo>
                    <a:cubicBezTo>
                      <a:pt x="234341" y="158473"/>
                      <a:pt x="197093" y="212386"/>
                      <a:pt x="140580" y="226054"/>
                    </a:cubicBezTo>
                    <a:cubicBezTo>
                      <a:pt x="84067" y="239721"/>
                      <a:pt x="26299" y="208786"/>
                      <a:pt x="6350" y="154174"/>
                    </a:cubicBezTo>
                    <a:moveTo>
                      <a:pt x="0" y="217674"/>
                    </a:moveTo>
                    <a:lnTo>
                      <a:pt x="0" y="154174"/>
                    </a:lnTo>
                    <a:lnTo>
                      <a:pt x="63500" y="154174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4648200" y="2124075"/>
              <a:ext cx="12802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02 历史脉络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652010" y="24422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汉代开拓与四郡设立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652010" y="26803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唐宋繁荣与明清演变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8001000" y="1524000"/>
            <a:ext cx="3429000" cy="2095500"/>
            <a:chOff x="8001000" y="1524000"/>
            <a:chExt cx="3429000" cy="2095500"/>
          </a:xfrm>
        </p:grpSpPr>
        <p:sp>
          <p:nvSpPr>
            <p:cNvPr id="25" name="Freeform 25"/>
            <p:cNvSpPr/>
            <p:nvPr/>
          </p:nvSpPr>
          <p:spPr>
            <a:xfrm>
              <a:off x="8001000" y="1524000"/>
              <a:ext cx="3429000" cy="2095500"/>
            </a:xfrm>
            <a:custGeom>
              <a:avLst/>
              <a:gdLst/>
              <a:ahLst/>
              <a:cxnLst/>
              <a:rect l="l" t="t" r="r" b="b"/>
              <a:pathLst>
                <a:path w="3429000" h="2095500">
                  <a:moveTo>
                    <a:pt x="114300" y="0"/>
                  </a:moveTo>
                  <a:lnTo>
                    <a:pt x="3314700" y="0"/>
                  </a:lnTo>
                  <a:cubicBezTo>
                    <a:pt x="3377826" y="0"/>
                    <a:pt x="3429000" y="51174"/>
                    <a:pt x="3429000" y="114300"/>
                  </a:cubicBezTo>
                  <a:lnTo>
                    <a:pt x="3429000" y="1981200"/>
                  </a:lnTo>
                  <a:cubicBezTo>
                    <a:pt x="3429000" y="2044326"/>
                    <a:pt x="3377826" y="2095500"/>
                    <a:pt x="3314700" y="2095500"/>
                  </a:cubicBezTo>
                  <a:lnTo>
                    <a:pt x="114300" y="2095500"/>
                  </a:lnTo>
                  <a:cubicBezTo>
                    <a:pt x="51174" y="2095500"/>
                    <a:pt x="0" y="2044326"/>
                    <a:pt x="0" y="1981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8324850" y="1847850"/>
              <a:ext cx="228600" cy="229244"/>
              <a:chOff x="8324850" y="1847850"/>
              <a:chExt cx="228600" cy="229244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8324850" y="1847850"/>
                <a:ext cx="228600" cy="229244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29244">
                    <a:moveTo>
                      <a:pt x="114300" y="228600"/>
                    </a:moveTo>
                    <a:cubicBezTo>
                      <a:pt x="51174" y="228600"/>
                      <a:pt x="0" y="177426"/>
                      <a:pt x="0" y="114300"/>
                    </a:cubicBezTo>
                    <a:cubicBezTo>
                      <a:pt x="0" y="51174"/>
                      <a:pt x="51174" y="0"/>
                      <a:pt x="114300" y="0"/>
                    </a:cubicBezTo>
                    <a:cubicBezTo>
                      <a:pt x="177419" y="0"/>
                      <a:pt x="228600" y="45491"/>
                      <a:pt x="228600" y="101600"/>
                    </a:cubicBezTo>
                    <a:cubicBezTo>
                      <a:pt x="228600" y="115062"/>
                      <a:pt x="222580" y="127991"/>
                      <a:pt x="211861" y="137516"/>
                    </a:cubicBezTo>
                    <a:cubicBezTo>
                      <a:pt x="201143" y="147041"/>
                      <a:pt x="186601" y="152400"/>
                      <a:pt x="171450" y="152400"/>
                    </a:cubicBezTo>
                    <a:lnTo>
                      <a:pt x="139700" y="152400"/>
                    </a:lnTo>
                    <a:cubicBezTo>
                      <a:pt x="128042" y="152212"/>
                      <a:pt x="117753" y="159986"/>
                      <a:pt x="114748" y="171252"/>
                    </a:cubicBezTo>
                    <a:cubicBezTo>
                      <a:pt x="111744" y="182518"/>
                      <a:pt x="116796" y="194383"/>
                      <a:pt x="127000" y="200025"/>
                    </a:cubicBezTo>
                    <a:cubicBezTo>
                      <a:pt x="132199" y="204823"/>
                      <a:pt x="133764" y="212399"/>
                      <a:pt x="130891" y="218864"/>
                    </a:cubicBezTo>
                    <a:cubicBezTo>
                      <a:pt x="128018" y="225329"/>
                      <a:pt x="121345" y="229244"/>
                      <a:pt x="114300" y="2286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Freeform 27"/>
              <p:cNvSpPr/>
              <p:nvPr/>
            </p:nvSpPr>
            <p:spPr>
              <a:xfrm>
                <a:off x="8382000" y="193040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Freeform 28"/>
              <p:cNvSpPr/>
              <p:nvPr/>
            </p:nvSpPr>
            <p:spPr>
              <a:xfrm>
                <a:off x="8432800" y="189230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Freeform 29"/>
              <p:cNvSpPr/>
              <p:nvPr/>
            </p:nvSpPr>
            <p:spPr>
              <a:xfrm>
                <a:off x="8483600" y="193040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8267700" y="2124075"/>
              <a:ext cx="12802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03 文化遗产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271510" y="24422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莫高窟与嘉峪关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271510" y="26803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高密度线性遗产廊道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762000" y="4000500"/>
            <a:ext cx="3429000" cy="2095500"/>
            <a:chOff x="762000" y="4000500"/>
            <a:chExt cx="3429000" cy="2095500"/>
          </a:xfrm>
        </p:grpSpPr>
        <p:sp>
          <p:nvSpPr>
            <p:cNvPr id="35" name="Freeform 35"/>
            <p:cNvSpPr/>
            <p:nvPr/>
          </p:nvSpPr>
          <p:spPr>
            <a:xfrm>
              <a:off x="762000" y="4000500"/>
              <a:ext cx="3429000" cy="2095500"/>
            </a:xfrm>
            <a:custGeom>
              <a:avLst/>
              <a:gdLst/>
              <a:ahLst/>
              <a:cxnLst/>
              <a:rect l="l" t="t" r="r" b="b"/>
              <a:pathLst>
                <a:path w="3429000" h="2095500">
                  <a:moveTo>
                    <a:pt x="114300" y="0"/>
                  </a:moveTo>
                  <a:lnTo>
                    <a:pt x="3314700" y="0"/>
                  </a:lnTo>
                  <a:cubicBezTo>
                    <a:pt x="3377826" y="0"/>
                    <a:pt x="3429000" y="51174"/>
                    <a:pt x="3429000" y="114300"/>
                  </a:cubicBezTo>
                  <a:lnTo>
                    <a:pt x="3429000" y="1981200"/>
                  </a:lnTo>
                  <a:cubicBezTo>
                    <a:pt x="3429000" y="2044326"/>
                    <a:pt x="3377826" y="2095500"/>
                    <a:pt x="3314700" y="2095500"/>
                  </a:cubicBezTo>
                  <a:lnTo>
                    <a:pt x="114300" y="2095500"/>
                  </a:lnTo>
                  <a:cubicBezTo>
                    <a:pt x="51174" y="2095500"/>
                    <a:pt x="0" y="2044326"/>
                    <a:pt x="0" y="1981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0" name="Group 40"/>
            <p:cNvGrpSpPr/>
            <p:nvPr/>
          </p:nvGrpSpPr>
          <p:grpSpPr>
            <a:xfrm>
              <a:off x="1085850" y="4324350"/>
              <a:ext cx="228600" cy="228600"/>
              <a:chOff x="1085850" y="4324350"/>
              <a:chExt cx="228600" cy="2286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1111250" y="4324350"/>
                <a:ext cx="1016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01600">
                    <a:moveTo>
                      <a:pt x="0" y="50800"/>
                    </a:moveTo>
                    <a:cubicBezTo>
                      <a:pt x="0" y="78856"/>
                      <a:pt x="22744" y="101600"/>
                      <a:pt x="50800" y="101600"/>
                    </a:cubicBezTo>
                    <a:cubicBezTo>
                      <a:pt x="78856" y="101600"/>
                      <a:pt x="101600" y="78856"/>
                      <a:pt x="101600" y="50800"/>
                    </a:cubicBezTo>
                    <a:cubicBezTo>
                      <a:pt x="101600" y="22744"/>
                      <a:pt x="78856" y="0"/>
                      <a:pt x="50800" y="0"/>
                    </a:cubicBezTo>
                    <a:cubicBezTo>
                      <a:pt x="22744" y="0"/>
                      <a:pt x="0" y="22744"/>
                      <a:pt x="0" y="508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Freeform 37"/>
              <p:cNvSpPr/>
              <p:nvPr/>
            </p:nvSpPr>
            <p:spPr>
              <a:xfrm>
                <a:off x="1085850" y="4476750"/>
                <a:ext cx="1524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76200">
                    <a:moveTo>
                      <a:pt x="0" y="76200"/>
                    </a:moveTo>
                    <a:lnTo>
                      <a:pt x="0" y="50800"/>
                    </a:lnTo>
                    <a:cubicBezTo>
                      <a:pt x="0" y="22744"/>
                      <a:pt x="22744" y="0"/>
                      <a:pt x="50800" y="0"/>
                    </a:cubicBezTo>
                    <a:lnTo>
                      <a:pt x="101600" y="0"/>
                    </a:lnTo>
                    <a:cubicBezTo>
                      <a:pt x="129656" y="0"/>
                      <a:pt x="152400" y="22744"/>
                      <a:pt x="152400" y="50800"/>
                    </a:cubicBezTo>
                    <a:lnTo>
                      <a:pt x="152400" y="762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Freeform 38"/>
              <p:cNvSpPr/>
              <p:nvPr/>
            </p:nvSpPr>
            <p:spPr>
              <a:xfrm>
                <a:off x="1250950" y="4326001"/>
                <a:ext cx="38200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38200" h="98425">
                    <a:moveTo>
                      <a:pt x="0" y="0"/>
                    </a:moveTo>
                    <a:cubicBezTo>
                      <a:pt x="22478" y="5755"/>
                      <a:pt x="38200" y="26009"/>
                      <a:pt x="38200" y="49212"/>
                    </a:cubicBezTo>
                    <a:cubicBezTo>
                      <a:pt x="38200" y="72416"/>
                      <a:pt x="22478" y="92670"/>
                      <a:pt x="0" y="98425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Freeform 39"/>
              <p:cNvSpPr/>
              <p:nvPr/>
            </p:nvSpPr>
            <p:spPr>
              <a:xfrm>
                <a:off x="1276350" y="4478655"/>
                <a:ext cx="38100" cy="7429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74295">
                    <a:moveTo>
                      <a:pt x="38100" y="74295"/>
                    </a:moveTo>
                    <a:lnTo>
                      <a:pt x="38100" y="48895"/>
                    </a:lnTo>
                    <a:cubicBezTo>
                      <a:pt x="37967" y="25839"/>
                      <a:pt x="22324" y="5764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1028700" y="4600575"/>
              <a:ext cx="12802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04 民族交融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032510" y="49187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多民族迁徙与混居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1032510" y="51568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宗教交汇与文明互动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4381500" y="4000500"/>
            <a:ext cx="3429000" cy="2095500"/>
            <a:chOff x="4381500" y="4000500"/>
            <a:chExt cx="3429000" cy="2095500"/>
          </a:xfrm>
        </p:grpSpPr>
        <p:sp>
          <p:nvSpPr>
            <p:cNvPr id="45" name="Freeform 45"/>
            <p:cNvSpPr/>
            <p:nvPr/>
          </p:nvSpPr>
          <p:spPr>
            <a:xfrm>
              <a:off x="4381500" y="4000500"/>
              <a:ext cx="3429000" cy="2095500"/>
            </a:xfrm>
            <a:custGeom>
              <a:avLst/>
              <a:gdLst/>
              <a:ahLst/>
              <a:cxnLst/>
              <a:rect l="l" t="t" r="r" b="b"/>
              <a:pathLst>
                <a:path w="3429000" h="2095500">
                  <a:moveTo>
                    <a:pt x="114300" y="0"/>
                  </a:moveTo>
                  <a:lnTo>
                    <a:pt x="3314700" y="0"/>
                  </a:lnTo>
                  <a:cubicBezTo>
                    <a:pt x="3377826" y="0"/>
                    <a:pt x="3429000" y="51174"/>
                    <a:pt x="3429000" y="114300"/>
                  </a:cubicBezTo>
                  <a:lnTo>
                    <a:pt x="3429000" y="1981200"/>
                  </a:lnTo>
                  <a:cubicBezTo>
                    <a:pt x="3429000" y="2044326"/>
                    <a:pt x="3377826" y="2095500"/>
                    <a:pt x="3314700" y="2095500"/>
                  </a:cubicBezTo>
                  <a:lnTo>
                    <a:pt x="114300" y="2095500"/>
                  </a:lnTo>
                  <a:cubicBezTo>
                    <a:pt x="51174" y="2095500"/>
                    <a:pt x="0" y="2044326"/>
                    <a:pt x="0" y="1981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9" name="Group 49"/>
            <p:cNvGrpSpPr/>
            <p:nvPr/>
          </p:nvGrpSpPr>
          <p:grpSpPr>
            <a:xfrm>
              <a:off x="4705350" y="4324350"/>
              <a:ext cx="228600" cy="228600"/>
              <a:chOff x="4705350" y="4324350"/>
              <a:chExt cx="228600" cy="2286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4705350" y="4324350"/>
                <a:ext cx="2286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114300">
                    <a:moveTo>
                      <a:pt x="0" y="114300"/>
                    </a:moveTo>
                    <a:lnTo>
                      <a:pt x="12700" y="114300"/>
                    </a:lnTo>
                    <a:moveTo>
                      <a:pt x="114300" y="0"/>
                    </a:moveTo>
                    <a:lnTo>
                      <a:pt x="114300" y="12700"/>
                    </a:lnTo>
                    <a:moveTo>
                      <a:pt x="215900" y="114300"/>
                    </a:moveTo>
                    <a:lnTo>
                      <a:pt x="228600" y="114300"/>
                    </a:lnTo>
                    <a:moveTo>
                      <a:pt x="33020" y="33020"/>
                    </a:moveTo>
                    <a:lnTo>
                      <a:pt x="41910" y="41910"/>
                    </a:lnTo>
                    <a:moveTo>
                      <a:pt x="195580" y="33020"/>
                    </a:moveTo>
                    <a:lnTo>
                      <a:pt x="186690" y="4191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Freeform 47"/>
              <p:cNvSpPr/>
              <p:nvPr/>
            </p:nvSpPr>
            <p:spPr>
              <a:xfrm>
                <a:off x="4750765" y="4375150"/>
                <a:ext cx="137769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137769" h="177800">
                    <a:moveTo>
                      <a:pt x="30785" y="114300"/>
                    </a:moveTo>
                    <a:cubicBezTo>
                      <a:pt x="8919" y="97901"/>
                      <a:pt x="0" y="69349"/>
                      <a:pt x="8643" y="43420"/>
                    </a:cubicBezTo>
                    <a:cubicBezTo>
                      <a:pt x="17286" y="17490"/>
                      <a:pt x="41552" y="0"/>
                      <a:pt x="68885" y="0"/>
                    </a:cubicBezTo>
                    <a:cubicBezTo>
                      <a:pt x="96217" y="0"/>
                      <a:pt x="120483" y="17490"/>
                      <a:pt x="129126" y="43420"/>
                    </a:cubicBezTo>
                    <a:cubicBezTo>
                      <a:pt x="137769" y="69349"/>
                      <a:pt x="128850" y="97901"/>
                      <a:pt x="106985" y="114300"/>
                    </a:cubicBezTo>
                    <a:cubicBezTo>
                      <a:pt x="96928" y="124255"/>
                      <a:pt x="92212" y="138402"/>
                      <a:pt x="94285" y="152400"/>
                    </a:cubicBezTo>
                    <a:cubicBezTo>
                      <a:pt x="94285" y="166428"/>
                      <a:pt x="82913" y="177800"/>
                      <a:pt x="68885" y="177800"/>
                    </a:cubicBezTo>
                    <a:cubicBezTo>
                      <a:pt x="54857" y="177800"/>
                      <a:pt x="43485" y="166428"/>
                      <a:pt x="43485" y="152400"/>
                    </a:cubicBezTo>
                    <a:cubicBezTo>
                      <a:pt x="45557" y="138402"/>
                      <a:pt x="40841" y="124255"/>
                      <a:pt x="30785" y="1143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Freeform 48"/>
              <p:cNvSpPr/>
              <p:nvPr/>
            </p:nvSpPr>
            <p:spPr>
              <a:xfrm>
                <a:off x="4790440" y="4502150"/>
                <a:ext cx="5842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9525">
                    <a:moveTo>
                      <a:pt x="0" y="0"/>
                    </a:moveTo>
                    <a:lnTo>
                      <a:pt x="5842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0" name="TextBox 50"/>
            <p:cNvSpPr txBox="1"/>
            <p:nvPr/>
          </p:nvSpPr>
          <p:spPr>
            <a:xfrm>
              <a:off x="4648200" y="4600575"/>
              <a:ext cx="12802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05 现代转型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4652010" y="49187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新能源基地与水能耦合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4652010" y="51568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文旅融合现状与挑战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8001000" y="4000500"/>
            <a:ext cx="3429000" cy="2095500"/>
            <a:chOff x="8001000" y="4000500"/>
            <a:chExt cx="3429000" cy="2095500"/>
          </a:xfrm>
        </p:grpSpPr>
        <p:sp>
          <p:nvSpPr>
            <p:cNvPr id="54" name="Freeform 54"/>
            <p:cNvSpPr/>
            <p:nvPr/>
          </p:nvSpPr>
          <p:spPr>
            <a:xfrm>
              <a:off x="8001000" y="4000500"/>
              <a:ext cx="3429000" cy="2095500"/>
            </a:xfrm>
            <a:custGeom>
              <a:avLst/>
              <a:gdLst/>
              <a:ahLst/>
              <a:cxnLst/>
              <a:rect l="l" t="t" r="r" b="b"/>
              <a:pathLst>
                <a:path w="3429000" h="2095500">
                  <a:moveTo>
                    <a:pt x="114300" y="0"/>
                  </a:moveTo>
                  <a:lnTo>
                    <a:pt x="3314700" y="0"/>
                  </a:lnTo>
                  <a:cubicBezTo>
                    <a:pt x="3377826" y="0"/>
                    <a:pt x="3429000" y="51174"/>
                    <a:pt x="3429000" y="114300"/>
                  </a:cubicBezTo>
                  <a:lnTo>
                    <a:pt x="3429000" y="1981200"/>
                  </a:lnTo>
                  <a:cubicBezTo>
                    <a:pt x="3429000" y="2044326"/>
                    <a:pt x="3377826" y="2095500"/>
                    <a:pt x="3314700" y="2095500"/>
                  </a:cubicBezTo>
                  <a:lnTo>
                    <a:pt x="114300" y="2095500"/>
                  </a:lnTo>
                  <a:cubicBezTo>
                    <a:pt x="51174" y="2095500"/>
                    <a:pt x="0" y="2044326"/>
                    <a:pt x="0" y="1981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8" name="Group 58"/>
            <p:cNvGrpSpPr/>
            <p:nvPr/>
          </p:nvGrpSpPr>
          <p:grpSpPr>
            <a:xfrm>
              <a:off x="8333539" y="4337050"/>
              <a:ext cx="207211" cy="207211"/>
              <a:chOff x="8333539" y="4337050"/>
              <a:chExt cx="207211" cy="207211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8337550" y="4337050"/>
                <a:ext cx="203200" cy="203200"/>
              </a:xfrm>
              <a:custGeom>
                <a:avLst/>
                <a:gdLst/>
                <a:ahLst/>
                <a:cxnLst/>
                <a:rect l="l" t="t" r="r" b="b"/>
                <a:pathLst>
                  <a:path w="203200" h="203200">
                    <a:moveTo>
                      <a:pt x="0" y="114300"/>
                    </a:moveTo>
                    <a:cubicBezTo>
                      <a:pt x="46611" y="119839"/>
                      <a:pt x="83361" y="156589"/>
                      <a:pt x="88900" y="203200"/>
                    </a:cubicBezTo>
                    <a:cubicBezTo>
                      <a:pt x="111723" y="190042"/>
                      <a:pt x="126130" y="166030"/>
                      <a:pt x="127000" y="139700"/>
                    </a:cubicBezTo>
                    <a:cubicBezTo>
                      <a:pt x="170609" y="124359"/>
                      <a:pt x="200683" y="84260"/>
                      <a:pt x="203200" y="38100"/>
                    </a:cubicBezTo>
                    <a:cubicBezTo>
                      <a:pt x="203200" y="17058"/>
                      <a:pt x="186142" y="0"/>
                      <a:pt x="165100" y="0"/>
                    </a:cubicBezTo>
                    <a:cubicBezTo>
                      <a:pt x="118940" y="2517"/>
                      <a:pt x="78841" y="32591"/>
                      <a:pt x="63500" y="76200"/>
                    </a:cubicBezTo>
                    <a:cubicBezTo>
                      <a:pt x="37170" y="77070"/>
                      <a:pt x="13158" y="91477"/>
                      <a:pt x="0" y="1143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" name="Freeform 56"/>
              <p:cNvSpPr/>
              <p:nvPr/>
            </p:nvSpPr>
            <p:spPr>
              <a:xfrm>
                <a:off x="8333539" y="4464050"/>
                <a:ext cx="80211" cy="80211"/>
              </a:xfrm>
              <a:custGeom>
                <a:avLst/>
                <a:gdLst/>
                <a:ahLst/>
                <a:cxnLst/>
                <a:rect l="l" t="t" r="r" b="b"/>
                <a:pathLst>
                  <a:path w="80211" h="80211">
                    <a:moveTo>
                      <a:pt x="42111" y="0"/>
                    </a:moveTo>
                    <a:cubicBezTo>
                      <a:pt x="15072" y="15265"/>
                      <a:pt x="0" y="45410"/>
                      <a:pt x="4011" y="76200"/>
                    </a:cubicBezTo>
                    <a:cubicBezTo>
                      <a:pt x="34802" y="80211"/>
                      <a:pt x="64946" y="65139"/>
                      <a:pt x="80211" y="381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" name="Freeform 57"/>
              <p:cNvSpPr/>
              <p:nvPr/>
            </p:nvSpPr>
            <p:spPr>
              <a:xfrm>
                <a:off x="8464550" y="438785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9" name="TextBox 59"/>
            <p:cNvSpPr txBox="1"/>
            <p:nvPr/>
          </p:nvSpPr>
          <p:spPr>
            <a:xfrm>
              <a:off x="8267700" y="4600575"/>
              <a:ext cx="12802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06 未来展望</a:t>
              </a:r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8271510" y="49187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一带一路节点定位</a:t>
              </a: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8271510" y="51568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三权联动治理模型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4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4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4" grpId="0"/>
      <p:bldP spid="34" grpId="0"/>
      <p:bldP spid="44" grpId="0"/>
      <p:bldP spid="53" grpId="0"/>
      <p:bldP spid="6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1A2B4C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" name="Freeform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14300" y="0"/>
                  </a:moveTo>
                  <a:lnTo>
                    <a:pt x="12077700" y="0"/>
                  </a:lnTo>
                  <a:cubicBezTo>
                    <a:pt x="12140826" y="0"/>
                    <a:pt x="12192000" y="51174"/>
                    <a:pt x="12192000" y="114300"/>
                  </a:cubicBezTo>
                  <a:lnTo>
                    <a:pt x="12192000" y="6743700"/>
                  </a:lnTo>
                  <a:cubicBezTo>
                    <a:pt x="12192000" y="6806826"/>
                    <a:pt x="12140826" y="6858000"/>
                    <a:pt x="12077700" y="6858000"/>
                  </a:cubicBezTo>
                  <a:lnTo>
                    <a:pt x="114300" y="6858000"/>
                  </a:lnTo>
                  <a:cubicBezTo>
                    <a:pt x="51174" y="6858000"/>
                    <a:pt x="0" y="6806826"/>
                    <a:pt x="0" y="674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gradFill>
              <a:gsLst>
                <a:gs pos="0">
                  <a:srgbClr val="E8E4D9"/>
                </a:gs>
                <a:gs pos="50000">
                  <a:srgbClr val="D4AF37">
                    <a:alpha val="40000"/>
                  </a:srgbClr>
                </a:gs>
                <a:gs pos="100000">
                  <a:srgbClr val="1A2B4C">
                    <a:alpha val="25000"/>
                  </a:srgbClr>
                </a:gs>
              </a:gsLst>
              <a:lin ang="3542174" scaled="1"/>
            </a:gra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" name="Ellipse 4"/>
            <p:cNvSpPr/>
            <p:nvPr/>
          </p:nvSpPr>
          <p:spPr>
            <a:xfrm>
              <a:off x="7296150" y="819150"/>
              <a:ext cx="2476500" cy="2476500"/>
            </a:xfrm>
            <a:prstGeom prst="ellipse">
              <a:avLst/>
            </a:prstGeom>
            <a:solidFill>
              <a:srgbClr val="D4AF37">
                <a:alpha val="12000"/>
              </a:srgb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Ellipse 5"/>
            <p:cNvSpPr/>
            <p:nvPr/>
          </p:nvSpPr>
          <p:spPr>
            <a:xfrm>
              <a:off x="2971800" y="3771900"/>
              <a:ext cx="1371600" cy="1371600"/>
            </a:xfrm>
            <a:prstGeom prst="ellipse">
              <a:avLst/>
            </a:prstGeom>
            <a:solidFill>
              <a:srgbClr val="E8E4D9">
                <a:alpha val="15000"/>
              </a:srgb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1A2B4C">
                <a:alpha val="80000"/>
              </a:srgbClr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95400" y="2533650"/>
            <a:ext cx="3215640" cy="1695450"/>
            <a:chOff x="1295400" y="2533650"/>
            <a:chExt cx="3215640" cy="1695450"/>
          </a:xfrm>
        </p:grpSpPr>
        <p:sp>
          <p:nvSpPr>
            <p:cNvPr id="8" name="TextBox 8"/>
            <p:cNvSpPr txBox="1"/>
            <p:nvPr/>
          </p:nvSpPr>
          <p:spPr>
            <a:xfrm>
              <a:off x="1295400" y="2533650"/>
              <a:ext cx="1916430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河西走廊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310640" y="3234690"/>
              <a:ext cx="320040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地理刚性约束下的文明韧性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310640" y="3710940"/>
              <a:ext cx="293751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8E4D9"/>
                  </a:solidFill>
                  <a:latin typeface="Noto Sans CJK SC"/>
                  <a:ea typeface="Microsoft YaHei"/>
                  <a:cs typeface="Noto Sans CJK SC"/>
                </a:rPr>
                <a:t>千年融通精神的当代回响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1333500" y="4191000"/>
              <a:ext cx="952500" cy="38100"/>
            </a:xfrm>
            <a:custGeom>
              <a:avLst/>
              <a:gdLst/>
              <a:ahLst/>
              <a:cxnLst/>
              <a:rect l="l" t="t" r="r" b="b"/>
              <a:pathLst>
                <a:path w="952500" h="38100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19050"/>
                  </a:lnTo>
                  <a:cubicBezTo>
                    <a:pt x="952500" y="29571"/>
                    <a:pt x="943971" y="38100"/>
                    <a:pt x="933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18260" y="5966460"/>
            <a:ext cx="2144626" cy="1846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7A82AB"/>
                </a:solidFill>
                <a:latin typeface="Noto Sans CJK SC"/>
                <a:ea typeface="Microsoft YaHei"/>
                <a:cs typeface="Noto Sans CJK SC"/>
              </a:rPr>
              <a:t>感谢聆听 | Q&amp;A</a:t>
            </a:r>
            <a:r>
              <a:rPr lang="zh-CN" altLang="en-US" sz="1200" dirty="0">
                <a:solidFill>
                  <a:srgbClr val="7A82AB"/>
                </a:solidFill>
                <a:latin typeface="Noto Sans CJK SC"/>
                <a:ea typeface="Microsoft YaHei"/>
                <a:cs typeface="Noto Sans CJK SC"/>
              </a:rPr>
              <a:t>  </a:t>
            </a:r>
            <a:r>
              <a:rPr lang="en-US" altLang="zh-CN" sz="1200" dirty="0" err="1">
                <a:solidFill>
                  <a:srgbClr val="7A82AB"/>
                </a:solidFill>
                <a:latin typeface="Noto Sans CJK SC"/>
                <a:ea typeface="Microsoft YaHei"/>
                <a:cs typeface="Noto Sans CJK SC"/>
              </a:rPr>
              <a:t>Devnors</a:t>
            </a:r>
            <a:r>
              <a:rPr lang="zh-CN" altLang="en-US" sz="1200" dirty="0">
                <a:solidFill>
                  <a:srgbClr val="7A82AB"/>
                </a:solidFill>
                <a:latin typeface="Noto Sans CJK SC"/>
                <a:ea typeface="Microsoft YaHei"/>
                <a:cs typeface="Noto Sans CJK SC"/>
              </a:rPr>
              <a:t> </a:t>
            </a:r>
            <a:r>
              <a:rPr lang="en-US" altLang="zh-CN" sz="1200" dirty="0">
                <a:solidFill>
                  <a:srgbClr val="7A82AB"/>
                </a:solidFill>
                <a:latin typeface="Noto Sans CJK SC"/>
                <a:ea typeface="Microsoft YaHei"/>
                <a:cs typeface="Noto Sans CJK SC"/>
              </a:rPr>
              <a:t>AI</a:t>
            </a:r>
            <a:r>
              <a:rPr lang="zh-CN" altLang="en-US" sz="1200" dirty="0">
                <a:solidFill>
                  <a:srgbClr val="7A82AB"/>
                </a:solidFill>
                <a:latin typeface="Noto Sans CJK SC"/>
                <a:ea typeface="Microsoft YaHei"/>
                <a:cs typeface="Noto Sans CJK SC"/>
              </a:rPr>
              <a:t> 生成</a:t>
            </a:r>
            <a:endParaRPr lang="en-US" altLang="zh-CN" sz="1200" dirty="0">
              <a:solidFill>
                <a:srgbClr val="7A82AB"/>
              </a:solidFill>
              <a:latin typeface="Noto Sans CJK SC"/>
              <a:ea typeface="Microsoft YaHei"/>
              <a:cs typeface="Noto Sans CJK S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4477512" cy="487680"/>
            <a:chOff x="731520" y="502920"/>
            <a:chExt cx="4477512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447751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河西走廊概述：定义与范围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77000" y="1333500"/>
            <a:ext cx="5143500" cy="4762500"/>
            <a:chOff x="6477000" y="1333500"/>
            <a:chExt cx="5143500" cy="4762500"/>
          </a:xfrm>
        </p:grpSpPr>
        <p:pic>
          <p:nvPicPr>
            <p:cNvPr id="6" name="Imag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77000" y="1333500"/>
              <a:ext cx="5143500" cy="3810000"/>
            </a:xfrm>
            <a:prstGeom prst="rect">
              <a:avLst/>
            </a:prstGeom>
          </p:spPr>
        </p:pic>
        <p:sp>
          <p:nvSpPr>
            <p:cNvPr id="7" name="Freeform 7"/>
            <p:cNvSpPr/>
            <p:nvPr/>
          </p:nvSpPr>
          <p:spPr>
            <a:xfrm>
              <a:off x="6477000" y="5334000"/>
              <a:ext cx="5143500" cy="762000"/>
            </a:xfrm>
            <a:custGeom>
              <a:avLst/>
              <a:gdLst/>
              <a:ahLst/>
              <a:cxnLst/>
              <a:rect l="l" t="t" r="r" b="b"/>
              <a:pathLst>
                <a:path w="5143500" h="762000">
                  <a:moveTo>
                    <a:pt x="76200" y="0"/>
                  </a:moveTo>
                  <a:lnTo>
                    <a:pt x="5067300" y="0"/>
                  </a:lnTo>
                  <a:cubicBezTo>
                    <a:pt x="5109384" y="0"/>
                    <a:pt x="5143500" y="34116"/>
                    <a:pt x="5143500" y="76200"/>
                  </a:cubicBezTo>
                  <a:lnTo>
                    <a:pt x="5143500" y="685800"/>
                  </a:lnTo>
                  <a:cubicBezTo>
                    <a:pt x="5143500" y="727884"/>
                    <a:pt x="5109384" y="762000"/>
                    <a:pt x="50673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1A2B4C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747510" y="5537835"/>
              <a:ext cx="117843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长约 1000 公里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747510" y="5775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宽数公里至近百公里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42950" y="1552575"/>
            <a:ext cx="2402205" cy="957263"/>
            <a:chOff x="742950" y="1552575"/>
            <a:chExt cx="2402205" cy="957263"/>
          </a:xfrm>
        </p:grpSpPr>
        <p:sp>
          <p:nvSpPr>
            <p:cNvPr id="11" name="TextBox 11"/>
            <p:cNvSpPr txBox="1"/>
            <p:nvPr/>
          </p:nvSpPr>
          <p:spPr>
            <a:xfrm>
              <a:off x="742950" y="15525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地理边界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4855" y="1949768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东起乌鞘岭，西至玉门关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4855" y="2235518"/>
              <a:ext cx="240030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南北介于祁连山与北山之间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42950" y="2886075"/>
            <a:ext cx="2599373" cy="1243013"/>
            <a:chOff x="742950" y="2886075"/>
            <a:chExt cx="2599373" cy="1243013"/>
          </a:xfrm>
        </p:grpSpPr>
        <p:sp>
          <p:nvSpPr>
            <p:cNvPr id="15" name="TextBox 15"/>
            <p:cNvSpPr txBox="1"/>
            <p:nvPr/>
          </p:nvSpPr>
          <p:spPr>
            <a:xfrm>
              <a:off x="742950" y="28860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地貌结构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44855" y="3283268"/>
              <a:ext cx="1848231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“山—原—山”三级阶梯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44855" y="3569018"/>
              <a:ext cx="25974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南侧祁连高山，中部走廊平原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44855" y="3854768"/>
              <a:ext cx="25974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北侧龙首山、合黎山等北山系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42950" y="4505325"/>
            <a:ext cx="2599373" cy="957263"/>
            <a:chOff x="742950" y="4505325"/>
            <a:chExt cx="2599373" cy="957263"/>
          </a:xfrm>
        </p:grpSpPr>
        <p:sp>
          <p:nvSpPr>
            <p:cNvPr id="20" name="TextBox 20"/>
            <p:cNvSpPr txBox="1"/>
            <p:nvPr/>
          </p:nvSpPr>
          <p:spPr>
            <a:xfrm>
              <a:off x="742950" y="4505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战略地位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44855" y="4902518"/>
              <a:ext cx="22031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中原通往西域的唯一咽喉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44855" y="5188268"/>
              <a:ext cx="2597468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丝绸之路黄金段，文明交汇地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4" grpId="0"/>
      <p:bldP spid="19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4845558" cy="487680"/>
            <a:chOff x="731520" y="502920"/>
            <a:chExt cx="4845558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地理密码：祁连山的水塔效应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62000" y="1714500"/>
            <a:ext cx="3238500" cy="3619500"/>
            <a:chOff x="762000" y="1714500"/>
            <a:chExt cx="3238500" cy="3619500"/>
          </a:xfrm>
        </p:grpSpPr>
        <p:sp>
          <p:nvSpPr>
            <p:cNvPr id="6" name="Freeform 6"/>
            <p:cNvSpPr/>
            <p:nvPr/>
          </p:nvSpPr>
          <p:spPr>
            <a:xfrm>
              <a:off x="762000" y="1714500"/>
              <a:ext cx="3238500" cy="3619500"/>
            </a:xfrm>
            <a:custGeom>
              <a:avLst/>
              <a:gdLst/>
              <a:ahLst/>
              <a:cxnLst/>
              <a:rect l="l" t="t" r="r" b="b"/>
              <a:pathLst>
                <a:path w="3238500" h="3619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505200"/>
                  </a:lnTo>
                  <a:cubicBezTo>
                    <a:pt x="3238500" y="3568326"/>
                    <a:pt x="3187326" y="3619500"/>
                    <a:pt x="3124200" y="3619500"/>
                  </a:cubicBezTo>
                  <a:lnTo>
                    <a:pt x="114300" y="3619500"/>
                  </a:lnTo>
                  <a:cubicBezTo>
                    <a:pt x="51174" y="3619500"/>
                    <a:pt x="0" y="3568326"/>
                    <a:pt x="0" y="3505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1079500" y="2074704"/>
              <a:ext cx="317500" cy="211360"/>
            </a:xfrm>
            <a:custGeom>
              <a:avLst/>
              <a:gdLst/>
              <a:ahLst/>
              <a:cxnLst/>
              <a:rect l="l" t="t" r="r" b="b"/>
              <a:pathLst>
                <a:path w="317500" h="211360">
                  <a:moveTo>
                    <a:pt x="73930" y="211296"/>
                  </a:moveTo>
                  <a:cubicBezTo>
                    <a:pt x="33099" y="211296"/>
                    <a:pt x="0" y="179435"/>
                    <a:pt x="0" y="140129"/>
                  </a:cubicBezTo>
                  <a:cubicBezTo>
                    <a:pt x="0" y="100838"/>
                    <a:pt x="33099" y="68977"/>
                    <a:pt x="73930" y="68977"/>
                  </a:cubicBezTo>
                  <a:cubicBezTo>
                    <a:pt x="80169" y="41005"/>
                    <a:pt x="102410" y="18177"/>
                    <a:pt x="132271" y="9081"/>
                  </a:cubicBezTo>
                  <a:cubicBezTo>
                    <a:pt x="162115" y="0"/>
                    <a:pt x="195072" y="6017"/>
                    <a:pt x="218694" y="24956"/>
                  </a:cubicBezTo>
                  <a:cubicBezTo>
                    <a:pt x="242316" y="43847"/>
                    <a:pt x="253016" y="72692"/>
                    <a:pt x="246793" y="100663"/>
                  </a:cubicBezTo>
                  <a:lnTo>
                    <a:pt x="262509" y="100663"/>
                  </a:lnTo>
                  <a:cubicBezTo>
                    <a:pt x="292878" y="100663"/>
                    <a:pt x="317500" y="125428"/>
                    <a:pt x="317500" y="156004"/>
                  </a:cubicBezTo>
                  <a:cubicBezTo>
                    <a:pt x="317500" y="186595"/>
                    <a:pt x="292878" y="211360"/>
                    <a:pt x="262493" y="211360"/>
                  </a:cubicBezTo>
                  <a:lnTo>
                    <a:pt x="73930" y="211360"/>
                  </a:lnTo>
                </a:path>
              </a:pathLst>
            </a:custGeom>
            <a:noFill/>
            <a:ln w="19050">
              <a:solidFill>
                <a:srgbClr val="1A2B4C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02030" y="2278380"/>
              <a:ext cx="1167975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E05D3A"/>
                  </a:solidFill>
                  <a:latin typeface="Noto Sans CJK SC"/>
                  <a:ea typeface="Microsoft YaHei"/>
                  <a:cs typeface="Noto Sans CJK SC"/>
                </a:rPr>
                <a:t>1590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266950" y="2505075"/>
              <a:ext cx="5419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亿m³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30605" y="2902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冰川储量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32510" y="32042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祁连山固体水库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32510" y="348996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维系西北生态安全屏障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476750" y="1714500"/>
            <a:ext cx="3238500" cy="3619500"/>
            <a:chOff x="4476750" y="1714500"/>
            <a:chExt cx="3238500" cy="3619500"/>
          </a:xfrm>
        </p:grpSpPr>
        <p:sp>
          <p:nvSpPr>
            <p:cNvPr id="14" name="Freeform 14"/>
            <p:cNvSpPr/>
            <p:nvPr/>
          </p:nvSpPr>
          <p:spPr>
            <a:xfrm>
              <a:off x="4476750" y="1714500"/>
              <a:ext cx="3238500" cy="3619500"/>
            </a:xfrm>
            <a:custGeom>
              <a:avLst/>
              <a:gdLst/>
              <a:ahLst/>
              <a:cxnLst/>
              <a:rect l="l" t="t" r="r" b="b"/>
              <a:pathLst>
                <a:path w="3238500" h="3619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505200"/>
                  </a:lnTo>
                  <a:cubicBezTo>
                    <a:pt x="3238500" y="3568326"/>
                    <a:pt x="3187326" y="3619500"/>
                    <a:pt x="3124200" y="3619500"/>
                  </a:cubicBezTo>
                  <a:lnTo>
                    <a:pt x="114300" y="3619500"/>
                  </a:lnTo>
                  <a:cubicBezTo>
                    <a:pt x="51174" y="3619500"/>
                    <a:pt x="0" y="3568326"/>
                    <a:pt x="0" y="3505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4829810" y="2044922"/>
              <a:ext cx="246380" cy="297085"/>
            </a:xfrm>
            <a:custGeom>
              <a:avLst/>
              <a:gdLst/>
              <a:ahLst/>
              <a:cxnLst/>
              <a:rect l="l" t="t" r="r" b="b"/>
              <a:pathLst>
                <a:path w="246380" h="297085">
                  <a:moveTo>
                    <a:pt x="51784" y="263668"/>
                  </a:moveTo>
                  <a:cubicBezTo>
                    <a:pt x="93091" y="297085"/>
                    <a:pt x="153305" y="297085"/>
                    <a:pt x="194596" y="263668"/>
                  </a:cubicBezTo>
                  <a:cubicBezTo>
                    <a:pt x="235903" y="230251"/>
                    <a:pt x="246380" y="173053"/>
                    <a:pt x="219456" y="128000"/>
                  </a:cubicBezTo>
                  <a:lnTo>
                    <a:pt x="141827" y="12748"/>
                  </a:lnTo>
                  <a:cubicBezTo>
                    <a:pt x="135160" y="2826"/>
                    <a:pt x="121396" y="0"/>
                    <a:pt x="111093" y="6445"/>
                  </a:cubicBezTo>
                  <a:cubicBezTo>
                    <a:pt x="108507" y="8068"/>
                    <a:pt x="106290" y="10215"/>
                    <a:pt x="104584" y="12748"/>
                  </a:cubicBezTo>
                  <a:lnTo>
                    <a:pt x="26908" y="128000"/>
                  </a:lnTo>
                  <a:cubicBezTo>
                    <a:pt x="0" y="173053"/>
                    <a:pt x="10478" y="230251"/>
                    <a:pt x="51784" y="263668"/>
                  </a:cubicBezTo>
                </a:path>
              </a:pathLst>
            </a:custGeom>
            <a:noFill/>
            <a:ln w="19050">
              <a:solidFill>
                <a:srgbClr val="1A2B4C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716780" y="2278380"/>
              <a:ext cx="698716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E05D3A"/>
                  </a:solidFill>
                  <a:latin typeface="Noto Sans CJK SC"/>
                  <a:ea typeface="Microsoft YaHei"/>
                  <a:cs typeface="Noto Sans CJK SC"/>
                </a:rPr>
                <a:t>72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5505450" y="2505075"/>
              <a:ext cx="5419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亿m³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745355" y="2902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年均融水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747260" y="32042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地表径流补给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4747260" y="348996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滋养走廊全部绿洲农业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191500" y="1714500"/>
            <a:ext cx="3238500" cy="3619500"/>
            <a:chOff x="8191500" y="1714500"/>
            <a:chExt cx="3238500" cy="3619500"/>
          </a:xfrm>
        </p:grpSpPr>
        <p:sp>
          <p:nvSpPr>
            <p:cNvPr id="22" name="Freeform 22"/>
            <p:cNvSpPr/>
            <p:nvPr/>
          </p:nvSpPr>
          <p:spPr>
            <a:xfrm>
              <a:off x="8191500" y="1714500"/>
              <a:ext cx="3238500" cy="3619500"/>
            </a:xfrm>
            <a:custGeom>
              <a:avLst/>
              <a:gdLst/>
              <a:ahLst/>
              <a:cxnLst/>
              <a:rect l="l" t="t" r="r" b="b"/>
              <a:pathLst>
                <a:path w="3238500" h="3619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505200"/>
                  </a:lnTo>
                  <a:cubicBezTo>
                    <a:pt x="3238500" y="3568326"/>
                    <a:pt x="3187326" y="3619500"/>
                    <a:pt x="3124200" y="3619500"/>
                  </a:cubicBezTo>
                  <a:lnTo>
                    <a:pt x="114300" y="3619500"/>
                  </a:lnTo>
                  <a:cubicBezTo>
                    <a:pt x="51174" y="3619500"/>
                    <a:pt x="0" y="3568326"/>
                    <a:pt x="0" y="3505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8524875" y="2047875"/>
              <a:ext cx="285750" cy="285750"/>
              <a:chOff x="8524875" y="2047875"/>
              <a:chExt cx="285750" cy="28575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8588375" y="2238375"/>
                <a:ext cx="1587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58750" h="95250">
                    <a:moveTo>
                      <a:pt x="0" y="0"/>
                    </a:moveTo>
                    <a:lnTo>
                      <a:pt x="158750" y="0"/>
                    </a:lnTo>
                    <a:lnTo>
                      <a:pt x="158750" y="63500"/>
                    </a:lnTo>
                    <a:cubicBezTo>
                      <a:pt x="158750" y="81035"/>
                      <a:pt x="144535" y="95250"/>
                      <a:pt x="127000" y="95250"/>
                    </a:cubicBezTo>
                    <a:lnTo>
                      <a:pt x="31750" y="95250"/>
                    </a:lnTo>
                    <a:cubicBezTo>
                      <a:pt x="14215" y="95250"/>
                      <a:pt x="0" y="81035"/>
                      <a:pt x="0" y="635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8524875" y="2047875"/>
                <a:ext cx="14287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127000">
                    <a:moveTo>
                      <a:pt x="142875" y="95250"/>
                    </a:moveTo>
                    <a:cubicBezTo>
                      <a:pt x="142875" y="42645"/>
                      <a:pt x="100230" y="0"/>
                      <a:pt x="47625" y="0"/>
                    </a:cubicBezTo>
                    <a:lnTo>
                      <a:pt x="0" y="0"/>
                    </a:lnTo>
                    <a:lnTo>
                      <a:pt x="0" y="31750"/>
                    </a:lnTo>
                    <a:cubicBezTo>
                      <a:pt x="0" y="84355"/>
                      <a:pt x="42645" y="127000"/>
                      <a:pt x="95250" y="127000"/>
                    </a:cubicBezTo>
                    <a:lnTo>
                      <a:pt x="142875" y="12700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Freeform 25"/>
              <p:cNvSpPr/>
              <p:nvPr/>
            </p:nvSpPr>
            <p:spPr>
              <a:xfrm>
                <a:off x="8667750" y="2079625"/>
                <a:ext cx="14287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111125">
                    <a:moveTo>
                      <a:pt x="0" y="95250"/>
                    </a:moveTo>
                    <a:cubicBezTo>
                      <a:pt x="0" y="42645"/>
                      <a:pt x="42645" y="0"/>
                      <a:pt x="95250" y="0"/>
                    </a:cubicBezTo>
                    <a:lnTo>
                      <a:pt x="142875" y="0"/>
                    </a:lnTo>
                    <a:lnTo>
                      <a:pt x="142875" y="15875"/>
                    </a:lnTo>
                    <a:cubicBezTo>
                      <a:pt x="142875" y="68480"/>
                      <a:pt x="100230" y="111125"/>
                      <a:pt x="47625" y="111125"/>
                    </a:cubicBezTo>
                    <a:lnTo>
                      <a:pt x="0" y="111125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Freeform 26"/>
              <p:cNvSpPr/>
              <p:nvPr/>
            </p:nvSpPr>
            <p:spPr>
              <a:xfrm>
                <a:off x="8667750" y="2143125"/>
                <a:ext cx="9525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0">
                    <a:moveTo>
                      <a:pt x="0" y="952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8431530" y="2278380"/>
              <a:ext cx="1002354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E05D3A"/>
                  </a:solidFill>
                  <a:latin typeface="Noto Sans CJK SC"/>
                  <a:ea typeface="Microsoft YaHei"/>
                  <a:cs typeface="Noto Sans CJK SC"/>
                </a:rPr>
                <a:t>90%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460105" y="2902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支撑比例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8462010" y="32042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全走廊农业用水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462010" y="348996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全走廊生态用水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462010" y="377571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生命线之源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744855" y="5759768"/>
            <a:ext cx="4904327" cy="560070"/>
            <a:chOff x="744855" y="5759768"/>
            <a:chExt cx="4904327" cy="560070"/>
          </a:xfrm>
        </p:grpSpPr>
        <p:sp>
          <p:nvSpPr>
            <p:cNvPr id="34" name="TextBox 34"/>
            <p:cNvSpPr txBox="1"/>
            <p:nvPr/>
          </p:nvSpPr>
          <p:spPr>
            <a:xfrm>
              <a:off x="744855" y="5759768"/>
              <a:ext cx="490432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三段地貌：祁连山（南）— 走廊平原（中）— 北山（北）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44855" y="6045518"/>
              <a:ext cx="378047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没有祁连山，就没有河西走廊的文明延续。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wipe dir="r"/>
      </p:transition>
    </mc:Choice>
    <mc:Fallback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2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581650" cy="487680"/>
            <a:chOff x="731520" y="502920"/>
            <a:chExt cx="5581650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58165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绿洲生命系统：荒漠中的翡翠串珠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2660" y="1735638"/>
            <a:ext cx="4378462" cy="312237"/>
            <a:chOff x="792660" y="1735638"/>
            <a:chExt cx="4378462" cy="312237"/>
          </a:xfrm>
        </p:grpSpPr>
        <p:grpSp>
          <p:nvGrpSpPr>
            <p:cNvPr id="8" name="Group 8"/>
            <p:cNvGrpSpPr/>
            <p:nvPr/>
          </p:nvGrpSpPr>
          <p:grpSpPr>
            <a:xfrm>
              <a:off x="792660" y="1735638"/>
              <a:ext cx="167279" cy="185364"/>
              <a:chOff x="792660" y="1735638"/>
              <a:chExt cx="167279" cy="1853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47725" y="1790700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28575"/>
                    </a:moveTo>
                    <a:cubicBezTo>
                      <a:pt x="0" y="44357"/>
                      <a:pt x="12793" y="57150"/>
                      <a:pt x="28575" y="57150"/>
                    </a:cubicBezTo>
                    <a:cubicBezTo>
                      <a:pt x="44357" y="57150"/>
                      <a:pt x="57150" y="44357"/>
                      <a:pt x="57150" y="28575"/>
                    </a:cubicBezTo>
                    <a:cubicBezTo>
                      <a:pt x="57150" y="12793"/>
                      <a:pt x="44357" y="0"/>
                      <a:pt x="28575" y="0"/>
                    </a:cubicBezTo>
                    <a:cubicBezTo>
                      <a:pt x="12793" y="0"/>
                      <a:pt x="0" y="12793"/>
                      <a:pt x="0" y="28575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792660" y="1735638"/>
                <a:ext cx="167279" cy="185364"/>
              </a:xfrm>
              <a:custGeom>
                <a:avLst/>
                <a:gdLst/>
                <a:ahLst/>
                <a:cxnLst/>
                <a:rect l="l" t="t" r="r" b="b"/>
                <a:pathLst>
                  <a:path w="167279" h="185364">
                    <a:moveTo>
                      <a:pt x="137523" y="137519"/>
                    </a:moveTo>
                    <a:lnTo>
                      <a:pt x="97108" y="177934"/>
                    </a:lnTo>
                    <a:cubicBezTo>
                      <a:pt x="89670" y="185364"/>
                      <a:pt x="77619" y="185364"/>
                      <a:pt x="70181" y="177934"/>
                    </a:cubicBezTo>
                    <a:lnTo>
                      <a:pt x="29757" y="137519"/>
                    </a:lnTo>
                    <a:cubicBezTo>
                      <a:pt x="0" y="107761"/>
                      <a:pt x="1" y="59515"/>
                      <a:pt x="29759" y="29757"/>
                    </a:cubicBezTo>
                    <a:cubicBezTo>
                      <a:pt x="59517" y="0"/>
                      <a:pt x="107763" y="0"/>
                      <a:pt x="137521" y="29757"/>
                    </a:cubicBezTo>
                    <a:cubicBezTo>
                      <a:pt x="167279" y="59515"/>
                      <a:pt x="167279" y="107761"/>
                      <a:pt x="137523" y="137519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123950" y="1743075"/>
              <a:ext cx="40471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2024年三大流域绿洲总面积达 1.26万km²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81117" y="2400319"/>
            <a:ext cx="4620034" cy="314306"/>
            <a:chOff x="781117" y="2400319"/>
            <a:chExt cx="4620034" cy="314306"/>
          </a:xfrm>
        </p:grpSpPr>
        <p:sp>
          <p:nvSpPr>
            <p:cNvPr id="11" name="Freeform 11"/>
            <p:cNvSpPr/>
            <p:nvPr/>
          </p:nvSpPr>
          <p:spPr>
            <a:xfrm>
              <a:off x="781117" y="2400319"/>
              <a:ext cx="190233" cy="180908"/>
            </a:xfrm>
            <a:custGeom>
              <a:avLst/>
              <a:gdLst/>
              <a:ahLst/>
              <a:cxnLst/>
              <a:rect l="l" t="t" r="r" b="b"/>
              <a:pathLst>
                <a:path w="190233" h="180908">
                  <a:moveTo>
                    <a:pt x="95183" y="150000"/>
                  </a:moveTo>
                  <a:lnTo>
                    <a:pt x="36395" y="180908"/>
                  </a:lnTo>
                  <a:lnTo>
                    <a:pt x="47625" y="115443"/>
                  </a:lnTo>
                  <a:lnTo>
                    <a:pt x="0" y="69085"/>
                  </a:lnTo>
                  <a:lnTo>
                    <a:pt x="65722" y="59560"/>
                  </a:lnTo>
                  <a:lnTo>
                    <a:pt x="95117" y="0"/>
                  </a:lnTo>
                  <a:lnTo>
                    <a:pt x="124511" y="59560"/>
                  </a:lnTo>
                  <a:lnTo>
                    <a:pt x="190233" y="69085"/>
                  </a:lnTo>
                  <a:lnTo>
                    <a:pt x="142608" y="115443"/>
                  </a:lnTo>
                  <a:lnTo>
                    <a:pt x="153838" y="180908"/>
                  </a:lnTo>
                  <a:lnTo>
                    <a:pt x="95183" y="150000"/>
                  </a:lnTo>
                </a:path>
              </a:pathLst>
            </a:custGeom>
            <a:noFill/>
            <a:ln w="19050">
              <a:solidFill>
                <a:srgbClr val="E05D3A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23950" y="2409825"/>
              <a:ext cx="42772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张掖绿洲面积 4280km²，为最大连续绿洲体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19150" y="3076575"/>
            <a:ext cx="3891915" cy="304800"/>
            <a:chOff x="819150" y="3076575"/>
            <a:chExt cx="3891915" cy="304800"/>
          </a:xfrm>
        </p:grpSpPr>
        <p:grpSp>
          <p:nvGrpSpPr>
            <p:cNvPr id="17" name="Group 17"/>
            <p:cNvGrpSpPr/>
            <p:nvPr/>
          </p:nvGrpSpPr>
          <p:grpSpPr>
            <a:xfrm>
              <a:off x="819150" y="3095625"/>
              <a:ext cx="114300" cy="133350"/>
              <a:chOff x="819150" y="3095625"/>
              <a:chExt cx="114300" cy="13335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876300" y="3095625"/>
                <a:ext cx="9525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33350">
                    <a:moveTo>
                      <a:pt x="0" y="0"/>
                    </a:moveTo>
                    <a:lnTo>
                      <a:pt x="0" y="13335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876300" y="3095625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57150" y="571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819150" y="3095625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57150"/>
                    </a:move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1123950" y="3076575"/>
              <a:ext cx="35871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构建“高山—荒漠—绿洲”垂直生态廊道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715000" y="1714500"/>
            <a:ext cx="5715000" cy="3810000"/>
            <a:chOff x="5715000" y="1714500"/>
            <a:chExt cx="5715000" cy="3810000"/>
          </a:xfrm>
        </p:grpSpPr>
        <p:pic>
          <p:nvPicPr>
            <p:cNvPr id="20" name="Imag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5000" y="1714500"/>
              <a:ext cx="5715000" cy="3810000"/>
            </a:xfrm>
            <a:prstGeom prst="rect">
              <a:avLst/>
            </a:prstGeom>
          </p:spPr>
        </p:pic>
      </p:grpSp>
      <p:sp>
        <p:nvSpPr>
          <p:cNvPr id="22" name="TextBox 22"/>
          <p:cNvSpPr txBox="1"/>
          <p:nvPr/>
        </p:nvSpPr>
        <p:spPr>
          <a:xfrm>
            <a:off x="748665" y="6363652"/>
            <a:ext cx="3584448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666666"/>
                </a:solidFill>
                <a:latin typeface="Noto Sans CJK SC"/>
                <a:ea typeface="Microsoft YaHei"/>
                <a:cs typeface="Noto Sans CJK SC"/>
              </a:rPr>
              <a:t>数据来源：2024年甘肃省水资源公报及遥感监测数据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9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/>
      <p:bldP spid="19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213604" cy="487680"/>
            <a:chOff x="731520" y="502920"/>
            <a:chExt cx="521360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21360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汉代开拓：军政合一的治理范式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62000" y="1905000"/>
            <a:ext cx="2476500" cy="3619500"/>
            <a:chOff x="762000" y="1905000"/>
            <a:chExt cx="2476500" cy="3619500"/>
          </a:xfrm>
        </p:grpSpPr>
        <p:sp>
          <p:nvSpPr>
            <p:cNvPr id="6" name="Freeform 6"/>
            <p:cNvSpPr/>
            <p:nvPr/>
          </p:nvSpPr>
          <p:spPr>
            <a:xfrm>
              <a:off x="762000" y="1905000"/>
              <a:ext cx="2476500" cy="3619500"/>
            </a:xfrm>
            <a:custGeom>
              <a:avLst/>
              <a:gdLst/>
              <a:ahLst/>
              <a:cxnLst/>
              <a:rect l="l" t="t" r="r" b="b"/>
              <a:pathLst>
                <a:path w="2476500" h="3619500">
                  <a:moveTo>
                    <a:pt x="76200" y="0"/>
                  </a:moveTo>
                  <a:lnTo>
                    <a:pt x="2400300" y="0"/>
                  </a:lnTo>
                  <a:cubicBezTo>
                    <a:pt x="2442384" y="0"/>
                    <a:pt x="2476500" y="34116"/>
                    <a:pt x="2476500" y="76200"/>
                  </a:cubicBezTo>
                  <a:lnTo>
                    <a:pt x="2476500" y="3543300"/>
                  </a:lnTo>
                  <a:cubicBezTo>
                    <a:pt x="2476500" y="3585384"/>
                    <a:pt x="2442384" y="3619500"/>
                    <a:pt x="2400300" y="3619500"/>
                  </a:cubicBezTo>
                  <a:lnTo>
                    <a:pt x="76200" y="3619500"/>
                  </a:lnTo>
                  <a:cubicBezTo>
                    <a:pt x="34116" y="3619500"/>
                    <a:pt x="0" y="3585384"/>
                    <a:pt x="0" y="3543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D4AF37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14400" y="1962150"/>
              <a:ext cx="467249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E8E4D9"/>
                  </a:solidFill>
                  <a:latin typeface="Noto Sans CJK SC"/>
                  <a:ea typeface="Microsoft YaHei"/>
                  <a:cs typeface="Noto Sans CJK SC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33450" y="260032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设河西四郡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37260" y="30137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武威、张掖、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37260" y="3251835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酒泉、敦煌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37260" y="36804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确立行政管辖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429000" y="1905000"/>
            <a:ext cx="2476500" cy="3619500"/>
            <a:chOff x="3429000" y="1905000"/>
            <a:chExt cx="2476500" cy="3619500"/>
          </a:xfrm>
        </p:grpSpPr>
        <p:sp>
          <p:nvSpPr>
            <p:cNvPr id="13" name="Freeform 13"/>
            <p:cNvSpPr/>
            <p:nvPr/>
          </p:nvSpPr>
          <p:spPr>
            <a:xfrm>
              <a:off x="3429000" y="1905000"/>
              <a:ext cx="2476500" cy="3619500"/>
            </a:xfrm>
            <a:custGeom>
              <a:avLst/>
              <a:gdLst/>
              <a:ahLst/>
              <a:cxnLst/>
              <a:rect l="l" t="t" r="r" b="b"/>
              <a:pathLst>
                <a:path w="2476500" h="3619500">
                  <a:moveTo>
                    <a:pt x="76200" y="0"/>
                  </a:moveTo>
                  <a:lnTo>
                    <a:pt x="2400300" y="0"/>
                  </a:lnTo>
                  <a:cubicBezTo>
                    <a:pt x="2442384" y="0"/>
                    <a:pt x="2476500" y="34116"/>
                    <a:pt x="2476500" y="76200"/>
                  </a:cubicBezTo>
                  <a:lnTo>
                    <a:pt x="2476500" y="3543300"/>
                  </a:lnTo>
                  <a:cubicBezTo>
                    <a:pt x="2476500" y="3585384"/>
                    <a:pt x="2442384" y="3619500"/>
                    <a:pt x="2400300" y="3619500"/>
                  </a:cubicBezTo>
                  <a:lnTo>
                    <a:pt x="76200" y="3619500"/>
                  </a:lnTo>
                  <a:cubicBezTo>
                    <a:pt x="34116" y="3619500"/>
                    <a:pt x="0" y="3585384"/>
                    <a:pt x="0" y="3543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D4AF37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581400" y="1962150"/>
              <a:ext cx="582263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E8E4D9"/>
                  </a:solidFill>
                  <a:latin typeface="Noto Sans CJK SC"/>
                  <a:ea typeface="Microsoft YaHei"/>
                  <a:cs typeface="Noto Sans CJK SC"/>
                </a:rPr>
                <a:t>02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600450" y="260032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霍去病打通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604260" y="301371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军事征服与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604260" y="3251835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通道开辟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604260" y="368046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断匈奴右臂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096000" y="1905000"/>
            <a:ext cx="2476500" cy="3619500"/>
            <a:chOff x="6096000" y="1905000"/>
            <a:chExt cx="2476500" cy="3619500"/>
          </a:xfrm>
        </p:grpSpPr>
        <p:sp>
          <p:nvSpPr>
            <p:cNvPr id="20" name="Freeform 20"/>
            <p:cNvSpPr/>
            <p:nvPr/>
          </p:nvSpPr>
          <p:spPr>
            <a:xfrm>
              <a:off x="6096000" y="1905000"/>
              <a:ext cx="2476500" cy="3619500"/>
            </a:xfrm>
            <a:custGeom>
              <a:avLst/>
              <a:gdLst/>
              <a:ahLst/>
              <a:cxnLst/>
              <a:rect l="l" t="t" r="r" b="b"/>
              <a:pathLst>
                <a:path w="2476500" h="3619500">
                  <a:moveTo>
                    <a:pt x="76200" y="0"/>
                  </a:moveTo>
                  <a:lnTo>
                    <a:pt x="2400300" y="0"/>
                  </a:lnTo>
                  <a:cubicBezTo>
                    <a:pt x="2442384" y="0"/>
                    <a:pt x="2476500" y="34116"/>
                    <a:pt x="2476500" y="76200"/>
                  </a:cubicBezTo>
                  <a:lnTo>
                    <a:pt x="2476500" y="3543300"/>
                  </a:lnTo>
                  <a:cubicBezTo>
                    <a:pt x="2476500" y="3585384"/>
                    <a:pt x="2442384" y="3619500"/>
                    <a:pt x="2400300" y="3619500"/>
                  </a:cubicBezTo>
                  <a:lnTo>
                    <a:pt x="76200" y="3619500"/>
                  </a:lnTo>
                  <a:cubicBezTo>
                    <a:pt x="34116" y="3619500"/>
                    <a:pt x="0" y="3585384"/>
                    <a:pt x="0" y="3543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D4AF37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248400" y="1962150"/>
              <a:ext cx="582263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E8E4D9"/>
                  </a:solidFill>
                  <a:latin typeface="Noto Sans CJK SC"/>
                  <a:ea typeface="Microsoft YaHei"/>
                  <a:cs typeface="Noto Sans CJK SC"/>
                </a:rPr>
                <a:t>03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267450" y="2600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屯田戍边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271260" y="30137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军政合一治理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271260" y="3251835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移民实边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271260" y="36804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自给自足模式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8763000" y="1905000"/>
            <a:ext cx="2476500" cy="3619500"/>
            <a:chOff x="8763000" y="1905000"/>
            <a:chExt cx="2476500" cy="3619500"/>
          </a:xfrm>
        </p:grpSpPr>
        <p:sp>
          <p:nvSpPr>
            <p:cNvPr id="27" name="Freeform 27"/>
            <p:cNvSpPr/>
            <p:nvPr/>
          </p:nvSpPr>
          <p:spPr>
            <a:xfrm>
              <a:off x="8763000" y="1905000"/>
              <a:ext cx="2476500" cy="3619500"/>
            </a:xfrm>
            <a:custGeom>
              <a:avLst/>
              <a:gdLst/>
              <a:ahLst/>
              <a:cxnLst/>
              <a:rect l="l" t="t" r="r" b="b"/>
              <a:pathLst>
                <a:path w="2476500" h="3619500">
                  <a:moveTo>
                    <a:pt x="76200" y="0"/>
                  </a:moveTo>
                  <a:lnTo>
                    <a:pt x="2400300" y="0"/>
                  </a:lnTo>
                  <a:cubicBezTo>
                    <a:pt x="2442384" y="0"/>
                    <a:pt x="2476500" y="34116"/>
                    <a:pt x="2476500" y="76200"/>
                  </a:cubicBezTo>
                  <a:lnTo>
                    <a:pt x="2476500" y="3543300"/>
                  </a:lnTo>
                  <a:cubicBezTo>
                    <a:pt x="2476500" y="3585384"/>
                    <a:pt x="2442384" y="3619500"/>
                    <a:pt x="2400300" y="3619500"/>
                  </a:cubicBezTo>
                  <a:lnTo>
                    <a:pt x="76200" y="3619500"/>
                  </a:lnTo>
                  <a:cubicBezTo>
                    <a:pt x="34116" y="3619500"/>
                    <a:pt x="0" y="3585384"/>
                    <a:pt x="0" y="3543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D4AF37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915400" y="1962150"/>
              <a:ext cx="582263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E8E4D9"/>
                  </a:solidFill>
                  <a:latin typeface="Noto Sans CJK SC"/>
                  <a:ea typeface="Microsoft YaHei"/>
                  <a:cs typeface="Noto Sans CJK SC"/>
                </a:rPr>
                <a:t>04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934450" y="2600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关隘防御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8938260" y="30137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玉门关、阳关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938260" y="3251835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军事要塞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938260" y="36804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丝路门户管控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wipe dir="r"/>
      </p:transition>
    </mc:Choice>
    <mc:Fallback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9" grpId="0"/>
      <p:bldP spid="26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213604" cy="487680"/>
            <a:chOff x="731520" y="502920"/>
            <a:chExt cx="521360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21360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唐宋繁荣：国际都会与丝路鼎盛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2950" y="1552575"/>
            <a:ext cx="2007870" cy="1243013"/>
            <a:chOff x="742950" y="1552575"/>
            <a:chExt cx="2007870" cy="1243013"/>
          </a:xfrm>
        </p:grpSpPr>
        <p:sp>
          <p:nvSpPr>
            <p:cNvPr id="6" name="TextBox 6"/>
            <p:cNvSpPr txBox="1"/>
            <p:nvPr/>
          </p:nvSpPr>
          <p:spPr>
            <a:xfrm>
              <a:off x="742950" y="155257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唐代行政体系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4855" y="1949768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设立安西、北庭都护府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4855" y="2235518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强化对西域及走廊控制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44855" y="2521268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保障丝绸之路畅通无阻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42950" y="3171825"/>
            <a:ext cx="2402205" cy="1243013"/>
            <a:chOff x="742950" y="3171825"/>
            <a:chExt cx="2402205" cy="1243013"/>
          </a:xfrm>
        </p:grpSpPr>
        <p:sp>
          <p:nvSpPr>
            <p:cNvPr id="11" name="TextBox 11"/>
            <p:cNvSpPr txBox="1"/>
            <p:nvPr/>
          </p:nvSpPr>
          <p:spPr>
            <a:xfrm>
              <a:off x="742950" y="317182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敦煌的国际地位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4855" y="3569018"/>
              <a:ext cx="240030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丝绸之路鼎盛期的国际都会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4855" y="3854768"/>
              <a:ext cx="240030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商旅、僧侣、使节往来不绝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4855" y="4140518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多元文化在此碰撞融合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15000" y="1524000"/>
            <a:ext cx="5715000" cy="4000500"/>
            <a:chOff x="5715000" y="1524000"/>
            <a:chExt cx="5715000" cy="4000500"/>
          </a:xfrm>
        </p:grpSpPr>
        <p:pic>
          <p:nvPicPr>
            <p:cNvPr id="16" name="Imag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5000" y="1524000"/>
              <a:ext cx="5715000" cy="40005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581650" cy="487680"/>
            <a:chOff x="731520" y="502920"/>
            <a:chExt cx="5581650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58165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明清演变：羁縻机构与多民族中心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77721" y="1743075"/>
            <a:ext cx="4327679" cy="304800"/>
            <a:chOff x="777721" y="1743075"/>
            <a:chExt cx="4327679" cy="304800"/>
          </a:xfrm>
        </p:grpSpPr>
        <p:grpSp>
          <p:nvGrpSpPr>
            <p:cNvPr id="8" name="Group 8"/>
            <p:cNvGrpSpPr/>
            <p:nvPr/>
          </p:nvGrpSpPr>
          <p:grpSpPr>
            <a:xfrm>
              <a:off x="777721" y="1743075"/>
              <a:ext cx="186006" cy="171450"/>
              <a:chOff x="777721" y="1743075"/>
              <a:chExt cx="186006" cy="17145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777721" y="1743075"/>
                <a:ext cx="186006" cy="169983"/>
              </a:xfrm>
              <a:custGeom>
                <a:avLst/>
                <a:gdLst/>
                <a:ahLst/>
                <a:cxnLst/>
                <a:rect l="l" t="t" r="r" b="b"/>
                <a:pathLst>
                  <a:path w="186006" h="169983">
                    <a:moveTo>
                      <a:pt x="93436" y="169983"/>
                    </a:moveTo>
                    <a:cubicBezTo>
                      <a:pt x="33766" y="151487"/>
                      <a:pt x="0" y="88510"/>
                      <a:pt x="17617" y="28575"/>
                    </a:cubicBezTo>
                    <a:cubicBezTo>
                      <a:pt x="47292" y="29933"/>
                      <a:pt x="76331" y="19684"/>
                      <a:pt x="98579" y="0"/>
                    </a:cubicBezTo>
                    <a:cubicBezTo>
                      <a:pt x="120828" y="19684"/>
                      <a:pt x="149867" y="29933"/>
                      <a:pt x="179542" y="28575"/>
                    </a:cubicBezTo>
                    <a:cubicBezTo>
                      <a:pt x="186006" y="50569"/>
                      <a:pt x="185708" y="73999"/>
                      <a:pt x="178685" y="95822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904875" y="1876425"/>
                <a:ext cx="5715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38100">
                    <a:moveTo>
                      <a:pt x="0" y="19050"/>
                    </a:moveTo>
                    <a:lnTo>
                      <a:pt x="19050" y="38100"/>
                    </a:ln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123950" y="1743075"/>
              <a:ext cx="39814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明代设立哈密卫、赤斤蒙古卫等羁縻机构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90575" y="2409825"/>
            <a:ext cx="3657600" cy="304800"/>
            <a:chOff x="790575" y="2409825"/>
            <a:chExt cx="3657600" cy="304800"/>
          </a:xfrm>
        </p:grpSpPr>
        <p:grpSp>
          <p:nvGrpSpPr>
            <p:cNvPr id="15" name="Group 15"/>
            <p:cNvGrpSpPr/>
            <p:nvPr/>
          </p:nvGrpSpPr>
          <p:grpSpPr>
            <a:xfrm>
              <a:off x="790575" y="2409825"/>
              <a:ext cx="171450" cy="171450"/>
              <a:chOff x="790575" y="2409825"/>
              <a:chExt cx="171450" cy="17145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809625" y="2409825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790575" y="2524125"/>
                <a:ext cx="11430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57150">
                    <a:moveTo>
                      <a:pt x="0" y="5715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lnTo>
                      <a:pt x="76200" y="0"/>
                    </a:lnTo>
                    <a:cubicBezTo>
                      <a:pt x="97242" y="0"/>
                      <a:pt x="114300" y="17058"/>
                      <a:pt x="114300" y="38100"/>
                    </a:cubicBezTo>
                    <a:lnTo>
                      <a:pt x="114300" y="5715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914400" y="2411063"/>
                <a:ext cx="28650" cy="73819"/>
              </a:xfrm>
              <a:custGeom>
                <a:avLst/>
                <a:gdLst/>
                <a:ahLst/>
                <a:cxnLst/>
                <a:rect l="l" t="t" r="r" b="b"/>
                <a:pathLst>
                  <a:path w="28650" h="73819">
                    <a:moveTo>
                      <a:pt x="0" y="0"/>
                    </a:moveTo>
                    <a:cubicBezTo>
                      <a:pt x="16858" y="4316"/>
                      <a:pt x="28650" y="19507"/>
                      <a:pt x="28650" y="36909"/>
                    </a:cubicBezTo>
                    <a:cubicBezTo>
                      <a:pt x="28650" y="54312"/>
                      <a:pt x="16858" y="69502"/>
                      <a:pt x="0" y="73819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933450" y="2525554"/>
                <a:ext cx="28575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55721">
                    <a:moveTo>
                      <a:pt x="28575" y="55721"/>
                    </a:moveTo>
                    <a:lnTo>
                      <a:pt x="28575" y="36671"/>
                    </a:lnTo>
                    <a:cubicBezTo>
                      <a:pt x="28476" y="19379"/>
                      <a:pt x="16743" y="432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1123950" y="2409825"/>
              <a:ext cx="33242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裕固族先民东迁，在走廊南部聚居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90575" y="3076575"/>
            <a:ext cx="3898582" cy="304800"/>
            <a:chOff x="790575" y="3076575"/>
            <a:chExt cx="3898582" cy="304800"/>
          </a:xfrm>
        </p:grpSpPr>
        <p:grpSp>
          <p:nvGrpSpPr>
            <p:cNvPr id="26" name="Group 26"/>
            <p:cNvGrpSpPr/>
            <p:nvPr/>
          </p:nvGrpSpPr>
          <p:grpSpPr>
            <a:xfrm>
              <a:off x="790575" y="3076575"/>
              <a:ext cx="171450" cy="180975"/>
              <a:chOff x="790575" y="3076575"/>
              <a:chExt cx="171450" cy="18097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790575" y="3248025"/>
                <a:ext cx="1714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">
                    <a:moveTo>
                      <a:pt x="0" y="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Freeform 19"/>
              <p:cNvSpPr/>
              <p:nvPr/>
            </p:nvSpPr>
            <p:spPr>
              <a:xfrm>
                <a:off x="847725" y="31242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Freeform 20"/>
              <p:cNvSpPr/>
              <p:nvPr/>
            </p:nvSpPr>
            <p:spPr>
              <a:xfrm>
                <a:off x="847725" y="31623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Freeform 21"/>
              <p:cNvSpPr/>
              <p:nvPr/>
            </p:nvSpPr>
            <p:spPr>
              <a:xfrm>
                <a:off x="847725" y="32004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Freeform 22"/>
              <p:cNvSpPr/>
              <p:nvPr/>
            </p:nvSpPr>
            <p:spPr>
              <a:xfrm>
                <a:off x="895350" y="31242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Freeform 23"/>
              <p:cNvSpPr/>
              <p:nvPr/>
            </p:nvSpPr>
            <p:spPr>
              <a:xfrm>
                <a:off x="895350" y="31623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895350" y="32004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Freeform 25"/>
              <p:cNvSpPr/>
              <p:nvPr/>
            </p:nvSpPr>
            <p:spPr>
              <a:xfrm>
                <a:off x="809625" y="3076575"/>
                <a:ext cx="1333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71450">
                    <a:moveTo>
                      <a:pt x="0" y="171450"/>
                    </a:move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114300" y="0"/>
                    </a:lnTo>
                    <a:cubicBezTo>
                      <a:pt x="124821" y="0"/>
                      <a:pt x="133350" y="8529"/>
                      <a:pt x="133350" y="19050"/>
                    </a:cubicBezTo>
                    <a:lnTo>
                      <a:pt x="133350" y="17145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1123950" y="3076575"/>
              <a:ext cx="3565207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清代实施“改土归流”，加强中央集权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790575" y="3743325"/>
            <a:ext cx="4314825" cy="304800"/>
            <a:chOff x="790575" y="3743325"/>
            <a:chExt cx="4314825" cy="304800"/>
          </a:xfrm>
        </p:grpSpPr>
        <p:grpSp>
          <p:nvGrpSpPr>
            <p:cNvPr id="32" name="Group 32"/>
            <p:cNvGrpSpPr/>
            <p:nvPr/>
          </p:nvGrpSpPr>
          <p:grpSpPr>
            <a:xfrm>
              <a:off x="790575" y="3743325"/>
              <a:ext cx="171450" cy="171450"/>
              <a:chOff x="790575" y="3743325"/>
              <a:chExt cx="171450" cy="17145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790575" y="374332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Freeform 30"/>
              <p:cNvSpPr/>
              <p:nvPr/>
            </p:nvSpPr>
            <p:spPr>
              <a:xfrm>
                <a:off x="847725" y="3790713"/>
                <a:ext cx="57150" cy="76674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674">
                    <a:moveTo>
                      <a:pt x="55245" y="9762"/>
                    </a:moveTo>
                    <a:cubicBezTo>
                      <a:pt x="51729" y="3663"/>
                      <a:pt x="45136" y="0"/>
                      <a:pt x="38100" y="237"/>
                    </a:cubicBezTo>
                    <a:lnTo>
                      <a:pt x="19050" y="237"/>
                    </a:lnTo>
                    <a:cubicBezTo>
                      <a:pt x="8529" y="237"/>
                      <a:pt x="0" y="8766"/>
                      <a:pt x="0" y="19287"/>
                    </a:cubicBezTo>
                    <a:cubicBezTo>
                      <a:pt x="0" y="29808"/>
                      <a:pt x="8529" y="38337"/>
                      <a:pt x="19050" y="38337"/>
                    </a:cubicBezTo>
                    <a:lnTo>
                      <a:pt x="38100" y="38337"/>
                    </a:lnTo>
                    <a:cubicBezTo>
                      <a:pt x="48621" y="38337"/>
                      <a:pt x="57150" y="46866"/>
                      <a:pt x="57150" y="57387"/>
                    </a:cubicBezTo>
                    <a:cubicBezTo>
                      <a:pt x="57150" y="67908"/>
                      <a:pt x="48621" y="76437"/>
                      <a:pt x="38100" y="76437"/>
                    </a:cubicBezTo>
                    <a:lnTo>
                      <a:pt x="19050" y="76437"/>
                    </a:lnTo>
                    <a:cubicBezTo>
                      <a:pt x="12014" y="76674"/>
                      <a:pt x="5421" y="73011"/>
                      <a:pt x="1905" y="66912"/>
                    </a:cubicBez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Freeform 31"/>
              <p:cNvSpPr/>
              <p:nvPr/>
            </p:nvSpPr>
            <p:spPr>
              <a:xfrm>
                <a:off x="876300" y="3781425"/>
                <a:ext cx="9525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0" y="95250"/>
                    </a:lnTo>
                  </a:path>
                </a:pathLst>
              </a:custGeom>
              <a:noFill/>
              <a:ln w="19050">
                <a:solidFill>
                  <a:srgbClr val="E05D3A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1123950" y="3743325"/>
              <a:ext cx="39814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333333"/>
                  </a:solidFill>
                  <a:latin typeface="Noto Sans CJK SC"/>
                  <a:ea typeface="Microsoft YaHei"/>
                  <a:cs typeface="Noto Sans CJK SC"/>
                </a:rPr>
                <a:t>甘州、凉州发展为多民族贸易与宗教中心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715000" y="1714500"/>
            <a:ext cx="5715000" cy="3810000"/>
            <a:chOff x="5715000" y="1714500"/>
            <a:chExt cx="5715000" cy="3810000"/>
          </a:xfrm>
        </p:grpSpPr>
        <p:pic>
          <p:nvPicPr>
            <p:cNvPr id="35" name="Image 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5000" y="1714500"/>
              <a:ext cx="5715000" cy="3810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7" grpId="0"/>
      <p:bldP spid="28" grpId="0"/>
      <p:bldP spid="34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2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5"/>
          <p:cNvGrpSpPr/>
          <p:nvPr/>
        </p:nvGrpSpPr>
        <p:grpSpPr>
          <a:xfrm>
            <a:off x="731520" y="502920"/>
            <a:ext cx="5949696" cy="487680"/>
            <a:chOff x="731520" y="502920"/>
            <a:chExt cx="5949696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731520" y="502920"/>
              <a:ext cx="594969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世界文化遗产：密度最高的线性廊道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762000" y="952500"/>
              <a:ext cx="571500" cy="38100"/>
            </a:xfrm>
            <a:custGeom>
              <a:avLst/>
              <a:gdLst/>
              <a:ahLst/>
              <a:cxnLst/>
              <a:rect l="l" t="t" r="r" b="b"/>
              <a:pathLst>
                <a:path w="571500" h="38100">
                  <a:moveTo>
                    <a:pt x="19050" y="0"/>
                  </a:moveTo>
                  <a:lnTo>
                    <a:pt x="552450" y="0"/>
                  </a:lnTo>
                  <a:cubicBezTo>
                    <a:pt x="562971" y="0"/>
                    <a:pt x="571500" y="8529"/>
                    <a:pt x="571500" y="19050"/>
                  </a:cubicBezTo>
                  <a:lnTo>
                    <a:pt x="571500" y="19050"/>
                  </a:lnTo>
                  <a:cubicBezTo>
                    <a:pt x="571500" y="29571"/>
                    <a:pt x="562971" y="38100"/>
                    <a:pt x="552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E05D3A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62000" y="1714500"/>
            <a:ext cx="3238500" cy="3619500"/>
            <a:chOff x="762000" y="1714500"/>
            <a:chExt cx="3238500" cy="3619500"/>
          </a:xfrm>
        </p:grpSpPr>
        <p:sp>
          <p:nvSpPr>
            <p:cNvPr id="6" name="Freeform 6"/>
            <p:cNvSpPr/>
            <p:nvPr/>
          </p:nvSpPr>
          <p:spPr>
            <a:xfrm>
              <a:off x="762000" y="1714500"/>
              <a:ext cx="3238500" cy="3619500"/>
            </a:xfrm>
            <a:custGeom>
              <a:avLst/>
              <a:gdLst/>
              <a:ahLst/>
              <a:cxnLst/>
              <a:rect l="l" t="t" r="r" b="b"/>
              <a:pathLst>
                <a:path w="3238500" h="3619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505200"/>
                  </a:lnTo>
                  <a:cubicBezTo>
                    <a:pt x="3238500" y="3568326"/>
                    <a:pt x="3187326" y="3619500"/>
                    <a:pt x="3124200" y="3619500"/>
                  </a:cubicBezTo>
                  <a:lnTo>
                    <a:pt x="114300" y="3619500"/>
                  </a:lnTo>
                  <a:cubicBezTo>
                    <a:pt x="51174" y="3619500"/>
                    <a:pt x="0" y="3568326"/>
                    <a:pt x="0" y="3505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1095375" y="2047875"/>
              <a:ext cx="285750" cy="286555"/>
              <a:chOff x="1095375" y="2047875"/>
              <a:chExt cx="285750" cy="28655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95375" y="2047875"/>
                <a:ext cx="285750" cy="286555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286555">
                    <a:moveTo>
                      <a:pt x="142875" y="285750"/>
                    </a:moveTo>
                    <a:cubicBezTo>
                      <a:pt x="63967" y="285750"/>
                      <a:pt x="0" y="221783"/>
                      <a:pt x="0" y="142875"/>
                    </a:cubicBezTo>
                    <a:cubicBezTo>
                      <a:pt x="0" y="63967"/>
                      <a:pt x="63967" y="0"/>
                      <a:pt x="142875" y="0"/>
                    </a:cubicBezTo>
                    <a:cubicBezTo>
                      <a:pt x="221774" y="0"/>
                      <a:pt x="285750" y="56864"/>
                      <a:pt x="285750" y="127000"/>
                    </a:cubicBezTo>
                    <a:cubicBezTo>
                      <a:pt x="285750" y="143827"/>
                      <a:pt x="278225" y="159988"/>
                      <a:pt x="264827" y="171895"/>
                    </a:cubicBezTo>
                    <a:cubicBezTo>
                      <a:pt x="251428" y="183801"/>
                      <a:pt x="233251" y="190500"/>
                      <a:pt x="214312" y="190500"/>
                    </a:cubicBezTo>
                    <a:lnTo>
                      <a:pt x="174625" y="190500"/>
                    </a:lnTo>
                    <a:cubicBezTo>
                      <a:pt x="160052" y="190265"/>
                      <a:pt x="147191" y="199982"/>
                      <a:pt x="143435" y="214065"/>
                    </a:cubicBezTo>
                    <a:cubicBezTo>
                      <a:pt x="139680" y="228148"/>
                      <a:pt x="145995" y="242979"/>
                      <a:pt x="158750" y="250031"/>
                    </a:cubicBezTo>
                    <a:cubicBezTo>
                      <a:pt x="165249" y="256028"/>
                      <a:pt x="167205" y="265499"/>
                      <a:pt x="163614" y="273580"/>
                    </a:cubicBezTo>
                    <a:cubicBezTo>
                      <a:pt x="160022" y="281661"/>
                      <a:pt x="151681" y="286555"/>
                      <a:pt x="142875" y="285750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166812" y="2151062"/>
                <a:ext cx="3175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31750">
                    <a:moveTo>
                      <a:pt x="0" y="15875"/>
                    </a:moveTo>
                    <a:cubicBezTo>
                      <a:pt x="0" y="24643"/>
                      <a:pt x="7107" y="31750"/>
                      <a:pt x="15875" y="31750"/>
                    </a:cubicBezTo>
                    <a:cubicBezTo>
                      <a:pt x="24643" y="31750"/>
                      <a:pt x="31750" y="24643"/>
                      <a:pt x="31750" y="15875"/>
                    </a:cubicBezTo>
                    <a:cubicBezTo>
                      <a:pt x="31750" y="7107"/>
                      <a:pt x="24643" y="0"/>
                      <a:pt x="15875" y="0"/>
                    </a:cubicBezTo>
                    <a:cubicBezTo>
                      <a:pt x="7107" y="0"/>
                      <a:pt x="0" y="7107"/>
                      <a:pt x="0" y="15875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1230312" y="2103438"/>
                <a:ext cx="3175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31750">
                    <a:moveTo>
                      <a:pt x="0" y="15875"/>
                    </a:moveTo>
                    <a:cubicBezTo>
                      <a:pt x="0" y="24643"/>
                      <a:pt x="7107" y="31750"/>
                      <a:pt x="15875" y="31750"/>
                    </a:cubicBezTo>
                    <a:cubicBezTo>
                      <a:pt x="24643" y="31750"/>
                      <a:pt x="31750" y="24643"/>
                      <a:pt x="31750" y="15875"/>
                    </a:cubicBezTo>
                    <a:cubicBezTo>
                      <a:pt x="31750" y="7107"/>
                      <a:pt x="24643" y="0"/>
                      <a:pt x="15875" y="0"/>
                    </a:cubicBezTo>
                    <a:cubicBezTo>
                      <a:pt x="7107" y="0"/>
                      <a:pt x="0" y="7107"/>
                      <a:pt x="0" y="15875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1293812" y="2151062"/>
                <a:ext cx="3175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31750">
                    <a:moveTo>
                      <a:pt x="0" y="15875"/>
                    </a:moveTo>
                    <a:cubicBezTo>
                      <a:pt x="0" y="24643"/>
                      <a:pt x="7107" y="31750"/>
                      <a:pt x="15875" y="31750"/>
                    </a:cubicBezTo>
                    <a:cubicBezTo>
                      <a:pt x="24643" y="31750"/>
                      <a:pt x="31750" y="24643"/>
                      <a:pt x="31750" y="15875"/>
                    </a:cubicBezTo>
                    <a:cubicBezTo>
                      <a:pt x="31750" y="7107"/>
                      <a:pt x="24643" y="0"/>
                      <a:pt x="15875" y="0"/>
                    </a:cubicBezTo>
                    <a:cubicBezTo>
                      <a:pt x="7107" y="0"/>
                      <a:pt x="0" y="7107"/>
                      <a:pt x="0" y="15875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1002030" y="2278380"/>
              <a:ext cx="1002354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E05D3A"/>
                  </a:solidFill>
                  <a:latin typeface="Noto Sans CJK SC"/>
                  <a:ea typeface="Microsoft YaHei"/>
                  <a:cs typeface="Noto Sans CJK SC"/>
                </a:rPr>
                <a:t>735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30605" y="290226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莫高窟洞窟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32510" y="3204210"/>
              <a:ext cx="94183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4.5万㎡壁画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32510" y="34899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佛教艺术宝库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476750" y="1714500"/>
            <a:ext cx="3238500" cy="3619500"/>
            <a:chOff x="4476750" y="1714500"/>
            <a:chExt cx="3238500" cy="3619500"/>
          </a:xfrm>
        </p:grpSpPr>
        <p:sp>
          <p:nvSpPr>
            <p:cNvPr id="17" name="Freeform 17"/>
            <p:cNvSpPr/>
            <p:nvPr/>
          </p:nvSpPr>
          <p:spPr>
            <a:xfrm>
              <a:off x="4476750" y="1714500"/>
              <a:ext cx="3238500" cy="3619500"/>
            </a:xfrm>
            <a:custGeom>
              <a:avLst/>
              <a:gdLst/>
              <a:ahLst/>
              <a:cxnLst/>
              <a:rect l="l" t="t" r="r" b="b"/>
              <a:pathLst>
                <a:path w="3238500" h="3619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505200"/>
                  </a:lnTo>
                  <a:cubicBezTo>
                    <a:pt x="3238500" y="3568326"/>
                    <a:pt x="3187326" y="3619500"/>
                    <a:pt x="3124200" y="3619500"/>
                  </a:cubicBezTo>
                  <a:lnTo>
                    <a:pt x="114300" y="3619500"/>
                  </a:lnTo>
                  <a:cubicBezTo>
                    <a:pt x="51174" y="3619500"/>
                    <a:pt x="0" y="3568326"/>
                    <a:pt x="0" y="3505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4788701" y="2047875"/>
              <a:ext cx="310011" cy="285750"/>
              <a:chOff x="4788701" y="2047875"/>
              <a:chExt cx="310011" cy="28575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4788701" y="2047875"/>
                <a:ext cx="310011" cy="283305"/>
              </a:xfrm>
              <a:custGeom>
                <a:avLst/>
                <a:gdLst/>
                <a:ahLst/>
                <a:cxnLst/>
                <a:rect l="l" t="t" r="r" b="b"/>
                <a:pathLst>
                  <a:path w="310011" h="283305">
                    <a:moveTo>
                      <a:pt x="155727" y="283305"/>
                    </a:moveTo>
                    <a:cubicBezTo>
                      <a:pt x="56277" y="252478"/>
                      <a:pt x="0" y="147517"/>
                      <a:pt x="29362" y="47625"/>
                    </a:cubicBezTo>
                    <a:cubicBezTo>
                      <a:pt x="78821" y="49888"/>
                      <a:pt x="127218" y="32807"/>
                      <a:pt x="164299" y="0"/>
                    </a:cubicBezTo>
                    <a:cubicBezTo>
                      <a:pt x="201380" y="32807"/>
                      <a:pt x="249778" y="49888"/>
                      <a:pt x="299237" y="47625"/>
                    </a:cubicBezTo>
                    <a:cubicBezTo>
                      <a:pt x="310011" y="84282"/>
                      <a:pt x="309513" y="123332"/>
                      <a:pt x="297808" y="159702"/>
                    </a:cubicBez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Freeform 19"/>
              <p:cNvSpPr/>
              <p:nvPr/>
            </p:nvSpPr>
            <p:spPr>
              <a:xfrm>
                <a:off x="5000625" y="2270125"/>
                <a:ext cx="952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63500">
                    <a:moveTo>
                      <a:pt x="0" y="31750"/>
                    </a:moveTo>
                    <a:lnTo>
                      <a:pt x="31750" y="63500"/>
                    </a:lnTo>
                    <a:lnTo>
                      <a:pt x="95250" y="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4716780" y="2278380"/>
              <a:ext cx="864337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E05D3A"/>
                  </a:solidFill>
                  <a:latin typeface="Noto Sans CJK SC"/>
                  <a:ea typeface="Microsoft YaHei"/>
                  <a:cs typeface="Noto Sans CJK SC"/>
                </a:rPr>
                <a:t>156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745355" y="29022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全国重点文保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747260" y="32042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包括嘉峪关、锁阳城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747260" y="348996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中国密度最高线性遗产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8191500" y="1714500"/>
            <a:ext cx="3238500" cy="3619500"/>
            <a:chOff x="8191500" y="1714500"/>
            <a:chExt cx="3238500" cy="3619500"/>
          </a:xfrm>
        </p:grpSpPr>
        <p:sp>
          <p:nvSpPr>
            <p:cNvPr id="26" name="Freeform 26"/>
            <p:cNvSpPr/>
            <p:nvPr/>
          </p:nvSpPr>
          <p:spPr>
            <a:xfrm>
              <a:off x="8191500" y="1714500"/>
              <a:ext cx="3238500" cy="3619500"/>
            </a:xfrm>
            <a:custGeom>
              <a:avLst/>
              <a:gdLst/>
              <a:ahLst/>
              <a:cxnLst/>
              <a:rect l="l" t="t" r="r" b="b"/>
              <a:pathLst>
                <a:path w="3238500" h="3619500">
                  <a:moveTo>
                    <a:pt x="114300" y="0"/>
                  </a:moveTo>
                  <a:lnTo>
                    <a:pt x="3124200" y="0"/>
                  </a:lnTo>
                  <a:cubicBezTo>
                    <a:pt x="3187326" y="0"/>
                    <a:pt x="3238500" y="51174"/>
                    <a:pt x="3238500" y="114300"/>
                  </a:cubicBezTo>
                  <a:lnTo>
                    <a:pt x="3238500" y="3505200"/>
                  </a:lnTo>
                  <a:cubicBezTo>
                    <a:pt x="3238500" y="3568326"/>
                    <a:pt x="3187326" y="3619500"/>
                    <a:pt x="3124200" y="3619500"/>
                  </a:cubicBezTo>
                  <a:lnTo>
                    <a:pt x="114300" y="3619500"/>
                  </a:lnTo>
                  <a:cubicBezTo>
                    <a:pt x="51174" y="3619500"/>
                    <a:pt x="0" y="3568326"/>
                    <a:pt x="0" y="3505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8E4D9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8556625" y="2049372"/>
              <a:ext cx="222250" cy="284253"/>
              <a:chOff x="8556625" y="2049372"/>
              <a:chExt cx="222250" cy="284253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8556625" y="2049372"/>
                <a:ext cx="222250" cy="203381"/>
              </a:xfrm>
              <a:custGeom>
                <a:avLst/>
                <a:gdLst/>
                <a:ahLst/>
                <a:cxnLst/>
                <a:rect l="l" t="t" r="r" b="b"/>
                <a:pathLst>
                  <a:path w="222250" h="203381">
                    <a:moveTo>
                      <a:pt x="0" y="30253"/>
                    </a:moveTo>
                    <a:cubicBezTo>
                      <a:pt x="30864" y="0"/>
                      <a:pt x="80261" y="0"/>
                      <a:pt x="111125" y="30253"/>
                    </a:cubicBezTo>
                    <a:cubicBezTo>
                      <a:pt x="141989" y="60506"/>
                      <a:pt x="191386" y="60506"/>
                      <a:pt x="222250" y="30253"/>
                    </a:cubicBezTo>
                    <a:lnTo>
                      <a:pt x="222250" y="173128"/>
                    </a:lnTo>
                    <a:cubicBezTo>
                      <a:pt x="191386" y="203381"/>
                      <a:pt x="141989" y="203381"/>
                      <a:pt x="111125" y="173128"/>
                    </a:cubicBezTo>
                    <a:cubicBezTo>
                      <a:pt x="80261" y="142875"/>
                      <a:pt x="30864" y="142875"/>
                      <a:pt x="0" y="173128"/>
                    </a:cubicBezTo>
                    <a:lnTo>
                      <a:pt x="0" y="30253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Freeform 28"/>
              <p:cNvSpPr/>
              <p:nvPr/>
            </p:nvSpPr>
            <p:spPr>
              <a:xfrm>
                <a:off x="8556625" y="2222500"/>
                <a:ext cx="95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11125">
                    <a:moveTo>
                      <a:pt x="0" y="111125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1A2B4C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8431530" y="2278380"/>
              <a:ext cx="1167975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E05D3A"/>
                  </a:solidFill>
                  <a:latin typeface="Noto Sans CJK SC"/>
                  <a:ea typeface="Microsoft YaHei"/>
                  <a:cs typeface="Noto Sans CJK SC"/>
                </a:rPr>
                <a:t>No.1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460105" y="29022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2B4C"/>
                  </a:solidFill>
                  <a:latin typeface="Noto Sans CJK SC"/>
                  <a:ea typeface="Microsoft YaHei"/>
                  <a:cs typeface="Noto Sans CJK SC"/>
                </a:rPr>
                <a:t>天下第一雄关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462010" y="32042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嘉峪关长城遗址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462010" y="348996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明代西端起点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wipe dir="r"/>
      </p:transition>
    </mc:Choice>
    <mc:Fallback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5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1078</Words>
  <Application>Microsoft Macintosh PowerPoint</Application>
  <PresentationFormat>宽屏</PresentationFormat>
  <Paragraphs>210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4" baseType="lpstr">
      <vt:lpstr>Noto Sans CJK SC</vt:lpstr>
      <vt:lpstr>Arial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HK7531</cp:lastModifiedBy>
  <cp:revision>2</cp:revision>
  <dcterms:created xsi:type="dcterms:W3CDTF">2013-01-27T09:14:16Z</dcterms:created>
  <dcterms:modified xsi:type="dcterms:W3CDTF">2026-05-20T08:18:52Z</dcterms:modified>
  <cp:category/>
</cp:coreProperties>
</file>