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png" ContentType="image/png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cf20dd541ad364b8.png"/>
  <Relationship Id="rIdBg1" Type="http://schemas.openxmlformats.org/officeDocument/2006/relationships/image" Target="../media/bg_s1.png"/>
</Relationships>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0" Type="http://schemas.openxmlformats.org/officeDocument/2006/relationships/image" Target="../media/bg_s10.png"/>
</Relationships>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d07f08933ad15b44.png"/>
  <Relationship Id="rIdBg11" Type="http://schemas.openxmlformats.org/officeDocument/2006/relationships/image" Target="../media/bg_s11.png"/>
</Relationships>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4ec0d37eb7e19900.png"/>
  <Relationship Id="rIdBg12" Type="http://schemas.openxmlformats.org/officeDocument/2006/relationships/image" Target="../media/bg_s12.png"/>
</Relationships>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3" Type="http://schemas.openxmlformats.org/officeDocument/2006/relationships/image" Target="../media/bg_s13.png"/>
</Relationships>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2aa5130f21522dc9.png"/>
  <Relationship Id="rId3" Type="http://schemas.openxmlformats.org/officeDocument/2006/relationships/image" Target="../media/image_6d04a1d42d6b4330.png"/>
  <Relationship Id="rIdBg14" Type="http://schemas.openxmlformats.org/officeDocument/2006/relationships/image" Target="../media/bg_s14.png"/>
</Relationships>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cb5165238ec5ed0e.png"/>
  <Relationship Id="rIdBg15" Type="http://schemas.openxmlformats.org/officeDocument/2006/relationships/image" Target="../media/bg_s15.png"/>
</Relationships>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41b8142f605afd4.png"/>
  <Relationship Id="rIdBg16" Type="http://schemas.openxmlformats.org/officeDocument/2006/relationships/image" Target="../media/bg_s16.png"/>
</Relationships>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7" Type="http://schemas.openxmlformats.org/officeDocument/2006/relationships/image" Target="../media/bg_s17.png"/>
</Relationships>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4574a6a27eb3eae2.png"/>
  <Relationship Id="rIdBg18" Type="http://schemas.openxmlformats.org/officeDocument/2006/relationships/image" Target="../media/bg_s18.png"/>
</Relationships>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9" Type="http://schemas.openxmlformats.org/officeDocument/2006/relationships/image" Target="../media/bg_s19.png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" Type="http://schemas.openxmlformats.org/officeDocument/2006/relationships/image" Target="../media/bg_s2.png"/>
</Relationships>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0" Type="http://schemas.openxmlformats.org/officeDocument/2006/relationships/image" Target="../media/bg_s20.png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d7b9c4aaf22f81b5.png"/>
  <Relationship Id="rIdBg3" Type="http://schemas.openxmlformats.org/officeDocument/2006/relationships/image" Target="../media/bg_s3.png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4" Type="http://schemas.openxmlformats.org/officeDocument/2006/relationships/image" Target="../media/bg_s4.png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5" Type="http://schemas.openxmlformats.org/officeDocument/2006/relationships/image" Target="../media/bg_s5.png"/>
</Relationships>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908bc438dde50ad6.png"/>
  <Relationship Id="rId3" Type="http://schemas.openxmlformats.org/officeDocument/2006/relationships/image" Target="../media/image_ccd2252f68f2e321.png"/>
  <Relationship Id="rId4" Type="http://schemas.openxmlformats.org/officeDocument/2006/relationships/image" Target="../media/image_89048d1809184d35.png"/>
  <Relationship Id="rIdBg6" Type="http://schemas.openxmlformats.org/officeDocument/2006/relationships/image" Target="../media/bg_s6.png"/>
</Relationships>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9d15e068b415b81f.png"/>
  <Relationship Id="rIdBg7" Type="http://schemas.openxmlformats.org/officeDocument/2006/relationships/image" Target="../media/bg_s7.png"/>
</Relationships>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08ac2a52292f4572.png"/>
  <Relationship Id="rIdBg8" Type="http://schemas.openxmlformats.org/officeDocument/2006/relationships/image" Target="../media/bg_s8.png"/>
</Relationships>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9" Type="http://schemas.openxmlformats.org/officeDocument/2006/relationships/image" Target="../media/bg_s9.png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2C3E50"/>
            </a:solidFill>
            <a:ln>
              <a:noFill/>
            </a:ln>
          </p:spPr>
        </p:sp>
        <p:pic>
          <p:nvPicPr>
            <p:cNvPr id="3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2C3E50">
                <a:alpha val="75000"/>
              </a:srgbClr>
            </a:solidFill>
            <a:ln>
              <a:noFill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952500" y="190500"/>
            <a:ext cx="10287000" cy="5842000"/>
            <a:chOff x="952500" y="190500"/>
            <a:chExt cx="10287000" cy="5842000"/>
          </a:xfrm>
        </p:grpSpPr>
        <p:sp>
          <p:nvSpPr>
            <p:cNvPr id="6" name="Ellipse 6"/>
            <p:cNvSpPr/>
            <p:nvPr/>
          </p:nvSpPr>
          <p:spPr>
            <a:xfrm>
              <a:off x="9715500" y="190500"/>
              <a:ext cx="1524000" cy="1524000"/>
            </a:xfrm>
            <a:prstGeom prst="ellipse">
              <a:avLst/>
            </a:prstGeom>
            <a:solidFill>
              <a:srgbClr val="D4AF37">
                <a:alpha val="10000"/>
              </a:srgbClr>
            </a:solidFill>
            <a:ln>
              <a:noFill/>
            </a:ln>
          </p:spPr>
        </p:sp>
        <p:sp>
          <p:nvSpPr>
            <p:cNvPr id="7" name="Freeform 7"/>
            <p:cNvSpPr/>
            <p:nvPr/>
          </p:nvSpPr>
          <p:spPr>
            <a:xfrm>
              <a:off x="952500" y="5397500"/>
              <a:ext cx="3810000" cy="635000"/>
            </a:xfrm>
            <a:custGeom>
              <a:avLst/>
              <a:gdLst/>
              <a:ahLst/>
              <a:cxnLst/>
              <a:rect l="l" t="t" r="r" b="b"/>
              <a:pathLst>
                <a:path w="3810000" h="635000">
                  <a:moveTo>
                    <a:pt x="0" y="317500"/>
                  </a:moveTo>
                  <a:cubicBezTo>
                    <a:pt x="635000" y="0"/>
                    <a:pt x="1270000" y="0"/>
                    <a:pt x="1905000" y="317500"/>
                  </a:cubicBezTo>
                  <a:cubicBezTo>
                    <a:pt x="2540000" y="635000"/>
                    <a:pt x="3175000" y="635000"/>
                    <a:pt x="3810000" y="317500"/>
                  </a:cubicBezTo>
                </a:path>
              </a:pathLst>
            </a:custGeom>
            <a:noFill/>
            <a:ln w="19050">
              <a:solidFill>
                <a:srgbClr val="D4AF37">
                  <a:alpha val="30000"/>
                </a:srgbClr>
              </a:solidFill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525780" y="2278380"/>
            <a:ext cx="3955923" cy="1179195"/>
            <a:chOff x="525780" y="2278380"/>
            <a:chExt cx="3955923" cy="1179195"/>
          </a:xfrm>
        </p:grpSpPr>
        <p:sp>
          <p:nvSpPr>
            <p:cNvPr id="9" name="TextBox 9"/>
            <p:cNvSpPr txBox="1"/>
            <p:nvPr/>
          </p:nvSpPr>
          <p:spPr>
            <a:xfrm>
              <a:off x="525780" y="2278380"/>
              <a:ext cx="3955923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江南地域与文化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46735" y="3027998"/>
              <a:ext cx="2897505" cy="3962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950" dirty="0">
                  <a:solidFill>
                    <a:srgbClr val="D4AF37"/>
                  </a:solidFill>
                  <a:latin typeface="Noto Sans CJK SC"/>
                  <a:ea typeface="Microsoft YaHei"/>
                  <a:cs typeface="Noto Sans CJK SC"/>
                </a:rPr>
                <a:t>从历史文脉到现代传承</a:t>
              </a:r>
            </a:p>
          </p:txBody>
        </p:sp>
        <p:sp>
          <p:nvSpPr>
            <p:cNvPr id="11" name="Freeform 11"/>
            <p:cNvSpPr/>
            <p:nvPr/>
          </p:nvSpPr>
          <p:spPr>
            <a:xfrm>
              <a:off x="571500" y="3429000"/>
              <a:ext cx="1143000" cy="28575"/>
            </a:xfrm>
            <a:custGeom>
              <a:avLst/>
              <a:gdLst/>
              <a:ahLst/>
              <a:cxnLst/>
              <a:rect l="l" t="t" r="r" b="b"/>
              <a:pathLst>
                <a:path w="1143000" h="28575">
                  <a:moveTo>
                    <a:pt x="9525" y="0"/>
                  </a:moveTo>
                  <a:lnTo>
                    <a:pt x="1133475" y="0"/>
                  </a:lnTo>
                  <a:cubicBezTo>
                    <a:pt x="1138736" y="0"/>
                    <a:pt x="1143000" y="4264"/>
                    <a:pt x="1143000" y="9525"/>
                  </a:cubicBezTo>
                  <a:lnTo>
                    <a:pt x="1143000" y="19050"/>
                  </a:lnTo>
                  <a:cubicBezTo>
                    <a:pt x="1143000" y="24311"/>
                    <a:pt x="1138736" y="28575"/>
                    <a:pt x="1133475" y="28575"/>
                  </a:cubicBezTo>
                  <a:lnTo>
                    <a:pt x="9525" y="28575"/>
                  </a:lnTo>
                  <a:cubicBezTo>
                    <a:pt x="4264" y="28575"/>
                    <a:pt x="0" y="24311"/>
                    <a:pt x="0" y="19050"/>
                  </a:cubicBezTo>
                  <a:lnTo>
                    <a:pt x="0" y="9525"/>
                  </a:lnTo>
                  <a:cubicBezTo>
                    <a:pt x="0" y="4264"/>
                    <a:pt x="4264" y="0"/>
                    <a:pt x="9525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</p:sp>
      </p:grpSp>
      <p:sp>
        <p:nvSpPr>
          <p:cNvPr id="13" name="TextBox 13"/>
          <p:cNvSpPr txBox="1"/>
          <p:nvPr/>
        </p:nvSpPr>
        <p:spPr>
          <a:xfrm>
            <a:off x="558165" y="6173152"/>
            <a:ext cx="2219611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050" dirty="0">
                <a:solidFill>
                  <a:srgbClr val="95A5A6"/>
                </a:solidFill>
                <a:latin typeface="Noto Sans CJK SC"/>
                <a:ea typeface="Microsoft YaHei"/>
                <a:cs typeface="Noto Sans CJK SC"/>
              </a:rPr>
              <a:t>深度解析 · 文化溯源 · 现代启示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BF7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98170"/>
            <a:ext cx="4477512" cy="487680"/>
            <a:chOff x="541020" y="598170"/>
            <a:chExt cx="4477512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98170"/>
              <a:ext cx="4477512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苏州评弹：组织化存续现状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1047750"/>
              <a:ext cx="571500" cy="28575"/>
            </a:xfrm>
            <a:custGeom>
              <a:avLst/>
              <a:gdLst/>
              <a:ahLst/>
              <a:cxnLst/>
              <a:rect l="l" t="t" r="r" b="b"/>
              <a:pathLst>
                <a:path w="571500" h="28575">
                  <a:moveTo>
                    <a:pt x="9525" y="0"/>
                  </a:moveTo>
                  <a:lnTo>
                    <a:pt x="561975" y="0"/>
                  </a:lnTo>
                  <a:cubicBezTo>
                    <a:pt x="567236" y="0"/>
                    <a:pt x="571500" y="4264"/>
                    <a:pt x="571500" y="9525"/>
                  </a:cubicBezTo>
                  <a:lnTo>
                    <a:pt x="571500" y="19050"/>
                  </a:lnTo>
                  <a:cubicBezTo>
                    <a:pt x="571500" y="24311"/>
                    <a:pt x="567236" y="28575"/>
                    <a:pt x="561975" y="28575"/>
                  </a:cubicBezTo>
                  <a:lnTo>
                    <a:pt x="9525" y="28575"/>
                  </a:lnTo>
                  <a:cubicBezTo>
                    <a:pt x="4264" y="28575"/>
                    <a:pt x="0" y="24311"/>
                    <a:pt x="0" y="19050"/>
                  </a:cubicBezTo>
                  <a:lnTo>
                    <a:pt x="0" y="9525"/>
                  </a:lnTo>
                  <a:cubicBezTo>
                    <a:pt x="0" y="4264"/>
                    <a:pt x="4264" y="0"/>
                    <a:pt x="9525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</p:sp>
      </p:grpSp>
      <p:grpSp>
        <p:nvGrpSpPr>
          <p:cNvPr id="15" name="Group 15"/>
          <p:cNvGrpSpPr/>
          <p:nvPr/>
        </p:nvGrpSpPr>
        <p:grpSpPr>
          <a:xfrm>
            <a:off x="952500" y="1905000"/>
            <a:ext cx="3048000" cy="3048000"/>
            <a:chOff x="952500" y="1905000"/>
            <a:chExt cx="3048000" cy="3048000"/>
          </a:xfrm>
        </p:grpSpPr>
        <p:sp>
          <p:nvSpPr>
            <p:cNvPr id="6" name="Freeform 6"/>
            <p:cNvSpPr/>
            <p:nvPr/>
          </p:nvSpPr>
          <p:spPr>
            <a:xfrm>
              <a:off x="952500" y="1905000"/>
              <a:ext cx="3048000" cy="3048000"/>
            </a:xfrm>
            <a:custGeom>
              <a:avLst/>
              <a:gdLst/>
              <a:ahLst/>
              <a:cxnLst/>
              <a:rect l="l" t="t" r="r" b="b"/>
              <a:pathLst>
                <a:path w="3048000" h="3048000">
                  <a:moveTo>
                    <a:pt x="76200" y="0"/>
                  </a:moveTo>
                  <a:lnTo>
                    <a:pt x="2971800" y="0"/>
                  </a:lnTo>
                  <a:cubicBezTo>
                    <a:pt x="3013884" y="0"/>
                    <a:pt x="3048000" y="34116"/>
                    <a:pt x="3048000" y="76200"/>
                  </a:cubicBezTo>
                  <a:lnTo>
                    <a:pt x="3048000" y="2971800"/>
                  </a:lnTo>
                  <a:cubicBezTo>
                    <a:pt x="3048000" y="3013884"/>
                    <a:pt x="3013884" y="3048000"/>
                    <a:pt x="2971800" y="3048000"/>
                  </a:cubicBezTo>
                  <a:lnTo>
                    <a:pt x="76200" y="3048000"/>
                  </a:lnTo>
                  <a:cubicBezTo>
                    <a:pt x="34116" y="3048000"/>
                    <a:pt x="0" y="3013884"/>
                    <a:pt x="0" y="2971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CF0F1"/>
              </a:solidFill>
            </a:ln>
          </p:spPr>
        </p:sp>
        <p:grpSp>
          <p:nvGrpSpPr>
            <p:cNvPr id="11" name="Group 11"/>
            <p:cNvGrpSpPr/>
            <p:nvPr/>
          </p:nvGrpSpPr>
          <p:grpSpPr>
            <a:xfrm>
              <a:off x="1381125" y="2333625"/>
              <a:ext cx="285750" cy="285750"/>
              <a:chOff x="1381125" y="2333625"/>
              <a:chExt cx="285750" cy="28575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412875" y="2333625"/>
                <a:ext cx="12700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127000" h="127000">
                    <a:moveTo>
                      <a:pt x="0" y="63500"/>
                    </a:moveTo>
                    <a:cubicBezTo>
                      <a:pt x="0" y="98570"/>
                      <a:pt x="28430" y="127000"/>
                      <a:pt x="63500" y="127000"/>
                    </a:cubicBezTo>
                    <a:cubicBezTo>
                      <a:pt x="98570" y="127000"/>
                      <a:pt x="127000" y="98570"/>
                      <a:pt x="127000" y="63500"/>
                    </a:cubicBezTo>
                    <a:cubicBezTo>
                      <a:pt x="127000" y="28430"/>
                      <a:pt x="98570" y="0"/>
                      <a:pt x="63500" y="0"/>
                    </a:cubicBezTo>
                    <a:cubicBezTo>
                      <a:pt x="28430" y="0"/>
                      <a:pt x="0" y="28430"/>
                      <a:pt x="0" y="6350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1381125" y="2524125"/>
                <a:ext cx="19050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190500" h="95250">
                    <a:moveTo>
                      <a:pt x="0" y="95250"/>
                    </a:moveTo>
                    <a:lnTo>
                      <a:pt x="0" y="63500"/>
                    </a:lnTo>
                    <a:cubicBezTo>
                      <a:pt x="0" y="28430"/>
                      <a:pt x="28430" y="0"/>
                      <a:pt x="63500" y="0"/>
                    </a:cubicBezTo>
                    <a:lnTo>
                      <a:pt x="127000" y="0"/>
                    </a:lnTo>
                    <a:cubicBezTo>
                      <a:pt x="162070" y="0"/>
                      <a:pt x="190500" y="28430"/>
                      <a:pt x="190500" y="63500"/>
                    </a:cubicBezTo>
                    <a:lnTo>
                      <a:pt x="190500" y="9525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1587500" y="2335689"/>
                <a:ext cx="47750" cy="123031"/>
              </a:xfrm>
              <a:custGeom>
                <a:avLst/>
                <a:gdLst/>
                <a:ahLst/>
                <a:cxnLst/>
                <a:rect l="l" t="t" r="r" b="b"/>
                <a:pathLst>
                  <a:path w="47750" h="123031">
                    <a:moveTo>
                      <a:pt x="0" y="0"/>
                    </a:moveTo>
                    <a:cubicBezTo>
                      <a:pt x="28097" y="7194"/>
                      <a:pt x="47750" y="32512"/>
                      <a:pt x="47750" y="61516"/>
                    </a:cubicBezTo>
                    <a:cubicBezTo>
                      <a:pt x="47750" y="90519"/>
                      <a:pt x="28097" y="115837"/>
                      <a:pt x="0" y="123031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1619250" y="2526506"/>
                <a:ext cx="47625" cy="92869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92869">
                    <a:moveTo>
                      <a:pt x="47625" y="92869"/>
                    </a:moveTo>
                    <a:lnTo>
                      <a:pt x="47625" y="61119"/>
                    </a:lnTo>
                    <a:cubicBezTo>
                      <a:pt x="47459" y="32299"/>
                      <a:pt x="27905" y="7205"/>
                      <a:pt x="0" y="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1287780" y="2659380"/>
              <a:ext cx="560699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D4AF37"/>
                  </a:solidFill>
                  <a:latin typeface="Noto Sans CJK SC"/>
                  <a:ea typeface="Microsoft YaHei"/>
                  <a:cs typeface="Noto Sans CJK SC"/>
                </a:rPr>
                <a:t>13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316355" y="3283268"/>
              <a:ext cx="121729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专业评弹团体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320165" y="3601402"/>
              <a:ext cx="1100137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95A5A6"/>
                  </a:solidFill>
                  <a:latin typeface="Noto Sans CJK SC"/>
                  <a:ea typeface="Microsoft YaHei"/>
                  <a:cs typeface="Noto Sans CJK SC"/>
                </a:rPr>
                <a:t>保持常态化演出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4572000" y="1905000"/>
            <a:ext cx="3048000" cy="3048000"/>
            <a:chOff x="4572000" y="1905000"/>
            <a:chExt cx="3048000" cy="3048000"/>
          </a:xfrm>
        </p:grpSpPr>
        <p:sp>
          <p:nvSpPr>
            <p:cNvPr id="16" name="Freeform 16"/>
            <p:cNvSpPr/>
            <p:nvPr/>
          </p:nvSpPr>
          <p:spPr>
            <a:xfrm>
              <a:off x="4572000" y="1905000"/>
              <a:ext cx="3048000" cy="3048000"/>
            </a:xfrm>
            <a:custGeom>
              <a:avLst/>
              <a:gdLst/>
              <a:ahLst/>
              <a:cxnLst/>
              <a:rect l="l" t="t" r="r" b="b"/>
              <a:pathLst>
                <a:path w="3048000" h="3048000">
                  <a:moveTo>
                    <a:pt x="76200" y="0"/>
                  </a:moveTo>
                  <a:lnTo>
                    <a:pt x="2971800" y="0"/>
                  </a:lnTo>
                  <a:cubicBezTo>
                    <a:pt x="3013884" y="0"/>
                    <a:pt x="3048000" y="34116"/>
                    <a:pt x="3048000" y="76200"/>
                  </a:cubicBezTo>
                  <a:lnTo>
                    <a:pt x="3048000" y="2971800"/>
                  </a:lnTo>
                  <a:cubicBezTo>
                    <a:pt x="3048000" y="3013884"/>
                    <a:pt x="3013884" y="3048000"/>
                    <a:pt x="2971800" y="3048000"/>
                  </a:cubicBezTo>
                  <a:lnTo>
                    <a:pt x="76200" y="3048000"/>
                  </a:lnTo>
                  <a:cubicBezTo>
                    <a:pt x="34116" y="3048000"/>
                    <a:pt x="0" y="3013884"/>
                    <a:pt x="0" y="2971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CF0F1"/>
              </a:solidFill>
            </a:ln>
          </p:spPr>
        </p:sp>
        <p:grpSp>
          <p:nvGrpSpPr>
            <p:cNvPr id="22" name="Group 22"/>
            <p:cNvGrpSpPr/>
            <p:nvPr/>
          </p:nvGrpSpPr>
          <p:grpSpPr>
            <a:xfrm>
              <a:off x="5000625" y="2333625"/>
              <a:ext cx="289452" cy="285750"/>
              <a:chOff x="5000625" y="2333625"/>
              <a:chExt cx="289452" cy="28575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5000625" y="2492105"/>
                <a:ext cx="222250" cy="32290"/>
              </a:xfrm>
              <a:custGeom>
                <a:avLst/>
                <a:gdLst/>
                <a:ahLst/>
                <a:cxnLst/>
                <a:rect l="l" t="t" r="r" b="b"/>
                <a:pathLst>
                  <a:path w="222250" h="32290">
                    <a:moveTo>
                      <a:pt x="0" y="16145"/>
                    </a:moveTo>
                    <a:cubicBezTo>
                      <a:pt x="13176" y="26337"/>
                      <a:pt x="32972" y="32290"/>
                      <a:pt x="55563" y="32020"/>
                    </a:cubicBezTo>
                    <a:cubicBezTo>
                      <a:pt x="78153" y="32290"/>
                      <a:pt x="97949" y="26337"/>
                      <a:pt x="111125" y="16145"/>
                    </a:cubicBezTo>
                    <a:cubicBezTo>
                      <a:pt x="124301" y="5953"/>
                      <a:pt x="144097" y="0"/>
                      <a:pt x="166688" y="270"/>
                    </a:cubicBezTo>
                    <a:cubicBezTo>
                      <a:pt x="189278" y="0"/>
                      <a:pt x="209074" y="5953"/>
                      <a:pt x="222250" y="16145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5063862" y="2333625"/>
                <a:ext cx="16138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16138" h="63500">
                    <a:moveTo>
                      <a:pt x="16138" y="0"/>
                    </a:moveTo>
                    <a:cubicBezTo>
                      <a:pt x="5938" y="7321"/>
                      <a:pt x="0" y="19197"/>
                      <a:pt x="263" y="31750"/>
                    </a:cubicBezTo>
                    <a:cubicBezTo>
                      <a:pt x="0" y="44303"/>
                      <a:pt x="5938" y="56179"/>
                      <a:pt x="16138" y="6350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5127362" y="2333625"/>
                <a:ext cx="16138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16138" h="63500">
                    <a:moveTo>
                      <a:pt x="16138" y="0"/>
                    </a:moveTo>
                    <a:cubicBezTo>
                      <a:pt x="5938" y="7321"/>
                      <a:pt x="0" y="19197"/>
                      <a:pt x="263" y="31750"/>
                    </a:cubicBezTo>
                    <a:cubicBezTo>
                      <a:pt x="0" y="44303"/>
                      <a:pt x="5938" y="56179"/>
                      <a:pt x="16138" y="6350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5000625" y="2444750"/>
                <a:ext cx="222250" cy="174625"/>
              </a:xfrm>
              <a:custGeom>
                <a:avLst/>
                <a:gdLst/>
                <a:ahLst/>
                <a:cxnLst/>
                <a:rect l="l" t="t" r="r" b="b"/>
                <a:pathLst>
                  <a:path w="222250" h="174625">
                    <a:moveTo>
                      <a:pt x="0" y="0"/>
                    </a:moveTo>
                    <a:lnTo>
                      <a:pt x="222250" y="0"/>
                    </a:lnTo>
                    <a:lnTo>
                      <a:pt x="222250" y="79375"/>
                    </a:lnTo>
                    <a:cubicBezTo>
                      <a:pt x="222250" y="131980"/>
                      <a:pt x="179605" y="174625"/>
                      <a:pt x="127000" y="174625"/>
                    </a:cubicBezTo>
                    <a:lnTo>
                      <a:pt x="95250" y="174625"/>
                    </a:lnTo>
                    <a:cubicBezTo>
                      <a:pt x="42645" y="174625"/>
                      <a:pt x="0" y="131980"/>
                      <a:pt x="0" y="79375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5218843" y="2456187"/>
                <a:ext cx="71234" cy="104293"/>
              </a:xfrm>
              <a:custGeom>
                <a:avLst/>
                <a:gdLst/>
                <a:ahLst/>
                <a:cxnLst/>
                <a:rect l="l" t="t" r="r" b="b"/>
                <a:pathLst>
                  <a:path w="71234" h="104293">
                    <a:moveTo>
                      <a:pt x="0" y="95338"/>
                    </a:moveTo>
                    <a:cubicBezTo>
                      <a:pt x="19508" y="104293"/>
                      <a:pt x="42595" y="99092"/>
                      <a:pt x="56378" y="82637"/>
                    </a:cubicBezTo>
                    <a:cubicBezTo>
                      <a:pt x="70162" y="66182"/>
                      <a:pt x="71234" y="42541"/>
                      <a:pt x="58997" y="24905"/>
                    </a:cubicBezTo>
                    <a:cubicBezTo>
                      <a:pt x="46761" y="7270"/>
                      <a:pt x="24239" y="0"/>
                      <a:pt x="4001" y="7152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</p:grpSp>
        <p:sp>
          <p:nvSpPr>
            <p:cNvPr id="23" name="TextBox 23"/>
            <p:cNvSpPr txBox="1"/>
            <p:nvPr/>
          </p:nvSpPr>
          <p:spPr>
            <a:xfrm>
              <a:off x="4907280" y="2659380"/>
              <a:ext cx="1167975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D4AF37"/>
                  </a:solidFill>
                  <a:latin typeface="Noto Sans CJK SC"/>
                  <a:ea typeface="Microsoft YaHei"/>
                  <a:cs typeface="Noto Sans CJK SC"/>
                </a:rPr>
                <a:t>150+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4935855" y="3283268"/>
              <a:ext cx="121729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活跃书场数量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4939665" y="3601402"/>
              <a:ext cx="94678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95A5A6"/>
                  </a:solidFill>
                  <a:latin typeface="Noto Sans CJK SC"/>
                  <a:ea typeface="Microsoft YaHei"/>
                  <a:cs typeface="Noto Sans CJK SC"/>
                </a:rPr>
                <a:t>深入基层社区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8191500" y="1905000"/>
            <a:ext cx="3048000" cy="3048000"/>
            <a:chOff x="8191500" y="1905000"/>
            <a:chExt cx="3048000" cy="3048000"/>
          </a:xfrm>
        </p:grpSpPr>
        <p:sp>
          <p:nvSpPr>
            <p:cNvPr id="27" name="Freeform 27"/>
            <p:cNvSpPr/>
            <p:nvPr/>
          </p:nvSpPr>
          <p:spPr>
            <a:xfrm>
              <a:off x="8191500" y="1905000"/>
              <a:ext cx="3048000" cy="3048000"/>
            </a:xfrm>
            <a:custGeom>
              <a:avLst/>
              <a:gdLst/>
              <a:ahLst/>
              <a:cxnLst/>
              <a:rect l="l" t="t" r="r" b="b"/>
              <a:pathLst>
                <a:path w="3048000" h="3048000">
                  <a:moveTo>
                    <a:pt x="76200" y="0"/>
                  </a:moveTo>
                  <a:lnTo>
                    <a:pt x="2971800" y="0"/>
                  </a:lnTo>
                  <a:cubicBezTo>
                    <a:pt x="3013884" y="0"/>
                    <a:pt x="3048000" y="34116"/>
                    <a:pt x="3048000" y="76200"/>
                  </a:cubicBezTo>
                  <a:lnTo>
                    <a:pt x="3048000" y="2971800"/>
                  </a:lnTo>
                  <a:cubicBezTo>
                    <a:pt x="3048000" y="3013884"/>
                    <a:pt x="3013884" y="3048000"/>
                    <a:pt x="2971800" y="3048000"/>
                  </a:cubicBezTo>
                  <a:lnTo>
                    <a:pt x="76200" y="3048000"/>
                  </a:lnTo>
                  <a:cubicBezTo>
                    <a:pt x="34116" y="3048000"/>
                    <a:pt x="0" y="3013884"/>
                    <a:pt x="0" y="2971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CF0F1"/>
              </a:solidFill>
            </a:ln>
          </p:spPr>
        </p:sp>
        <p:grpSp>
          <p:nvGrpSpPr>
            <p:cNvPr id="34" name="Group 34"/>
            <p:cNvGrpSpPr/>
            <p:nvPr/>
          </p:nvGrpSpPr>
          <p:grpSpPr>
            <a:xfrm>
              <a:off x="8636000" y="2333625"/>
              <a:ext cx="254000" cy="285750"/>
              <a:chOff x="8636000" y="2333625"/>
              <a:chExt cx="254000" cy="28575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8636000" y="2365375"/>
                <a:ext cx="254000" cy="254000"/>
              </a:xfrm>
              <a:custGeom>
                <a:avLst/>
                <a:gdLst/>
                <a:ahLst/>
                <a:cxnLst/>
                <a:rect l="l" t="t" r="r" b="b"/>
                <a:pathLst>
                  <a:path w="254000" h="254000">
                    <a:moveTo>
                      <a:pt x="0" y="31750"/>
                    </a:moveTo>
                    <a:cubicBezTo>
                      <a:pt x="0" y="14215"/>
                      <a:pt x="14215" y="0"/>
                      <a:pt x="31750" y="0"/>
                    </a:cubicBezTo>
                    <a:lnTo>
                      <a:pt x="222250" y="0"/>
                    </a:lnTo>
                    <a:cubicBezTo>
                      <a:pt x="239785" y="0"/>
                      <a:pt x="254000" y="14215"/>
                      <a:pt x="254000" y="31750"/>
                    </a:cubicBezTo>
                    <a:lnTo>
                      <a:pt x="254000" y="222250"/>
                    </a:lnTo>
                    <a:cubicBezTo>
                      <a:pt x="254000" y="239785"/>
                      <a:pt x="239785" y="254000"/>
                      <a:pt x="222250" y="254000"/>
                    </a:cubicBezTo>
                    <a:lnTo>
                      <a:pt x="31750" y="254000"/>
                    </a:lnTo>
                    <a:cubicBezTo>
                      <a:pt x="14215" y="254000"/>
                      <a:pt x="0" y="239785"/>
                      <a:pt x="0" y="222250"/>
                    </a:cubicBezTo>
                    <a:lnTo>
                      <a:pt x="0" y="3175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29" name="Freeform 29"/>
              <p:cNvSpPr/>
              <p:nvPr/>
            </p:nvSpPr>
            <p:spPr>
              <a:xfrm>
                <a:off x="8826500" y="2333625"/>
                <a:ext cx="9525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63500">
                    <a:moveTo>
                      <a:pt x="0" y="0"/>
                    </a:moveTo>
                    <a:lnTo>
                      <a:pt x="0" y="6350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30" name="Freeform 30"/>
              <p:cNvSpPr/>
              <p:nvPr/>
            </p:nvSpPr>
            <p:spPr>
              <a:xfrm>
                <a:off x="8699500" y="2333625"/>
                <a:ext cx="9525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63500">
                    <a:moveTo>
                      <a:pt x="0" y="0"/>
                    </a:moveTo>
                    <a:lnTo>
                      <a:pt x="0" y="6350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31" name="Freeform 31"/>
              <p:cNvSpPr/>
              <p:nvPr/>
            </p:nvSpPr>
            <p:spPr>
              <a:xfrm>
                <a:off x="8636000" y="2460625"/>
                <a:ext cx="2540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54000" h="9525">
                    <a:moveTo>
                      <a:pt x="0" y="0"/>
                    </a:moveTo>
                    <a:lnTo>
                      <a:pt x="254000" y="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32" name="Freeform 32"/>
              <p:cNvSpPr/>
              <p:nvPr/>
            </p:nvSpPr>
            <p:spPr>
              <a:xfrm>
                <a:off x="8747125" y="2524125"/>
                <a:ext cx="1587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5875" h="9525">
                    <a:moveTo>
                      <a:pt x="0" y="0"/>
                    </a:moveTo>
                    <a:lnTo>
                      <a:pt x="15875" y="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33" name="Freeform 33"/>
              <p:cNvSpPr/>
              <p:nvPr/>
            </p:nvSpPr>
            <p:spPr>
              <a:xfrm>
                <a:off x="8763000" y="2524125"/>
                <a:ext cx="95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47625">
                    <a:moveTo>
                      <a:pt x="0" y="0"/>
                    </a:moveTo>
                    <a:lnTo>
                      <a:pt x="0" y="47625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</p:grpSp>
        <p:sp>
          <p:nvSpPr>
            <p:cNvPr id="35" name="TextBox 35"/>
            <p:cNvSpPr txBox="1"/>
            <p:nvPr/>
          </p:nvSpPr>
          <p:spPr>
            <a:xfrm>
              <a:off x="8526780" y="2659380"/>
              <a:ext cx="1195578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D4AF37"/>
                  </a:solidFill>
                  <a:latin typeface="Noto Sans CJK SC"/>
                  <a:ea typeface="Microsoft YaHei"/>
                  <a:cs typeface="Noto Sans CJK SC"/>
                </a:rPr>
                <a:t>每日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8555355" y="3283268"/>
              <a:ext cx="102012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高频次演出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8559165" y="3601402"/>
              <a:ext cx="1253490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95A5A6"/>
                  </a:solidFill>
                  <a:latin typeface="Noto Sans CJK SC"/>
                  <a:ea typeface="Microsoft YaHei"/>
                  <a:cs typeface="Noto Sans CJK SC"/>
                </a:rPr>
                <a:t>维系老年受众粘性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26" grpId="0"/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BF7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98170"/>
            <a:ext cx="5213604" cy="487680"/>
            <a:chOff x="541020" y="598170"/>
            <a:chExt cx="5213604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98170"/>
              <a:ext cx="5213604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昆曲：青春版《牡丹亭》与破圈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1047750"/>
              <a:ext cx="571500" cy="28575"/>
            </a:xfrm>
            <a:custGeom>
              <a:avLst/>
              <a:gdLst/>
              <a:ahLst/>
              <a:cxnLst/>
              <a:rect l="l" t="t" r="r" b="b"/>
              <a:pathLst>
                <a:path w="571500" h="28575">
                  <a:moveTo>
                    <a:pt x="9525" y="0"/>
                  </a:moveTo>
                  <a:lnTo>
                    <a:pt x="561975" y="0"/>
                  </a:lnTo>
                  <a:cubicBezTo>
                    <a:pt x="567236" y="0"/>
                    <a:pt x="571500" y="4264"/>
                    <a:pt x="571500" y="9525"/>
                  </a:cubicBezTo>
                  <a:lnTo>
                    <a:pt x="571500" y="19050"/>
                  </a:lnTo>
                  <a:cubicBezTo>
                    <a:pt x="571500" y="24311"/>
                    <a:pt x="567236" y="28575"/>
                    <a:pt x="561975" y="28575"/>
                  </a:cubicBezTo>
                  <a:lnTo>
                    <a:pt x="9525" y="28575"/>
                  </a:lnTo>
                  <a:cubicBezTo>
                    <a:pt x="4264" y="28575"/>
                    <a:pt x="0" y="24311"/>
                    <a:pt x="0" y="19050"/>
                  </a:cubicBezTo>
                  <a:lnTo>
                    <a:pt x="0" y="9525"/>
                  </a:lnTo>
                  <a:cubicBezTo>
                    <a:pt x="0" y="4264"/>
                    <a:pt x="4264" y="0"/>
                    <a:pt x="9525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6667500" y="1333500"/>
            <a:ext cx="4953000" cy="4572000"/>
            <a:chOff x="6667500" y="1333500"/>
            <a:chExt cx="4953000" cy="4572000"/>
          </a:xfrm>
        </p:grpSpPr>
        <p:pic>
          <p:nvPicPr>
            <p:cNvPr id="6" name="Imag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67500" y="1333500"/>
              <a:ext cx="4953000" cy="4572000"/>
            </a:xfrm>
            <a:prstGeom prst="rect">
              <a:avLst/>
            </a:prstGeom>
          </p:spPr>
        </p:pic>
      </p:grpSp>
      <p:grpSp>
        <p:nvGrpSpPr>
          <p:cNvPr id="12" name="Group 12"/>
          <p:cNvGrpSpPr/>
          <p:nvPr/>
        </p:nvGrpSpPr>
        <p:grpSpPr>
          <a:xfrm>
            <a:off x="552450" y="1552575"/>
            <a:ext cx="2312670" cy="1038225"/>
            <a:chOff x="552450" y="1552575"/>
            <a:chExt cx="2312670" cy="1038225"/>
          </a:xfrm>
        </p:grpSpPr>
        <p:sp>
          <p:nvSpPr>
            <p:cNvPr id="8" name="TextBox 8"/>
            <p:cNvSpPr txBox="1"/>
            <p:nvPr/>
          </p:nvSpPr>
          <p:spPr>
            <a:xfrm>
              <a:off x="552450" y="1552575"/>
              <a:ext cx="187833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青春版《牡丹亭》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56260" y="1870710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白先勇主持制作，精简篇幅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56260" y="2108835"/>
              <a:ext cx="23088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启用年轻演员，吸引青年观众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556260" y="2346960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全球巡演，重塑昆曲影响力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52450" y="2886075"/>
            <a:ext cx="2698242" cy="1038225"/>
            <a:chOff x="552450" y="2886075"/>
            <a:chExt cx="2698242" cy="1038225"/>
          </a:xfrm>
        </p:grpSpPr>
        <p:sp>
          <p:nvSpPr>
            <p:cNvPr id="13" name="TextBox 13"/>
            <p:cNvSpPr txBox="1"/>
            <p:nvPr/>
          </p:nvSpPr>
          <p:spPr>
            <a:xfrm>
              <a:off x="552450" y="2886075"/>
              <a:ext cx="131476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B站直播破圈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556260" y="3204210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利用弹幕文化与年轻人互动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556260" y="3442335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跨界合作，融入流行元素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556260" y="3680460"/>
              <a:ext cx="2694432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实现从“博物馆艺术”到“活态”转变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2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DFBF7"/>
            </a:solidFill>
            <a:ln>
              <a:noFill/>
            </a:ln>
          </p:spPr>
        </p:sp>
        <p:pic>
          <p:nvPicPr>
            <p:cNvPr id="3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952500"/>
              <a:ext cx="3810000" cy="476250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541020" y="598170"/>
            <a:ext cx="4845558" cy="487680"/>
            <a:chOff x="541020" y="598170"/>
            <a:chExt cx="4845558" cy="487680"/>
          </a:xfrm>
        </p:grpSpPr>
        <p:sp>
          <p:nvSpPr>
            <p:cNvPr id="5" name="TextBox 5"/>
            <p:cNvSpPr txBox="1"/>
            <p:nvPr/>
          </p:nvSpPr>
          <p:spPr>
            <a:xfrm>
              <a:off x="541020" y="598170"/>
              <a:ext cx="4845558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越剧：从嵊州乡村到上海都市</a:t>
              </a:r>
            </a:p>
          </p:txBody>
        </p:sp>
        <p:sp>
          <p:nvSpPr>
            <p:cNvPr id="6" name="Freeform 6"/>
            <p:cNvSpPr/>
            <p:nvPr/>
          </p:nvSpPr>
          <p:spPr>
            <a:xfrm>
              <a:off x="571500" y="1047750"/>
              <a:ext cx="571500" cy="28575"/>
            </a:xfrm>
            <a:custGeom>
              <a:avLst/>
              <a:gdLst/>
              <a:ahLst/>
              <a:cxnLst/>
              <a:rect l="l" t="t" r="r" b="b"/>
              <a:pathLst>
                <a:path w="571500" h="28575">
                  <a:moveTo>
                    <a:pt x="9525" y="0"/>
                  </a:moveTo>
                  <a:lnTo>
                    <a:pt x="561975" y="0"/>
                  </a:lnTo>
                  <a:cubicBezTo>
                    <a:pt x="567236" y="0"/>
                    <a:pt x="571500" y="4264"/>
                    <a:pt x="571500" y="9525"/>
                  </a:cubicBezTo>
                  <a:lnTo>
                    <a:pt x="571500" y="19050"/>
                  </a:lnTo>
                  <a:cubicBezTo>
                    <a:pt x="571500" y="24311"/>
                    <a:pt x="567236" y="28575"/>
                    <a:pt x="561975" y="28575"/>
                  </a:cubicBezTo>
                  <a:lnTo>
                    <a:pt x="9525" y="28575"/>
                  </a:lnTo>
                  <a:cubicBezTo>
                    <a:pt x="4264" y="28575"/>
                    <a:pt x="0" y="24311"/>
                    <a:pt x="0" y="19050"/>
                  </a:cubicBezTo>
                  <a:lnTo>
                    <a:pt x="0" y="9525"/>
                  </a:lnTo>
                  <a:cubicBezTo>
                    <a:pt x="0" y="4264"/>
                    <a:pt x="4264" y="0"/>
                    <a:pt x="9525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</p:sp>
      </p:grpSp>
      <p:grpSp>
        <p:nvGrpSpPr>
          <p:cNvPr id="15" name="Group 15"/>
          <p:cNvGrpSpPr/>
          <p:nvPr/>
        </p:nvGrpSpPr>
        <p:grpSpPr>
          <a:xfrm>
            <a:off x="600075" y="1647825"/>
            <a:ext cx="2488311" cy="752475"/>
            <a:chOff x="600075" y="1647825"/>
            <a:chExt cx="2488311" cy="752475"/>
          </a:xfrm>
        </p:grpSpPr>
        <p:grpSp>
          <p:nvGrpSpPr>
            <p:cNvPr id="11" name="Group 11"/>
            <p:cNvGrpSpPr/>
            <p:nvPr/>
          </p:nvGrpSpPr>
          <p:grpSpPr>
            <a:xfrm>
              <a:off x="600075" y="1657350"/>
              <a:ext cx="171450" cy="152400"/>
              <a:chOff x="600075" y="1657350"/>
              <a:chExt cx="171450" cy="1524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600075" y="1657350"/>
                <a:ext cx="17145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52400">
                    <a:moveTo>
                      <a:pt x="0" y="28575"/>
                    </a:moveTo>
                    <a:lnTo>
                      <a:pt x="57150" y="0"/>
                    </a:lnTo>
                    <a:lnTo>
                      <a:pt x="114300" y="28575"/>
                    </a:lnTo>
                    <a:lnTo>
                      <a:pt x="171450" y="0"/>
                    </a:lnTo>
                    <a:lnTo>
                      <a:pt x="171450" y="123825"/>
                    </a:lnTo>
                    <a:lnTo>
                      <a:pt x="114300" y="152400"/>
                    </a:lnTo>
                    <a:lnTo>
                      <a:pt x="57150" y="123825"/>
                    </a:lnTo>
                    <a:lnTo>
                      <a:pt x="0" y="152400"/>
                    </a:lnTo>
                    <a:lnTo>
                      <a:pt x="0" y="28575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657225" y="1657350"/>
                <a:ext cx="9525" cy="1238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23825">
                    <a:moveTo>
                      <a:pt x="0" y="0"/>
                    </a:moveTo>
                    <a:lnTo>
                      <a:pt x="0" y="123825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714375" y="1685925"/>
                <a:ext cx="9525" cy="1238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23825">
                    <a:moveTo>
                      <a:pt x="0" y="0"/>
                    </a:moveTo>
                    <a:lnTo>
                      <a:pt x="0" y="123825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933450" y="1647825"/>
              <a:ext cx="187833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起源地：浙江嵊州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937260" y="1918335"/>
              <a:ext cx="215112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源于田间地头的“落地唱书”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937260" y="215646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汲取民间音乐养分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600075" y="2886075"/>
            <a:ext cx="2821305" cy="752475"/>
            <a:chOff x="600075" y="2886075"/>
            <a:chExt cx="2821305" cy="752475"/>
          </a:xfrm>
        </p:grpSpPr>
        <p:grpSp>
          <p:nvGrpSpPr>
            <p:cNvPr id="24" name="Group 24"/>
            <p:cNvGrpSpPr/>
            <p:nvPr/>
          </p:nvGrpSpPr>
          <p:grpSpPr>
            <a:xfrm>
              <a:off x="600075" y="2886075"/>
              <a:ext cx="171450" cy="180975"/>
              <a:chOff x="600075" y="2886075"/>
              <a:chExt cx="171450" cy="180975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600075" y="3057525"/>
                <a:ext cx="1714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9525">
                    <a:moveTo>
                      <a:pt x="0" y="0"/>
                    </a:moveTo>
                    <a:lnTo>
                      <a:pt x="171450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657225" y="293370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657225" y="297180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657225" y="300990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704850" y="293370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704850" y="297180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704850" y="300990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23" name="Freeform 23"/>
              <p:cNvSpPr/>
              <p:nvPr/>
            </p:nvSpPr>
            <p:spPr>
              <a:xfrm>
                <a:off x="619125" y="2886075"/>
                <a:ext cx="1333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71450">
                    <a:moveTo>
                      <a:pt x="0" y="171450"/>
                    </a:moveTo>
                    <a:lnTo>
                      <a:pt x="0" y="19050"/>
                    </a:lnTo>
                    <a:cubicBezTo>
                      <a:pt x="0" y="8529"/>
                      <a:pt x="8529" y="0"/>
                      <a:pt x="19050" y="0"/>
                    </a:cubicBezTo>
                    <a:lnTo>
                      <a:pt x="114300" y="0"/>
                    </a:lnTo>
                    <a:cubicBezTo>
                      <a:pt x="124821" y="0"/>
                      <a:pt x="133350" y="8529"/>
                      <a:pt x="133350" y="19050"/>
                    </a:cubicBezTo>
                    <a:lnTo>
                      <a:pt x="133350" y="17145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</p:grpSp>
        <p:sp>
          <p:nvSpPr>
            <p:cNvPr id="25" name="TextBox 25"/>
            <p:cNvSpPr txBox="1"/>
            <p:nvPr/>
          </p:nvSpPr>
          <p:spPr>
            <a:xfrm>
              <a:off x="933450" y="2886075"/>
              <a:ext cx="187833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流变：上海都市化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937260" y="3156585"/>
              <a:ext cx="24841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进入上海后吸收话剧、电影元素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937260" y="3394710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形成唯美、抒情的都市风格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590617" y="4114819"/>
            <a:ext cx="2655503" cy="761981"/>
            <a:chOff x="590617" y="4114819"/>
            <a:chExt cx="2655503" cy="761981"/>
          </a:xfrm>
        </p:grpSpPr>
        <p:sp>
          <p:nvSpPr>
            <p:cNvPr id="29" name="Freeform 29"/>
            <p:cNvSpPr/>
            <p:nvPr/>
          </p:nvSpPr>
          <p:spPr>
            <a:xfrm>
              <a:off x="590617" y="4114819"/>
              <a:ext cx="190233" cy="180908"/>
            </a:xfrm>
            <a:custGeom>
              <a:avLst/>
              <a:gdLst/>
              <a:ahLst/>
              <a:cxnLst/>
              <a:rect l="l" t="t" r="r" b="b"/>
              <a:pathLst>
                <a:path w="190233" h="180908">
                  <a:moveTo>
                    <a:pt x="95183" y="150000"/>
                  </a:moveTo>
                  <a:lnTo>
                    <a:pt x="36395" y="180908"/>
                  </a:lnTo>
                  <a:lnTo>
                    <a:pt x="47625" y="115443"/>
                  </a:lnTo>
                  <a:lnTo>
                    <a:pt x="0" y="69085"/>
                  </a:lnTo>
                  <a:lnTo>
                    <a:pt x="65722" y="59560"/>
                  </a:lnTo>
                  <a:lnTo>
                    <a:pt x="95117" y="0"/>
                  </a:lnTo>
                  <a:lnTo>
                    <a:pt x="124511" y="59560"/>
                  </a:lnTo>
                  <a:lnTo>
                    <a:pt x="190233" y="69085"/>
                  </a:lnTo>
                  <a:lnTo>
                    <a:pt x="142608" y="115443"/>
                  </a:lnTo>
                  <a:lnTo>
                    <a:pt x="153838" y="180908"/>
                  </a:lnTo>
                  <a:lnTo>
                    <a:pt x="95183" y="150000"/>
                  </a:lnTo>
                </a:path>
              </a:pathLst>
            </a:custGeom>
            <a:noFill/>
            <a:ln w="19050">
              <a:solidFill>
                <a:srgbClr val="2C3E50"/>
              </a:solidFill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933450" y="4124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当代发展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937260" y="4394835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全女班演出的独特魅力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937260" y="4632960"/>
              <a:ext cx="23088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新编剧目与现代舞台技术结合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2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28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BF7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98170"/>
            <a:ext cx="4845558" cy="487680"/>
            <a:chOff x="541020" y="598170"/>
            <a:chExt cx="4845558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98170"/>
              <a:ext cx="4845558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近代经济脉络：丝茶与大运河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1047750"/>
              <a:ext cx="571500" cy="28575"/>
            </a:xfrm>
            <a:custGeom>
              <a:avLst/>
              <a:gdLst/>
              <a:ahLst/>
              <a:cxnLst/>
              <a:rect l="l" t="t" r="r" b="b"/>
              <a:pathLst>
                <a:path w="571500" h="28575">
                  <a:moveTo>
                    <a:pt x="9525" y="0"/>
                  </a:moveTo>
                  <a:lnTo>
                    <a:pt x="561975" y="0"/>
                  </a:lnTo>
                  <a:cubicBezTo>
                    <a:pt x="567236" y="0"/>
                    <a:pt x="571500" y="4264"/>
                    <a:pt x="571500" y="9525"/>
                  </a:cubicBezTo>
                  <a:lnTo>
                    <a:pt x="571500" y="19050"/>
                  </a:lnTo>
                  <a:cubicBezTo>
                    <a:pt x="571500" y="24311"/>
                    <a:pt x="567236" y="28575"/>
                    <a:pt x="561975" y="28575"/>
                  </a:cubicBezTo>
                  <a:lnTo>
                    <a:pt x="9525" y="28575"/>
                  </a:lnTo>
                  <a:cubicBezTo>
                    <a:pt x="4264" y="28575"/>
                    <a:pt x="0" y="24311"/>
                    <a:pt x="0" y="19050"/>
                  </a:cubicBezTo>
                  <a:lnTo>
                    <a:pt x="0" y="9525"/>
                  </a:lnTo>
                  <a:cubicBezTo>
                    <a:pt x="0" y="4264"/>
                    <a:pt x="4264" y="0"/>
                    <a:pt x="9525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</p:sp>
      </p:grpSp>
      <p:grpSp>
        <p:nvGrpSpPr>
          <p:cNvPr id="15" name="Group 15"/>
          <p:cNvGrpSpPr/>
          <p:nvPr/>
        </p:nvGrpSpPr>
        <p:grpSpPr>
          <a:xfrm>
            <a:off x="571500" y="1905000"/>
            <a:ext cx="3238500" cy="3048000"/>
            <a:chOff x="571500" y="1905000"/>
            <a:chExt cx="3238500" cy="3048000"/>
          </a:xfrm>
        </p:grpSpPr>
        <p:sp>
          <p:nvSpPr>
            <p:cNvPr id="6" name="Freeform 6"/>
            <p:cNvSpPr/>
            <p:nvPr/>
          </p:nvSpPr>
          <p:spPr>
            <a:xfrm>
              <a:off x="571500" y="1905000"/>
              <a:ext cx="3238500" cy="3048000"/>
            </a:xfrm>
            <a:custGeom>
              <a:avLst/>
              <a:gdLst/>
              <a:ahLst/>
              <a:cxnLst/>
              <a:rect l="l" t="t" r="r" b="b"/>
              <a:pathLst>
                <a:path w="3238500" h="3048000">
                  <a:moveTo>
                    <a:pt x="76200" y="0"/>
                  </a:moveTo>
                  <a:lnTo>
                    <a:pt x="3162300" y="0"/>
                  </a:lnTo>
                  <a:cubicBezTo>
                    <a:pt x="3204384" y="0"/>
                    <a:pt x="3238500" y="34116"/>
                    <a:pt x="3238500" y="76200"/>
                  </a:cubicBezTo>
                  <a:lnTo>
                    <a:pt x="3238500" y="2971800"/>
                  </a:lnTo>
                  <a:cubicBezTo>
                    <a:pt x="3238500" y="3013884"/>
                    <a:pt x="3204384" y="3048000"/>
                    <a:pt x="3162300" y="3048000"/>
                  </a:cubicBezTo>
                  <a:lnTo>
                    <a:pt x="76200" y="3048000"/>
                  </a:lnTo>
                  <a:cubicBezTo>
                    <a:pt x="34116" y="3048000"/>
                    <a:pt x="0" y="3013884"/>
                    <a:pt x="0" y="2971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CF0F1"/>
              </a:solidFill>
            </a:ln>
          </p:spPr>
        </p:sp>
        <p:grpSp>
          <p:nvGrpSpPr>
            <p:cNvPr id="11" name="Group 11"/>
            <p:cNvGrpSpPr/>
            <p:nvPr/>
          </p:nvGrpSpPr>
          <p:grpSpPr>
            <a:xfrm>
              <a:off x="800100" y="2133600"/>
              <a:ext cx="228600" cy="228600"/>
              <a:chOff x="800100" y="2133600"/>
              <a:chExt cx="228600" cy="2286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850900" y="2286000"/>
                <a:ext cx="1270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127000" h="76200">
                    <a:moveTo>
                      <a:pt x="0" y="0"/>
                    </a:moveTo>
                    <a:lnTo>
                      <a:pt x="127000" y="0"/>
                    </a:lnTo>
                    <a:lnTo>
                      <a:pt x="127000" y="50800"/>
                    </a:lnTo>
                    <a:cubicBezTo>
                      <a:pt x="127000" y="64828"/>
                      <a:pt x="115628" y="76200"/>
                      <a:pt x="101600" y="76200"/>
                    </a:cubicBezTo>
                    <a:lnTo>
                      <a:pt x="25400" y="76200"/>
                    </a:lnTo>
                    <a:cubicBezTo>
                      <a:pt x="11372" y="76200"/>
                      <a:pt x="0" y="64828"/>
                      <a:pt x="0" y="50800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800100" y="2133600"/>
                <a:ext cx="114300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01600">
                    <a:moveTo>
                      <a:pt x="114300" y="76200"/>
                    </a:moveTo>
                    <a:cubicBezTo>
                      <a:pt x="114300" y="34116"/>
                      <a:pt x="80184" y="0"/>
                      <a:pt x="38100" y="0"/>
                    </a:cubicBezTo>
                    <a:lnTo>
                      <a:pt x="0" y="0"/>
                    </a:lnTo>
                    <a:lnTo>
                      <a:pt x="0" y="25400"/>
                    </a:lnTo>
                    <a:cubicBezTo>
                      <a:pt x="0" y="67484"/>
                      <a:pt x="34116" y="101600"/>
                      <a:pt x="76200" y="101600"/>
                    </a:cubicBezTo>
                    <a:lnTo>
                      <a:pt x="114300" y="10160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914400" y="2159000"/>
                <a:ext cx="114300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88900">
                    <a:moveTo>
                      <a:pt x="0" y="76200"/>
                    </a:moveTo>
                    <a:cubicBezTo>
                      <a:pt x="0" y="34116"/>
                      <a:pt x="34116" y="0"/>
                      <a:pt x="76200" y="0"/>
                    </a:cubicBezTo>
                    <a:lnTo>
                      <a:pt x="114300" y="0"/>
                    </a:lnTo>
                    <a:lnTo>
                      <a:pt x="114300" y="12700"/>
                    </a:lnTo>
                    <a:cubicBezTo>
                      <a:pt x="114300" y="54784"/>
                      <a:pt x="80184" y="88900"/>
                      <a:pt x="38100" y="88900"/>
                    </a:cubicBezTo>
                    <a:lnTo>
                      <a:pt x="0" y="8890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914400" y="2209800"/>
                <a:ext cx="952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76200">
                    <a:moveTo>
                      <a:pt x="0" y="7620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744855" y="2521268"/>
              <a:ext cx="1069419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丝织业中心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46760" y="282321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杭州、苏州、南京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46760" y="3061335"/>
              <a:ext cx="180060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“日出万匹，衣被天下”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3905250" y="3429000"/>
            <a:ext cx="381000" cy="9525"/>
            <a:chOff x="3905250" y="3429000"/>
            <a:chExt cx="381000" cy="9525"/>
          </a:xfrm>
        </p:grpSpPr>
        <p:sp>
          <p:nvSpPr>
            <p:cNvPr id="16" name="Freeform 16"/>
            <p:cNvSpPr/>
            <p:nvPr/>
          </p:nvSpPr>
          <p:spPr>
            <a:xfrm>
              <a:off x="3905250" y="3429000"/>
              <a:ext cx="381000" cy="9525"/>
            </a:xfrm>
            <a:custGeom>
              <a:avLst/>
              <a:gdLst/>
              <a:ahLst/>
              <a:cxnLst/>
              <a:rect l="l" t="t" r="r" b="b"/>
              <a:pathLst>
                <a:path w="381000" h="9525">
                  <a:moveTo>
                    <a:pt x="0" y="0"/>
                  </a:moveTo>
                  <a:lnTo>
                    <a:pt x="381000" y="0"/>
                  </a:lnTo>
                </a:path>
              </a:pathLst>
            </a:custGeom>
            <a:solidFill>
              <a:srgbClr val="000000"/>
            </a:solidFill>
            <a:ln w="19050">
              <a:solidFill>
                <a:srgbClr val="D4AF37"/>
              </a:solidFill>
              <a:tailEnd type="triangle" w="lg" len="lg"/>
            </a:ln>
          </p:spPr>
        </p:sp>
      </p:grpSp>
      <p:grpSp>
        <p:nvGrpSpPr>
          <p:cNvPr id="28" name="Group 28"/>
          <p:cNvGrpSpPr/>
          <p:nvPr/>
        </p:nvGrpSpPr>
        <p:grpSpPr>
          <a:xfrm>
            <a:off x="4381500" y="1905000"/>
            <a:ext cx="3238500" cy="3048000"/>
            <a:chOff x="4381500" y="1905000"/>
            <a:chExt cx="3238500" cy="3048000"/>
          </a:xfrm>
        </p:grpSpPr>
        <p:sp>
          <p:nvSpPr>
            <p:cNvPr id="18" name="Freeform 18"/>
            <p:cNvSpPr/>
            <p:nvPr/>
          </p:nvSpPr>
          <p:spPr>
            <a:xfrm>
              <a:off x="4381500" y="1905000"/>
              <a:ext cx="3238500" cy="3048000"/>
            </a:xfrm>
            <a:custGeom>
              <a:avLst/>
              <a:gdLst/>
              <a:ahLst/>
              <a:cxnLst/>
              <a:rect l="l" t="t" r="r" b="b"/>
              <a:pathLst>
                <a:path w="3238500" h="3048000">
                  <a:moveTo>
                    <a:pt x="76200" y="0"/>
                  </a:moveTo>
                  <a:lnTo>
                    <a:pt x="3162300" y="0"/>
                  </a:lnTo>
                  <a:cubicBezTo>
                    <a:pt x="3204384" y="0"/>
                    <a:pt x="3238500" y="34116"/>
                    <a:pt x="3238500" y="76200"/>
                  </a:cubicBezTo>
                  <a:lnTo>
                    <a:pt x="3238500" y="2971800"/>
                  </a:lnTo>
                  <a:cubicBezTo>
                    <a:pt x="3238500" y="3013884"/>
                    <a:pt x="3204384" y="3048000"/>
                    <a:pt x="3162300" y="3048000"/>
                  </a:cubicBezTo>
                  <a:lnTo>
                    <a:pt x="76200" y="3048000"/>
                  </a:lnTo>
                  <a:cubicBezTo>
                    <a:pt x="34116" y="3048000"/>
                    <a:pt x="0" y="3013884"/>
                    <a:pt x="0" y="2971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CF0F1"/>
              </a:solidFill>
            </a:ln>
          </p:spPr>
        </p:sp>
        <p:grpSp>
          <p:nvGrpSpPr>
            <p:cNvPr id="24" name="Group 24"/>
            <p:cNvGrpSpPr/>
            <p:nvPr/>
          </p:nvGrpSpPr>
          <p:grpSpPr>
            <a:xfrm>
              <a:off x="4610100" y="2133600"/>
              <a:ext cx="231561" cy="228600"/>
              <a:chOff x="4610100" y="2133600"/>
              <a:chExt cx="231561" cy="2286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4610100" y="2260384"/>
                <a:ext cx="177800" cy="25832"/>
              </a:xfrm>
              <a:custGeom>
                <a:avLst/>
                <a:gdLst/>
                <a:ahLst/>
                <a:cxnLst/>
                <a:rect l="l" t="t" r="r" b="b"/>
                <a:pathLst>
                  <a:path w="177800" h="25832">
                    <a:moveTo>
                      <a:pt x="0" y="12916"/>
                    </a:moveTo>
                    <a:cubicBezTo>
                      <a:pt x="10541" y="21069"/>
                      <a:pt x="26378" y="25832"/>
                      <a:pt x="44450" y="25616"/>
                    </a:cubicBezTo>
                    <a:cubicBezTo>
                      <a:pt x="62522" y="25832"/>
                      <a:pt x="78359" y="21069"/>
                      <a:pt x="88900" y="12916"/>
                    </a:cubicBezTo>
                    <a:cubicBezTo>
                      <a:pt x="99441" y="4762"/>
                      <a:pt x="115278" y="0"/>
                      <a:pt x="133350" y="216"/>
                    </a:cubicBezTo>
                    <a:cubicBezTo>
                      <a:pt x="151422" y="0"/>
                      <a:pt x="167259" y="4762"/>
                      <a:pt x="177800" y="12916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4660690" y="2133600"/>
                <a:ext cx="1291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12910" h="50800">
                    <a:moveTo>
                      <a:pt x="12910" y="0"/>
                    </a:moveTo>
                    <a:cubicBezTo>
                      <a:pt x="4751" y="5857"/>
                      <a:pt x="0" y="15358"/>
                      <a:pt x="210" y="25400"/>
                    </a:cubicBezTo>
                    <a:cubicBezTo>
                      <a:pt x="0" y="35442"/>
                      <a:pt x="4751" y="44943"/>
                      <a:pt x="12910" y="5080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4711490" y="2133600"/>
                <a:ext cx="1291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12910" h="50800">
                    <a:moveTo>
                      <a:pt x="12910" y="0"/>
                    </a:moveTo>
                    <a:cubicBezTo>
                      <a:pt x="4751" y="5857"/>
                      <a:pt x="0" y="15358"/>
                      <a:pt x="210" y="25400"/>
                    </a:cubicBezTo>
                    <a:cubicBezTo>
                      <a:pt x="0" y="35442"/>
                      <a:pt x="4751" y="44943"/>
                      <a:pt x="12910" y="5080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4610100" y="2222500"/>
                <a:ext cx="177800" cy="139700"/>
              </a:xfrm>
              <a:custGeom>
                <a:avLst/>
                <a:gdLst/>
                <a:ahLst/>
                <a:cxnLst/>
                <a:rect l="l" t="t" r="r" b="b"/>
                <a:pathLst>
                  <a:path w="177800" h="139700">
                    <a:moveTo>
                      <a:pt x="0" y="0"/>
                    </a:moveTo>
                    <a:lnTo>
                      <a:pt x="177800" y="0"/>
                    </a:lnTo>
                    <a:lnTo>
                      <a:pt x="177800" y="63500"/>
                    </a:lnTo>
                    <a:cubicBezTo>
                      <a:pt x="177800" y="105584"/>
                      <a:pt x="143684" y="139700"/>
                      <a:pt x="101600" y="139700"/>
                    </a:cubicBezTo>
                    <a:lnTo>
                      <a:pt x="76200" y="139700"/>
                    </a:lnTo>
                    <a:cubicBezTo>
                      <a:pt x="34116" y="139700"/>
                      <a:pt x="0" y="105584"/>
                      <a:pt x="0" y="63500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23" name="Freeform 23"/>
              <p:cNvSpPr/>
              <p:nvPr/>
            </p:nvSpPr>
            <p:spPr>
              <a:xfrm>
                <a:off x="4784674" y="2231650"/>
                <a:ext cx="56987" cy="83434"/>
              </a:xfrm>
              <a:custGeom>
                <a:avLst/>
                <a:gdLst/>
                <a:ahLst/>
                <a:cxnLst/>
                <a:rect l="l" t="t" r="r" b="b"/>
                <a:pathLst>
                  <a:path w="56987" h="83434">
                    <a:moveTo>
                      <a:pt x="0" y="76270"/>
                    </a:moveTo>
                    <a:cubicBezTo>
                      <a:pt x="15606" y="83434"/>
                      <a:pt x="34076" y="79274"/>
                      <a:pt x="45103" y="66110"/>
                    </a:cubicBezTo>
                    <a:cubicBezTo>
                      <a:pt x="56129" y="52946"/>
                      <a:pt x="56987" y="34032"/>
                      <a:pt x="47198" y="19924"/>
                    </a:cubicBezTo>
                    <a:cubicBezTo>
                      <a:pt x="37408" y="5816"/>
                      <a:pt x="19391" y="0"/>
                      <a:pt x="3200" y="5722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</p:grpSp>
        <p:sp>
          <p:nvSpPr>
            <p:cNvPr id="25" name="TextBox 25"/>
            <p:cNvSpPr txBox="1"/>
            <p:nvPr/>
          </p:nvSpPr>
          <p:spPr>
            <a:xfrm>
              <a:off x="4554855" y="252126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茶业贸易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4556760" y="282321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湖州、绍兴绿茶出口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4556760" y="3061335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连接海上丝绸之路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7715250" y="3429000"/>
            <a:ext cx="381000" cy="9525"/>
            <a:chOff x="7715250" y="3429000"/>
            <a:chExt cx="381000" cy="9525"/>
          </a:xfrm>
        </p:grpSpPr>
        <p:sp>
          <p:nvSpPr>
            <p:cNvPr id="29" name="Freeform 29"/>
            <p:cNvSpPr/>
            <p:nvPr/>
          </p:nvSpPr>
          <p:spPr>
            <a:xfrm>
              <a:off x="7715250" y="3429000"/>
              <a:ext cx="381000" cy="9525"/>
            </a:xfrm>
            <a:custGeom>
              <a:avLst/>
              <a:gdLst/>
              <a:ahLst/>
              <a:cxnLst/>
              <a:rect l="l" t="t" r="r" b="b"/>
              <a:pathLst>
                <a:path w="381000" h="9525">
                  <a:moveTo>
                    <a:pt x="0" y="0"/>
                  </a:moveTo>
                  <a:lnTo>
                    <a:pt x="381000" y="0"/>
                  </a:lnTo>
                </a:path>
              </a:pathLst>
            </a:custGeom>
            <a:solidFill>
              <a:srgbClr val="000000"/>
            </a:solidFill>
            <a:ln w="19050">
              <a:solidFill>
                <a:srgbClr val="D4AF37"/>
              </a:solidFill>
              <a:tailEnd type="triangle" w="lg" len="lg"/>
            </a:ln>
          </p:spPr>
        </p:sp>
      </p:grpSp>
      <p:grpSp>
        <p:nvGrpSpPr>
          <p:cNvPr id="39" name="Group 39"/>
          <p:cNvGrpSpPr/>
          <p:nvPr/>
        </p:nvGrpSpPr>
        <p:grpSpPr>
          <a:xfrm>
            <a:off x="8191500" y="1905000"/>
            <a:ext cx="3238500" cy="3048000"/>
            <a:chOff x="8191500" y="1905000"/>
            <a:chExt cx="3238500" cy="3048000"/>
          </a:xfrm>
        </p:grpSpPr>
        <p:sp>
          <p:nvSpPr>
            <p:cNvPr id="31" name="Freeform 31"/>
            <p:cNvSpPr/>
            <p:nvPr/>
          </p:nvSpPr>
          <p:spPr>
            <a:xfrm>
              <a:off x="8191500" y="1905000"/>
              <a:ext cx="3238500" cy="3048000"/>
            </a:xfrm>
            <a:custGeom>
              <a:avLst/>
              <a:gdLst/>
              <a:ahLst/>
              <a:cxnLst/>
              <a:rect l="l" t="t" r="r" b="b"/>
              <a:pathLst>
                <a:path w="3238500" h="3048000">
                  <a:moveTo>
                    <a:pt x="76200" y="0"/>
                  </a:moveTo>
                  <a:lnTo>
                    <a:pt x="3162300" y="0"/>
                  </a:lnTo>
                  <a:cubicBezTo>
                    <a:pt x="3204384" y="0"/>
                    <a:pt x="3238500" y="34116"/>
                    <a:pt x="3238500" y="76200"/>
                  </a:cubicBezTo>
                  <a:lnTo>
                    <a:pt x="3238500" y="2971800"/>
                  </a:lnTo>
                  <a:cubicBezTo>
                    <a:pt x="3238500" y="3013884"/>
                    <a:pt x="3204384" y="3048000"/>
                    <a:pt x="3162300" y="3048000"/>
                  </a:cubicBezTo>
                  <a:lnTo>
                    <a:pt x="76200" y="3048000"/>
                  </a:lnTo>
                  <a:cubicBezTo>
                    <a:pt x="34116" y="3048000"/>
                    <a:pt x="0" y="3013884"/>
                    <a:pt x="0" y="2971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CF0F1"/>
              </a:solidFill>
            </a:ln>
          </p:spPr>
        </p:sp>
        <p:grpSp>
          <p:nvGrpSpPr>
            <p:cNvPr id="35" name="Group 35"/>
            <p:cNvGrpSpPr/>
            <p:nvPr/>
          </p:nvGrpSpPr>
          <p:grpSpPr>
            <a:xfrm>
              <a:off x="8420100" y="2159000"/>
              <a:ext cx="228600" cy="177800"/>
              <a:chOff x="8420100" y="2159000"/>
              <a:chExt cx="228600" cy="17780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8445500" y="2286000"/>
                <a:ext cx="508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50800" h="50800">
                    <a:moveTo>
                      <a:pt x="0" y="25400"/>
                    </a:moveTo>
                    <a:cubicBezTo>
                      <a:pt x="0" y="39428"/>
                      <a:pt x="11372" y="50800"/>
                      <a:pt x="25400" y="50800"/>
                    </a:cubicBezTo>
                    <a:cubicBezTo>
                      <a:pt x="39428" y="50800"/>
                      <a:pt x="50800" y="39428"/>
                      <a:pt x="50800" y="25400"/>
                    </a:cubicBezTo>
                    <a:cubicBezTo>
                      <a:pt x="50800" y="11372"/>
                      <a:pt x="39428" y="0"/>
                      <a:pt x="25400" y="0"/>
                    </a:cubicBezTo>
                    <a:cubicBezTo>
                      <a:pt x="11372" y="0"/>
                      <a:pt x="0" y="11372"/>
                      <a:pt x="0" y="2540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33" name="Freeform 33"/>
              <p:cNvSpPr/>
              <p:nvPr/>
            </p:nvSpPr>
            <p:spPr>
              <a:xfrm>
                <a:off x="8572500" y="2286000"/>
                <a:ext cx="508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50800" h="50800">
                    <a:moveTo>
                      <a:pt x="0" y="25400"/>
                    </a:moveTo>
                    <a:cubicBezTo>
                      <a:pt x="0" y="39428"/>
                      <a:pt x="11372" y="50800"/>
                      <a:pt x="25400" y="50800"/>
                    </a:cubicBezTo>
                    <a:cubicBezTo>
                      <a:pt x="39428" y="50800"/>
                      <a:pt x="50800" y="39428"/>
                      <a:pt x="50800" y="25400"/>
                    </a:cubicBezTo>
                    <a:cubicBezTo>
                      <a:pt x="50800" y="11372"/>
                      <a:pt x="39428" y="0"/>
                      <a:pt x="25400" y="0"/>
                    </a:cubicBezTo>
                    <a:cubicBezTo>
                      <a:pt x="11372" y="0"/>
                      <a:pt x="0" y="11372"/>
                      <a:pt x="0" y="2540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34" name="Freeform 34"/>
              <p:cNvSpPr/>
              <p:nvPr/>
            </p:nvSpPr>
            <p:spPr>
              <a:xfrm>
                <a:off x="8420100" y="2159000"/>
                <a:ext cx="22860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152400">
                    <a:moveTo>
                      <a:pt x="25400" y="152400"/>
                    </a:moveTo>
                    <a:lnTo>
                      <a:pt x="0" y="152400"/>
                    </a:lnTo>
                    <a:lnTo>
                      <a:pt x="0" y="12700"/>
                    </a:lnTo>
                    <a:cubicBezTo>
                      <a:pt x="0" y="5686"/>
                      <a:pt x="5686" y="0"/>
                      <a:pt x="12700" y="0"/>
                    </a:cubicBezTo>
                    <a:lnTo>
                      <a:pt x="127000" y="0"/>
                    </a:lnTo>
                    <a:lnTo>
                      <a:pt x="127000" y="152400"/>
                    </a:lnTo>
                    <a:moveTo>
                      <a:pt x="76200" y="152400"/>
                    </a:moveTo>
                    <a:lnTo>
                      <a:pt x="152400" y="152400"/>
                    </a:lnTo>
                    <a:moveTo>
                      <a:pt x="203200" y="152400"/>
                    </a:moveTo>
                    <a:lnTo>
                      <a:pt x="228600" y="152400"/>
                    </a:lnTo>
                    <a:lnTo>
                      <a:pt x="228600" y="76200"/>
                    </a:lnTo>
                    <a:lnTo>
                      <a:pt x="127000" y="76200"/>
                    </a:lnTo>
                    <a:moveTo>
                      <a:pt x="127000" y="12700"/>
                    </a:moveTo>
                    <a:lnTo>
                      <a:pt x="190500" y="12700"/>
                    </a:lnTo>
                    <a:lnTo>
                      <a:pt x="228600" y="7620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</p:grpSp>
        <p:sp>
          <p:nvSpPr>
            <p:cNvPr id="36" name="TextBox 36"/>
            <p:cNvSpPr txBox="1"/>
            <p:nvPr/>
          </p:nvSpPr>
          <p:spPr>
            <a:xfrm>
              <a:off x="8364855" y="2521268"/>
              <a:ext cx="1069419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大运河漕运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8366760" y="282321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南北物资交换枢纽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8366760" y="3061335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带动沿岸市镇繁荣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7" grpId="0"/>
      <p:bldP spid="28" grpId="0"/>
      <p:bldP spid="30" grpId="0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BF7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98170"/>
            <a:ext cx="4109466" cy="487680"/>
            <a:chOff x="541020" y="598170"/>
            <a:chExt cx="4109466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98170"/>
              <a:ext cx="410946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民族工业先驱：实业救国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1047750"/>
              <a:ext cx="571500" cy="28575"/>
            </a:xfrm>
            <a:custGeom>
              <a:avLst/>
              <a:gdLst/>
              <a:ahLst/>
              <a:cxnLst/>
              <a:rect l="l" t="t" r="r" b="b"/>
              <a:pathLst>
                <a:path w="571500" h="28575">
                  <a:moveTo>
                    <a:pt x="9525" y="0"/>
                  </a:moveTo>
                  <a:lnTo>
                    <a:pt x="561975" y="0"/>
                  </a:lnTo>
                  <a:cubicBezTo>
                    <a:pt x="567236" y="0"/>
                    <a:pt x="571500" y="4264"/>
                    <a:pt x="571500" y="9525"/>
                  </a:cubicBezTo>
                  <a:lnTo>
                    <a:pt x="571500" y="19050"/>
                  </a:lnTo>
                  <a:cubicBezTo>
                    <a:pt x="571500" y="24311"/>
                    <a:pt x="567236" y="28575"/>
                    <a:pt x="561975" y="28575"/>
                  </a:cubicBezTo>
                  <a:lnTo>
                    <a:pt x="9525" y="28575"/>
                  </a:lnTo>
                  <a:cubicBezTo>
                    <a:pt x="4264" y="28575"/>
                    <a:pt x="0" y="24311"/>
                    <a:pt x="0" y="19050"/>
                  </a:cubicBezTo>
                  <a:lnTo>
                    <a:pt x="0" y="9525"/>
                  </a:lnTo>
                  <a:cubicBezTo>
                    <a:pt x="0" y="4264"/>
                    <a:pt x="4264" y="0"/>
                    <a:pt x="9525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1333500" y="1524000"/>
            <a:ext cx="4381500" cy="4572000"/>
            <a:chOff x="1333500" y="1524000"/>
            <a:chExt cx="4381500" cy="4572000"/>
          </a:xfrm>
        </p:grpSpPr>
        <p:sp>
          <p:nvSpPr>
            <p:cNvPr id="6" name="Freeform 6"/>
            <p:cNvSpPr/>
            <p:nvPr/>
          </p:nvSpPr>
          <p:spPr>
            <a:xfrm>
              <a:off x="1333500" y="1524000"/>
              <a:ext cx="4381500" cy="4572000"/>
            </a:xfrm>
            <a:custGeom>
              <a:avLst/>
              <a:gdLst/>
              <a:ahLst/>
              <a:cxnLst/>
              <a:rect l="l" t="t" r="r" b="b"/>
              <a:pathLst>
                <a:path w="4381500" h="4572000">
                  <a:moveTo>
                    <a:pt x="76200" y="0"/>
                  </a:moveTo>
                  <a:lnTo>
                    <a:pt x="4305300" y="0"/>
                  </a:lnTo>
                  <a:cubicBezTo>
                    <a:pt x="4347384" y="0"/>
                    <a:pt x="4381500" y="34116"/>
                    <a:pt x="4381500" y="76200"/>
                  </a:cubicBezTo>
                  <a:lnTo>
                    <a:pt x="4381500" y="4495800"/>
                  </a:lnTo>
                  <a:cubicBezTo>
                    <a:pt x="4381500" y="4537884"/>
                    <a:pt x="4347384" y="4572000"/>
                    <a:pt x="4305300" y="4572000"/>
                  </a:cubicBezTo>
                  <a:lnTo>
                    <a:pt x="76200" y="4572000"/>
                  </a:lnTo>
                  <a:cubicBezTo>
                    <a:pt x="34116" y="4572000"/>
                    <a:pt x="0" y="4537884"/>
                    <a:pt x="0" y="4495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CF0F1"/>
              </a:solidFill>
            </a:ln>
          </p:spPr>
        </p:sp>
        <p:pic>
          <p:nvPicPr>
            <p:cNvPr id="7" name="Imag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24000" y="1714500"/>
              <a:ext cx="4000500" cy="2095500"/>
            </a:xfrm>
            <a:prstGeom prst="rect">
              <a:avLst/>
            </a:prstGeom>
          </p:spPr>
        </p:pic>
        <p:sp>
          <p:nvSpPr>
            <p:cNvPr id="8" name="TextBox 8"/>
            <p:cNvSpPr txBox="1"/>
            <p:nvPr/>
          </p:nvSpPr>
          <p:spPr>
            <a:xfrm>
              <a:off x="1503045" y="3917632"/>
              <a:ext cx="156010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无锡荣氏纺织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508760" y="425196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荣宗敬、荣德生兄弟创办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508760" y="4490085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建立庞大的面粉与纺织帝国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508760" y="4728210"/>
              <a:ext cx="180060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推动无锡成为“小上海”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286500" y="1524000"/>
            <a:ext cx="4381500" cy="4572000"/>
            <a:chOff x="6286500" y="1524000"/>
            <a:chExt cx="4381500" cy="4572000"/>
          </a:xfrm>
        </p:grpSpPr>
        <p:sp>
          <p:nvSpPr>
            <p:cNvPr id="13" name="Freeform 13"/>
            <p:cNvSpPr/>
            <p:nvPr/>
          </p:nvSpPr>
          <p:spPr>
            <a:xfrm>
              <a:off x="6286500" y="1524000"/>
              <a:ext cx="4381500" cy="4572000"/>
            </a:xfrm>
            <a:custGeom>
              <a:avLst/>
              <a:gdLst/>
              <a:ahLst/>
              <a:cxnLst/>
              <a:rect l="l" t="t" r="r" b="b"/>
              <a:pathLst>
                <a:path w="4381500" h="4572000">
                  <a:moveTo>
                    <a:pt x="76200" y="0"/>
                  </a:moveTo>
                  <a:lnTo>
                    <a:pt x="4305300" y="0"/>
                  </a:lnTo>
                  <a:cubicBezTo>
                    <a:pt x="4347384" y="0"/>
                    <a:pt x="4381500" y="34116"/>
                    <a:pt x="4381500" y="76200"/>
                  </a:cubicBezTo>
                  <a:lnTo>
                    <a:pt x="4381500" y="4495800"/>
                  </a:lnTo>
                  <a:cubicBezTo>
                    <a:pt x="4381500" y="4537884"/>
                    <a:pt x="4347384" y="4572000"/>
                    <a:pt x="4305300" y="4572000"/>
                  </a:cubicBezTo>
                  <a:lnTo>
                    <a:pt x="76200" y="4572000"/>
                  </a:lnTo>
                  <a:cubicBezTo>
                    <a:pt x="34116" y="4572000"/>
                    <a:pt x="0" y="4537884"/>
                    <a:pt x="0" y="4495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CF0F1"/>
              </a:solidFill>
            </a:ln>
          </p:spPr>
        </p:sp>
        <p:pic>
          <p:nvPicPr>
            <p:cNvPr id="14" name="Imag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77000" y="1714500"/>
              <a:ext cx="4000500" cy="2095500"/>
            </a:xfrm>
            <a:prstGeom prst="rect">
              <a:avLst/>
            </a:prstGeom>
          </p:spPr>
        </p:pic>
        <p:sp>
          <p:nvSpPr>
            <p:cNvPr id="15" name="TextBox 15"/>
            <p:cNvSpPr txBox="1"/>
            <p:nvPr/>
          </p:nvSpPr>
          <p:spPr>
            <a:xfrm>
              <a:off x="6456045" y="3917632"/>
              <a:ext cx="156010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南通张謇实业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6461760" y="425196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状元下海，创办大生纱厂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461760" y="4490085"/>
              <a:ext cx="180060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“父教育，母实业”理念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461760" y="4728210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全方位建设南通现代化城市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5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etch(across)">
                                      <p:cBhvr>
                                        <p:cTn id="15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DFBF7"/>
            </a:solidFill>
            <a:ln>
              <a:noFill/>
            </a:ln>
          </p:spPr>
        </p:sp>
        <p:pic>
          <p:nvPicPr>
            <p:cNvPr id="3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952500"/>
              <a:ext cx="3810000" cy="476250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541020" y="598170"/>
            <a:ext cx="4109466" cy="487680"/>
            <a:chOff x="541020" y="598170"/>
            <a:chExt cx="4109466" cy="487680"/>
          </a:xfrm>
        </p:grpSpPr>
        <p:sp>
          <p:nvSpPr>
            <p:cNvPr id="5" name="TextBox 5"/>
            <p:cNvSpPr txBox="1"/>
            <p:nvPr/>
          </p:nvSpPr>
          <p:spPr>
            <a:xfrm>
              <a:off x="541020" y="598170"/>
              <a:ext cx="410946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长三角一体化：制度保障</a:t>
              </a:r>
            </a:p>
          </p:txBody>
        </p:sp>
        <p:sp>
          <p:nvSpPr>
            <p:cNvPr id="6" name="Freeform 6"/>
            <p:cNvSpPr/>
            <p:nvPr/>
          </p:nvSpPr>
          <p:spPr>
            <a:xfrm>
              <a:off x="571500" y="1047750"/>
              <a:ext cx="571500" cy="28575"/>
            </a:xfrm>
            <a:custGeom>
              <a:avLst/>
              <a:gdLst/>
              <a:ahLst/>
              <a:cxnLst/>
              <a:rect l="l" t="t" r="r" b="b"/>
              <a:pathLst>
                <a:path w="571500" h="28575">
                  <a:moveTo>
                    <a:pt x="9525" y="0"/>
                  </a:moveTo>
                  <a:lnTo>
                    <a:pt x="561975" y="0"/>
                  </a:lnTo>
                  <a:cubicBezTo>
                    <a:pt x="567236" y="0"/>
                    <a:pt x="571500" y="4264"/>
                    <a:pt x="571500" y="9525"/>
                  </a:cubicBezTo>
                  <a:lnTo>
                    <a:pt x="571500" y="19050"/>
                  </a:lnTo>
                  <a:cubicBezTo>
                    <a:pt x="571500" y="24311"/>
                    <a:pt x="567236" y="28575"/>
                    <a:pt x="561975" y="28575"/>
                  </a:cubicBezTo>
                  <a:lnTo>
                    <a:pt x="9525" y="28575"/>
                  </a:lnTo>
                  <a:cubicBezTo>
                    <a:pt x="4264" y="28575"/>
                    <a:pt x="0" y="24311"/>
                    <a:pt x="0" y="19050"/>
                  </a:cubicBezTo>
                  <a:lnTo>
                    <a:pt x="0" y="9525"/>
                  </a:lnTo>
                  <a:cubicBezTo>
                    <a:pt x="0" y="4264"/>
                    <a:pt x="4264" y="0"/>
                    <a:pt x="9525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</p:sp>
      </p:grpSp>
      <p:grpSp>
        <p:nvGrpSpPr>
          <p:cNvPr id="17" name="Group 17"/>
          <p:cNvGrpSpPr/>
          <p:nvPr/>
        </p:nvGrpSpPr>
        <p:grpSpPr>
          <a:xfrm>
            <a:off x="619125" y="1647825"/>
            <a:ext cx="2276475" cy="752475"/>
            <a:chOff x="619125" y="1647825"/>
            <a:chExt cx="2276475" cy="752475"/>
          </a:xfrm>
        </p:grpSpPr>
        <p:grpSp>
          <p:nvGrpSpPr>
            <p:cNvPr id="13" name="Group 13"/>
            <p:cNvGrpSpPr/>
            <p:nvPr/>
          </p:nvGrpSpPr>
          <p:grpSpPr>
            <a:xfrm>
              <a:off x="619125" y="1647825"/>
              <a:ext cx="133350" cy="171450"/>
              <a:chOff x="619125" y="1647825"/>
              <a:chExt cx="133350" cy="17145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704850" y="1647825"/>
                <a:ext cx="476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47625">
                    <a:moveTo>
                      <a:pt x="0" y="0"/>
                    </a:moveTo>
                    <a:lnTo>
                      <a:pt x="0" y="38100"/>
                    </a:lnTo>
                    <a:cubicBezTo>
                      <a:pt x="0" y="43361"/>
                      <a:pt x="4264" y="47625"/>
                      <a:pt x="9525" y="47625"/>
                    </a:cubicBezTo>
                    <a:lnTo>
                      <a:pt x="47625" y="47625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619125" y="1647825"/>
                <a:ext cx="1333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71450">
                    <a:moveTo>
                      <a:pt x="114300" y="171450"/>
                    </a:moveTo>
                    <a:lnTo>
                      <a:pt x="19050" y="171450"/>
                    </a:lnTo>
                    <a:cubicBezTo>
                      <a:pt x="8529" y="171450"/>
                      <a:pt x="0" y="162921"/>
                      <a:pt x="0" y="152400"/>
                    </a:cubicBezTo>
                    <a:lnTo>
                      <a:pt x="0" y="19050"/>
                    </a:lnTo>
                    <a:cubicBezTo>
                      <a:pt x="0" y="8529"/>
                      <a:pt x="8529" y="0"/>
                      <a:pt x="19050" y="0"/>
                    </a:cubicBezTo>
                    <a:lnTo>
                      <a:pt x="85725" y="0"/>
                    </a:lnTo>
                    <a:lnTo>
                      <a:pt x="133350" y="47625"/>
                    </a:lnTo>
                    <a:lnTo>
                      <a:pt x="133350" y="152400"/>
                    </a:lnTo>
                    <a:cubicBezTo>
                      <a:pt x="133350" y="162921"/>
                      <a:pt x="124821" y="171450"/>
                      <a:pt x="114300" y="171450"/>
                    </a:cubicBez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657225" y="170497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657225" y="1743075"/>
                <a:ext cx="571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9525">
                    <a:moveTo>
                      <a:pt x="0" y="0"/>
                    </a:moveTo>
                    <a:lnTo>
                      <a:pt x="57150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2" name="Freeform 12"/>
              <p:cNvSpPr/>
              <p:nvPr/>
            </p:nvSpPr>
            <p:spPr>
              <a:xfrm>
                <a:off x="657225" y="1781175"/>
                <a:ext cx="571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9525">
                    <a:moveTo>
                      <a:pt x="0" y="0"/>
                    </a:moveTo>
                    <a:lnTo>
                      <a:pt x="57150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</p:grpSp>
        <p:sp>
          <p:nvSpPr>
            <p:cNvPr id="14" name="TextBox 14"/>
            <p:cNvSpPr txBox="1"/>
            <p:nvPr/>
          </p:nvSpPr>
          <p:spPr>
            <a:xfrm>
              <a:off x="933450" y="1647825"/>
              <a:ext cx="1464278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2023浦江宣言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937260" y="1918335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强化区域文化协同保护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937260" y="215646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打破行政壁垒，资源共享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02160" y="2878638"/>
            <a:ext cx="2293440" cy="759912"/>
            <a:chOff x="602160" y="2878638"/>
            <a:chExt cx="2293440" cy="759912"/>
          </a:xfrm>
        </p:grpSpPr>
        <p:grpSp>
          <p:nvGrpSpPr>
            <p:cNvPr id="20" name="Group 20"/>
            <p:cNvGrpSpPr/>
            <p:nvPr/>
          </p:nvGrpSpPr>
          <p:grpSpPr>
            <a:xfrm>
              <a:off x="602160" y="2878638"/>
              <a:ext cx="167279" cy="185364"/>
              <a:chOff x="602160" y="2878638"/>
              <a:chExt cx="167279" cy="185364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657225" y="2933700"/>
                <a:ext cx="5715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57150">
                    <a:moveTo>
                      <a:pt x="0" y="28575"/>
                    </a:moveTo>
                    <a:cubicBezTo>
                      <a:pt x="0" y="44357"/>
                      <a:pt x="12793" y="57150"/>
                      <a:pt x="28575" y="57150"/>
                    </a:cubicBezTo>
                    <a:cubicBezTo>
                      <a:pt x="44357" y="57150"/>
                      <a:pt x="57150" y="44357"/>
                      <a:pt x="57150" y="28575"/>
                    </a:cubicBezTo>
                    <a:cubicBezTo>
                      <a:pt x="57150" y="12793"/>
                      <a:pt x="44357" y="0"/>
                      <a:pt x="28575" y="0"/>
                    </a:cubicBezTo>
                    <a:cubicBezTo>
                      <a:pt x="12793" y="0"/>
                      <a:pt x="0" y="12793"/>
                      <a:pt x="0" y="28575"/>
                    </a:cubicBez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602160" y="2878638"/>
                <a:ext cx="167279" cy="185364"/>
              </a:xfrm>
              <a:custGeom>
                <a:avLst/>
                <a:gdLst/>
                <a:ahLst/>
                <a:cxnLst/>
                <a:rect l="l" t="t" r="r" b="b"/>
                <a:pathLst>
                  <a:path w="167279" h="185364">
                    <a:moveTo>
                      <a:pt x="137523" y="137519"/>
                    </a:moveTo>
                    <a:lnTo>
                      <a:pt x="97108" y="177934"/>
                    </a:lnTo>
                    <a:cubicBezTo>
                      <a:pt x="89670" y="185364"/>
                      <a:pt x="77619" y="185364"/>
                      <a:pt x="70181" y="177934"/>
                    </a:cubicBezTo>
                    <a:lnTo>
                      <a:pt x="29757" y="137519"/>
                    </a:lnTo>
                    <a:cubicBezTo>
                      <a:pt x="0" y="107761"/>
                      <a:pt x="1" y="59515"/>
                      <a:pt x="29759" y="29757"/>
                    </a:cubicBezTo>
                    <a:cubicBezTo>
                      <a:pt x="59517" y="0"/>
                      <a:pt x="107763" y="0"/>
                      <a:pt x="137521" y="29757"/>
                    </a:cubicBezTo>
                    <a:cubicBezTo>
                      <a:pt x="167279" y="59515"/>
                      <a:pt x="167279" y="107761"/>
                      <a:pt x="137523" y="137519"/>
                    </a:cubicBez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</p:grpSp>
        <p:sp>
          <p:nvSpPr>
            <p:cNvPr id="21" name="TextBox 21"/>
            <p:cNvSpPr txBox="1"/>
            <p:nvPr/>
          </p:nvSpPr>
          <p:spPr>
            <a:xfrm>
              <a:off x="933450" y="2886075"/>
              <a:ext cx="1901333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50条文物主题游径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937260" y="3156585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串联江浙沪重点文化遗产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937260" y="339471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打造跨区域文化旅游品牌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95894" y="4120144"/>
            <a:ext cx="2299706" cy="756656"/>
            <a:chOff x="595894" y="4120144"/>
            <a:chExt cx="2299706" cy="756656"/>
          </a:xfrm>
        </p:grpSpPr>
        <p:grpSp>
          <p:nvGrpSpPr>
            <p:cNvPr id="27" name="Group 27"/>
            <p:cNvGrpSpPr/>
            <p:nvPr/>
          </p:nvGrpSpPr>
          <p:grpSpPr>
            <a:xfrm>
              <a:off x="595894" y="4120144"/>
              <a:ext cx="179813" cy="179813"/>
              <a:chOff x="595894" y="4120144"/>
              <a:chExt cx="179813" cy="179813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595894" y="4120144"/>
                <a:ext cx="179813" cy="179813"/>
              </a:xfrm>
              <a:custGeom>
                <a:avLst/>
                <a:gdLst/>
                <a:ahLst/>
                <a:cxnLst/>
                <a:rect l="l" t="t" r="r" b="b"/>
                <a:pathLst>
                  <a:path w="179813" h="179813">
                    <a:moveTo>
                      <a:pt x="73952" y="16726"/>
                    </a:moveTo>
                    <a:cubicBezTo>
                      <a:pt x="78010" y="0"/>
                      <a:pt x="101803" y="0"/>
                      <a:pt x="105861" y="16726"/>
                    </a:cubicBezTo>
                    <a:cubicBezTo>
                      <a:pt x="107096" y="21822"/>
                      <a:pt x="110690" y="26023"/>
                      <a:pt x="115535" y="28030"/>
                    </a:cubicBezTo>
                    <a:cubicBezTo>
                      <a:pt x="120380" y="30037"/>
                      <a:pt x="125891" y="29609"/>
                      <a:pt x="130369" y="26880"/>
                    </a:cubicBezTo>
                    <a:cubicBezTo>
                      <a:pt x="145066" y="17926"/>
                      <a:pt x="161896" y="34747"/>
                      <a:pt x="152943" y="49454"/>
                    </a:cubicBezTo>
                    <a:cubicBezTo>
                      <a:pt x="150217" y="53929"/>
                      <a:pt x="149791" y="59437"/>
                      <a:pt x="151795" y="64278"/>
                    </a:cubicBezTo>
                    <a:cubicBezTo>
                      <a:pt x="153800" y="69120"/>
                      <a:pt x="157995" y="72714"/>
                      <a:pt x="163087" y="73952"/>
                    </a:cubicBezTo>
                    <a:cubicBezTo>
                      <a:pt x="179813" y="78010"/>
                      <a:pt x="179813" y="101803"/>
                      <a:pt x="163087" y="105861"/>
                    </a:cubicBezTo>
                    <a:cubicBezTo>
                      <a:pt x="157991" y="107096"/>
                      <a:pt x="153790" y="110690"/>
                      <a:pt x="151783" y="115535"/>
                    </a:cubicBezTo>
                    <a:cubicBezTo>
                      <a:pt x="149776" y="120380"/>
                      <a:pt x="150204" y="125891"/>
                      <a:pt x="152933" y="130369"/>
                    </a:cubicBezTo>
                    <a:cubicBezTo>
                      <a:pt x="161887" y="145066"/>
                      <a:pt x="145066" y="161896"/>
                      <a:pt x="130359" y="152943"/>
                    </a:cubicBezTo>
                    <a:cubicBezTo>
                      <a:pt x="125884" y="150217"/>
                      <a:pt x="120376" y="149791"/>
                      <a:pt x="115535" y="151795"/>
                    </a:cubicBezTo>
                    <a:cubicBezTo>
                      <a:pt x="110693" y="153800"/>
                      <a:pt x="107099" y="157995"/>
                      <a:pt x="105861" y="163087"/>
                    </a:cubicBezTo>
                    <a:cubicBezTo>
                      <a:pt x="101803" y="179813"/>
                      <a:pt x="78010" y="179813"/>
                      <a:pt x="73952" y="163087"/>
                    </a:cubicBezTo>
                    <a:cubicBezTo>
                      <a:pt x="72717" y="157991"/>
                      <a:pt x="69123" y="153790"/>
                      <a:pt x="64278" y="151783"/>
                    </a:cubicBezTo>
                    <a:cubicBezTo>
                      <a:pt x="59433" y="149776"/>
                      <a:pt x="53922" y="150204"/>
                      <a:pt x="49444" y="152933"/>
                    </a:cubicBezTo>
                    <a:cubicBezTo>
                      <a:pt x="34747" y="161887"/>
                      <a:pt x="17917" y="145066"/>
                      <a:pt x="26870" y="130359"/>
                    </a:cubicBezTo>
                    <a:cubicBezTo>
                      <a:pt x="29596" y="125884"/>
                      <a:pt x="30022" y="120376"/>
                      <a:pt x="28018" y="115535"/>
                    </a:cubicBezTo>
                    <a:cubicBezTo>
                      <a:pt x="26013" y="110693"/>
                      <a:pt x="21818" y="107099"/>
                      <a:pt x="16726" y="105861"/>
                    </a:cubicBezTo>
                    <a:cubicBezTo>
                      <a:pt x="0" y="101803"/>
                      <a:pt x="0" y="78010"/>
                      <a:pt x="16726" y="73952"/>
                    </a:cubicBezTo>
                    <a:cubicBezTo>
                      <a:pt x="21822" y="72717"/>
                      <a:pt x="26023" y="69123"/>
                      <a:pt x="28030" y="64278"/>
                    </a:cubicBezTo>
                    <a:cubicBezTo>
                      <a:pt x="30037" y="59433"/>
                      <a:pt x="29609" y="53922"/>
                      <a:pt x="26880" y="49444"/>
                    </a:cubicBezTo>
                    <a:cubicBezTo>
                      <a:pt x="17926" y="34747"/>
                      <a:pt x="34747" y="17917"/>
                      <a:pt x="49454" y="26870"/>
                    </a:cubicBezTo>
                    <a:cubicBezTo>
                      <a:pt x="58979" y="32661"/>
                      <a:pt x="71323" y="27537"/>
                      <a:pt x="73952" y="16726"/>
                    </a:cubicBez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26" name="Freeform 26"/>
              <p:cNvSpPr/>
              <p:nvPr/>
            </p:nvSpPr>
            <p:spPr>
              <a:xfrm>
                <a:off x="657225" y="4181475"/>
                <a:ext cx="5715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57150">
                    <a:moveTo>
                      <a:pt x="0" y="28575"/>
                    </a:moveTo>
                    <a:cubicBezTo>
                      <a:pt x="0" y="44357"/>
                      <a:pt x="12793" y="57150"/>
                      <a:pt x="28575" y="57150"/>
                    </a:cubicBezTo>
                    <a:cubicBezTo>
                      <a:pt x="44357" y="57150"/>
                      <a:pt x="57150" y="44357"/>
                      <a:pt x="57150" y="28575"/>
                    </a:cubicBezTo>
                    <a:cubicBezTo>
                      <a:pt x="57150" y="12793"/>
                      <a:pt x="44357" y="0"/>
                      <a:pt x="28575" y="0"/>
                    </a:cubicBezTo>
                    <a:cubicBezTo>
                      <a:pt x="12793" y="0"/>
                      <a:pt x="0" y="12793"/>
                      <a:pt x="0" y="28575"/>
                    </a:cubicBez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</p:grpSp>
        <p:sp>
          <p:nvSpPr>
            <p:cNvPr id="28" name="TextBox 28"/>
            <p:cNvSpPr txBox="1"/>
            <p:nvPr/>
          </p:nvSpPr>
          <p:spPr>
            <a:xfrm>
              <a:off x="933450" y="4124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协同机制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937260" y="4394835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建立江南文化研究联盟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937260" y="463296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统一非遗保护标准与执法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1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9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  <p:bldP spid="24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BF7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98170"/>
            <a:ext cx="4109466" cy="487680"/>
            <a:chOff x="541020" y="598170"/>
            <a:chExt cx="4109466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98170"/>
              <a:ext cx="410946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现代挑战一：商业化悖论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1047750"/>
              <a:ext cx="571500" cy="28575"/>
            </a:xfrm>
            <a:custGeom>
              <a:avLst/>
              <a:gdLst/>
              <a:ahLst/>
              <a:cxnLst/>
              <a:rect l="l" t="t" r="r" b="b"/>
              <a:pathLst>
                <a:path w="571500" h="28575">
                  <a:moveTo>
                    <a:pt x="9525" y="0"/>
                  </a:moveTo>
                  <a:lnTo>
                    <a:pt x="561975" y="0"/>
                  </a:lnTo>
                  <a:cubicBezTo>
                    <a:pt x="567236" y="0"/>
                    <a:pt x="571500" y="4264"/>
                    <a:pt x="571500" y="9525"/>
                  </a:cubicBezTo>
                  <a:lnTo>
                    <a:pt x="571500" y="19050"/>
                  </a:lnTo>
                  <a:cubicBezTo>
                    <a:pt x="571500" y="24311"/>
                    <a:pt x="567236" y="28575"/>
                    <a:pt x="561975" y="28575"/>
                  </a:cubicBezTo>
                  <a:lnTo>
                    <a:pt x="9525" y="28575"/>
                  </a:lnTo>
                  <a:cubicBezTo>
                    <a:pt x="4264" y="28575"/>
                    <a:pt x="0" y="24311"/>
                    <a:pt x="0" y="19050"/>
                  </a:cubicBezTo>
                  <a:lnTo>
                    <a:pt x="0" y="9525"/>
                  </a:lnTo>
                  <a:cubicBezTo>
                    <a:pt x="0" y="4264"/>
                    <a:pt x="4264" y="0"/>
                    <a:pt x="9525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6667500" y="1333500"/>
            <a:ext cx="4953000" cy="4572000"/>
            <a:chOff x="6667500" y="1333500"/>
            <a:chExt cx="4953000" cy="4572000"/>
          </a:xfrm>
        </p:grpSpPr>
        <p:pic>
          <p:nvPicPr>
            <p:cNvPr id="6" name="Imag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67500" y="1333500"/>
              <a:ext cx="4953000" cy="4572000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>
            <a:off x="552450" y="1552575"/>
            <a:ext cx="2409063" cy="800100"/>
            <a:chOff x="552450" y="1552575"/>
            <a:chExt cx="2409063" cy="800100"/>
          </a:xfrm>
        </p:grpSpPr>
        <p:sp>
          <p:nvSpPr>
            <p:cNvPr id="8" name="TextBox 8"/>
            <p:cNvSpPr txBox="1"/>
            <p:nvPr/>
          </p:nvSpPr>
          <p:spPr>
            <a:xfrm>
              <a:off x="552450" y="155257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非遗失真风险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56260" y="1870710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过度表演化，失去生活根基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56260" y="2108835"/>
              <a:ext cx="2405253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如：摇橹船+旗袍秀的刻板印象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52450" y="2695575"/>
            <a:ext cx="2312670" cy="800100"/>
            <a:chOff x="552450" y="2695575"/>
            <a:chExt cx="2312670" cy="800100"/>
          </a:xfrm>
        </p:grpSpPr>
        <p:sp>
          <p:nvSpPr>
            <p:cNvPr id="12" name="TextBox 12"/>
            <p:cNvSpPr txBox="1"/>
            <p:nvPr/>
          </p:nvSpPr>
          <p:spPr>
            <a:xfrm>
              <a:off x="552450" y="2695575"/>
              <a:ext cx="118824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同质化竞争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556260" y="3013710"/>
              <a:ext cx="172173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古镇商铺重合率超68%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556260" y="3251835"/>
              <a:ext cx="23088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臭豆腐、烤肠取代传统手工艺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52450" y="3838575"/>
            <a:ext cx="2172462" cy="800100"/>
            <a:chOff x="552450" y="3838575"/>
            <a:chExt cx="2172462" cy="800100"/>
          </a:xfrm>
        </p:grpSpPr>
        <p:sp>
          <p:nvSpPr>
            <p:cNvPr id="16" name="TextBox 16"/>
            <p:cNvSpPr txBox="1"/>
            <p:nvPr/>
          </p:nvSpPr>
          <p:spPr>
            <a:xfrm>
              <a:off x="552450" y="3838575"/>
              <a:ext cx="118824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原真性丧失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556260" y="4156710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原住民外迁，社区生态瓦解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556260" y="4394835"/>
              <a:ext cx="2168652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从“生活区”变为“影视基地”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5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/>
      <p:bldP spid="15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BF7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98170"/>
            <a:ext cx="4845558" cy="487680"/>
            <a:chOff x="541020" y="598170"/>
            <a:chExt cx="4845558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98170"/>
              <a:ext cx="4845558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现代挑战二：人口空心化数据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1047750"/>
              <a:ext cx="571500" cy="28575"/>
            </a:xfrm>
            <a:custGeom>
              <a:avLst/>
              <a:gdLst/>
              <a:ahLst/>
              <a:cxnLst/>
              <a:rect l="l" t="t" r="r" b="b"/>
              <a:pathLst>
                <a:path w="571500" h="28575">
                  <a:moveTo>
                    <a:pt x="9525" y="0"/>
                  </a:moveTo>
                  <a:lnTo>
                    <a:pt x="561975" y="0"/>
                  </a:lnTo>
                  <a:cubicBezTo>
                    <a:pt x="567236" y="0"/>
                    <a:pt x="571500" y="4264"/>
                    <a:pt x="571500" y="9525"/>
                  </a:cubicBezTo>
                  <a:lnTo>
                    <a:pt x="571500" y="19050"/>
                  </a:lnTo>
                  <a:cubicBezTo>
                    <a:pt x="571500" y="24311"/>
                    <a:pt x="567236" y="28575"/>
                    <a:pt x="561975" y="28575"/>
                  </a:cubicBezTo>
                  <a:lnTo>
                    <a:pt x="9525" y="28575"/>
                  </a:lnTo>
                  <a:cubicBezTo>
                    <a:pt x="4264" y="28575"/>
                    <a:pt x="0" y="24311"/>
                    <a:pt x="0" y="19050"/>
                  </a:cubicBezTo>
                  <a:lnTo>
                    <a:pt x="0" y="9525"/>
                  </a:lnTo>
                  <a:cubicBezTo>
                    <a:pt x="0" y="4264"/>
                    <a:pt x="4264" y="0"/>
                    <a:pt x="9525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</p:sp>
      </p:grpSp>
      <p:grpSp>
        <p:nvGrpSpPr>
          <p:cNvPr id="16" name="Group 16"/>
          <p:cNvGrpSpPr/>
          <p:nvPr/>
        </p:nvGrpSpPr>
        <p:grpSpPr>
          <a:xfrm>
            <a:off x="935355" y="1759268"/>
            <a:ext cx="6786562" cy="2050732"/>
            <a:chOff x="935355" y="1759268"/>
            <a:chExt cx="6786562" cy="2050732"/>
          </a:xfrm>
        </p:grpSpPr>
        <p:sp>
          <p:nvSpPr>
            <p:cNvPr id="6" name="TextBox 6"/>
            <p:cNvSpPr txBox="1"/>
            <p:nvPr/>
          </p:nvSpPr>
          <p:spPr>
            <a:xfrm>
              <a:off x="935355" y="1759268"/>
              <a:ext cx="200596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同里古镇常住人口变化</a:t>
              </a:r>
            </a:p>
          </p:txBody>
        </p:sp>
        <p:sp>
          <p:nvSpPr>
            <p:cNvPr id="7" name="Freeform 7"/>
            <p:cNvSpPr/>
            <p:nvPr/>
          </p:nvSpPr>
          <p:spPr>
            <a:xfrm>
              <a:off x="952500" y="2286000"/>
              <a:ext cx="3810000" cy="381000"/>
            </a:xfrm>
            <a:custGeom>
              <a:avLst/>
              <a:gdLst/>
              <a:ahLst/>
              <a:cxnLst/>
              <a:rect l="l" t="t" r="r" b="b"/>
              <a:pathLst>
                <a:path w="3810000" h="381000">
                  <a:moveTo>
                    <a:pt x="38100" y="0"/>
                  </a:moveTo>
                  <a:lnTo>
                    <a:pt x="3771900" y="0"/>
                  </a:lnTo>
                  <a:cubicBezTo>
                    <a:pt x="3792942" y="0"/>
                    <a:pt x="3810000" y="17058"/>
                    <a:pt x="3810000" y="38100"/>
                  </a:cubicBezTo>
                  <a:lnTo>
                    <a:pt x="3810000" y="342900"/>
                  </a:lnTo>
                  <a:cubicBezTo>
                    <a:pt x="3810000" y="363942"/>
                    <a:pt x="3792942" y="381000"/>
                    <a:pt x="3771900" y="381000"/>
                  </a:cubicBezTo>
                  <a:lnTo>
                    <a:pt x="38100" y="381000"/>
                  </a:lnTo>
                  <a:cubicBezTo>
                    <a:pt x="17058" y="381000"/>
                    <a:pt x="0" y="363942"/>
                    <a:pt x="0" y="34290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ECF0F1"/>
            </a:solidFill>
            <a:ln>
              <a:noFill/>
            </a:ln>
          </p:spPr>
        </p:sp>
        <p:sp>
          <p:nvSpPr>
            <p:cNvPr id="8" name="Freeform 8"/>
            <p:cNvSpPr/>
            <p:nvPr/>
          </p:nvSpPr>
          <p:spPr>
            <a:xfrm>
              <a:off x="952500" y="2286000"/>
              <a:ext cx="2400300" cy="381000"/>
            </a:xfrm>
            <a:custGeom>
              <a:avLst/>
              <a:gdLst/>
              <a:ahLst/>
              <a:cxnLst/>
              <a:rect l="l" t="t" r="r" b="b"/>
              <a:pathLst>
                <a:path w="2400300" h="381000">
                  <a:moveTo>
                    <a:pt x="38100" y="0"/>
                  </a:moveTo>
                  <a:lnTo>
                    <a:pt x="2362200" y="0"/>
                  </a:lnTo>
                  <a:cubicBezTo>
                    <a:pt x="2383242" y="0"/>
                    <a:pt x="2400300" y="17058"/>
                    <a:pt x="2400300" y="38100"/>
                  </a:cubicBezTo>
                  <a:lnTo>
                    <a:pt x="2400300" y="342900"/>
                  </a:lnTo>
                  <a:cubicBezTo>
                    <a:pt x="2400300" y="363942"/>
                    <a:pt x="2383242" y="381000"/>
                    <a:pt x="2362200" y="381000"/>
                  </a:cubicBezTo>
                  <a:lnTo>
                    <a:pt x="38100" y="381000"/>
                  </a:lnTo>
                  <a:cubicBezTo>
                    <a:pt x="17058" y="381000"/>
                    <a:pt x="0" y="363942"/>
                    <a:pt x="0" y="34290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3413760" y="2423160"/>
              <a:ext cx="75737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下降 37%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935355" y="2902268"/>
              <a:ext cx="180879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古镇商铺业态重合率</a:t>
              </a:r>
            </a:p>
          </p:txBody>
        </p:sp>
        <p:sp>
          <p:nvSpPr>
            <p:cNvPr id="11" name="Freeform 11"/>
            <p:cNvSpPr/>
            <p:nvPr/>
          </p:nvSpPr>
          <p:spPr>
            <a:xfrm>
              <a:off x="952500" y="3429000"/>
              <a:ext cx="3810000" cy="381000"/>
            </a:xfrm>
            <a:custGeom>
              <a:avLst/>
              <a:gdLst/>
              <a:ahLst/>
              <a:cxnLst/>
              <a:rect l="l" t="t" r="r" b="b"/>
              <a:pathLst>
                <a:path w="3810000" h="381000">
                  <a:moveTo>
                    <a:pt x="38100" y="0"/>
                  </a:moveTo>
                  <a:lnTo>
                    <a:pt x="3771900" y="0"/>
                  </a:lnTo>
                  <a:cubicBezTo>
                    <a:pt x="3792942" y="0"/>
                    <a:pt x="3810000" y="17058"/>
                    <a:pt x="3810000" y="38100"/>
                  </a:cubicBezTo>
                  <a:lnTo>
                    <a:pt x="3810000" y="342900"/>
                  </a:lnTo>
                  <a:cubicBezTo>
                    <a:pt x="3810000" y="363942"/>
                    <a:pt x="3792942" y="381000"/>
                    <a:pt x="3771900" y="381000"/>
                  </a:cubicBezTo>
                  <a:lnTo>
                    <a:pt x="38100" y="381000"/>
                  </a:lnTo>
                  <a:cubicBezTo>
                    <a:pt x="17058" y="381000"/>
                    <a:pt x="0" y="363942"/>
                    <a:pt x="0" y="34290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ECF0F1"/>
            </a:solidFill>
            <a:ln>
              <a:noFill/>
            </a:ln>
          </p:spPr>
        </p:sp>
        <p:sp>
          <p:nvSpPr>
            <p:cNvPr id="12" name="Freeform 12"/>
            <p:cNvSpPr/>
            <p:nvPr/>
          </p:nvSpPr>
          <p:spPr>
            <a:xfrm>
              <a:off x="952500" y="3429000"/>
              <a:ext cx="2590800" cy="381000"/>
            </a:xfrm>
            <a:custGeom>
              <a:avLst/>
              <a:gdLst/>
              <a:ahLst/>
              <a:cxnLst/>
              <a:rect l="l" t="t" r="r" b="b"/>
              <a:pathLst>
                <a:path w="2590800" h="381000">
                  <a:moveTo>
                    <a:pt x="38100" y="0"/>
                  </a:moveTo>
                  <a:lnTo>
                    <a:pt x="2552700" y="0"/>
                  </a:lnTo>
                  <a:cubicBezTo>
                    <a:pt x="2573742" y="0"/>
                    <a:pt x="2590800" y="17058"/>
                    <a:pt x="2590800" y="38100"/>
                  </a:cubicBezTo>
                  <a:lnTo>
                    <a:pt x="2590800" y="342900"/>
                  </a:lnTo>
                  <a:cubicBezTo>
                    <a:pt x="2590800" y="363942"/>
                    <a:pt x="2573742" y="381000"/>
                    <a:pt x="2552700" y="381000"/>
                  </a:cubicBezTo>
                  <a:lnTo>
                    <a:pt x="38100" y="381000"/>
                  </a:lnTo>
                  <a:cubicBezTo>
                    <a:pt x="17058" y="381000"/>
                    <a:pt x="0" y="363942"/>
                    <a:pt x="0" y="34290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2C3E50"/>
            </a:solidFill>
            <a:ln>
              <a:noFill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3604260" y="3566160"/>
              <a:ext cx="75737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超过 68%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5701665" y="2172652"/>
              <a:ext cx="202025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95A5A6"/>
                  </a:solidFill>
                  <a:latin typeface="Noto Sans CJK SC"/>
                  <a:ea typeface="Microsoft YaHei"/>
                  <a:cs typeface="Noto Sans CJK SC"/>
                </a:rPr>
                <a:t>原住民外迁导致社区活力下降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5701665" y="3315652"/>
              <a:ext cx="202025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95A5A6"/>
                  </a:solidFill>
                  <a:latin typeface="Noto Sans CJK SC"/>
                  <a:ea typeface="Microsoft YaHei"/>
                  <a:cs typeface="Noto Sans CJK SC"/>
                </a:rPr>
                <a:t>商业迭代缓慢，缺乏创新体验</a:t>
              </a:r>
            </a:p>
          </p:txBody>
        </p:sp>
      </p:grpSp>
      <p:sp>
        <p:nvSpPr>
          <p:cNvPr id="17" name="Freeform 17"/>
          <p:cNvSpPr/>
          <p:nvPr/>
        </p:nvSpPr>
        <p:spPr>
          <a:xfrm>
            <a:off x="7620000" y="1270000"/>
            <a:ext cx="3810000" cy="1270000"/>
          </a:xfrm>
          <a:custGeom>
            <a:avLst/>
            <a:gdLst/>
            <a:ahLst/>
            <a:cxnLst/>
            <a:rect l="l" t="t" r="r" b="b"/>
            <a:pathLst>
              <a:path w="3810000" h="1270000">
                <a:moveTo>
                  <a:pt x="0" y="635000"/>
                </a:moveTo>
                <a:cubicBezTo>
                  <a:pt x="635000" y="1270000"/>
                  <a:pt x="1270000" y="1270000"/>
                  <a:pt x="1905000" y="635000"/>
                </a:cubicBezTo>
                <a:cubicBezTo>
                  <a:pt x="2540000" y="0"/>
                  <a:pt x="3175000" y="0"/>
                  <a:pt x="3810000" y="635000"/>
                </a:cubicBezTo>
              </a:path>
            </a:pathLst>
          </a:custGeom>
          <a:noFill/>
          <a:ln w="9525">
            <a:solidFill>
              <a:srgbClr val="D4AF37">
                <a:alpha val="50000"/>
              </a:srgbClr>
            </a:solidFill>
          </a:ln>
        </p:spPr>
      </p: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DFBF7"/>
            </a:solidFill>
            <a:ln>
              <a:noFill/>
            </a:ln>
          </p:spPr>
        </p:sp>
        <p:pic>
          <p:nvPicPr>
            <p:cNvPr id="3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952500"/>
              <a:ext cx="3810000" cy="476250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541020" y="598170"/>
            <a:ext cx="4845558" cy="487680"/>
            <a:chOff x="541020" y="598170"/>
            <a:chExt cx="4845558" cy="487680"/>
          </a:xfrm>
        </p:grpSpPr>
        <p:sp>
          <p:nvSpPr>
            <p:cNvPr id="5" name="TextBox 5"/>
            <p:cNvSpPr txBox="1"/>
            <p:nvPr/>
          </p:nvSpPr>
          <p:spPr>
            <a:xfrm>
              <a:off x="541020" y="598170"/>
              <a:ext cx="4845558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传承破局：从保护到生态修复</a:t>
              </a:r>
            </a:p>
          </p:txBody>
        </p:sp>
        <p:sp>
          <p:nvSpPr>
            <p:cNvPr id="6" name="Freeform 6"/>
            <p:cNvSpPr/>
            <p:nvPr/>
          </p:nvSpPr>
          <p:spPr>
            <a:xfrm>
              <a:off x="571500" y="1047750"/>
              <a:ext cx="571500" cy="28575"/>
            </a:xfrm>
            <a:custGeom>
              <a:avLst/>
              <a:gdLst/>
              <a:ahLst/>
              <a:cxnLst/>
              <a:rect l="l" t="t" r="r" b="b"/>
              <a:pathLst>
                <a:path w="571500" h="28575">
                  <a:moveTo>
                    <a:pt x="9525" y="0"/>
                  </a:moveTo>
                  <a:lnTo>
                    <a:pt x="561975" y="0"/>
                  </a:lnTo>
                  <a:cubicBezTo>
                    <a:pt x="567236" y="0"/>
                    <a:pt x="571500" y="4264"/>
                    <a:pt x="571500" y="9525"/>
                  </a:cubicBezTo>
                  <a:lnTo>
                    <a:pt x="571500" y="19050"/>
                  </a:lnTo>
                  <a:cubicBezTo>
                    <a:pt x="571500" y="24311"/>
                    <a:pt x="567236" y="28575"/>
                    <a:pt x="561975" y="28575"/>
                  </a:cubicBezTo>
                  <a:lnTo>
                    <a:pt x="9525" y="28575"/>
                  </a:lnTo>
                  <a:cubicBezTo>
                    <a:pt x="4264" y="28575"/>
                    <a:pt x="0" y="24311"/>
                    <a:pt x="0" y="19050"/>
                  </a:cubicBezTo>
                  <a:lnTo>
                    <a:pt x="0" y="9525"/>
                  </a:lnTo>
                  <a:cubicBezTo>
                    <a:pt x="0" y="4264"/>
                    <a:pt x="4264" y="0"/>
                    <a:pt x="9525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</p:sp>
      </p:grpSp>
      <p:grpSp>
        <p:nvGrpSpPr>
          <p:cNvPr id="16" name="Group 16"/>
          <p:cNvGrpSpPr/>
          <p:nvPr/>
        </p:nvGrpSpPr>
        <p:grpSpPr>
          <a:xfrm>
            <a:off x="600075" y="1647825"/>
            <a:ext cx="2821305" cy="752475"/>
            <a:chOff x="600075" y="1647825"/>
            <a:chExt cx="2821305" cy="752475"/>
          </a:xfrm>
        </p:grpSpPr>
        <p:grpSp>
          <p:nvGrpSpPr>
            <p:cNvPr id="12" name="Group 12"/>
            <p:cNvGrpSpPr/>
            <p:nvPr/>
          </p:nvGrpSpPr>
          <p:grpSpPr>
            <a:xfrm>
              <a:off x="600075" y="1647825"/>
              <a:ext cx="171450" cy="171450"/>
              <a:chOff x="600075" y="1647825"/>
              <a:chExt cx="171450" cy="17145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619125" y="1647825"/>
                <a:ext cx="762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76200">
                    <a:moveTo>
                      <a:pt x="0" y="38100"/>
                    </a:moveTo>
                    <a:cubicBezTo>
                      <a:pt x="0" y="59142"/>
                      <a:pt x="17058" y="76200"/>
                      <a:pt x="38100" y="76200"/>
                    </a:cubicBezTo>
                    <a:cubicBezTo>
                      <a:pt x="59142" y="76200"/>
                      <a:pt x="76200" y="59142"/>
                      <a:pt x="76200" y="38100"/>
                    </a:cubicBezTo>
                    <a:cubicBezTo>
                      <a:pt x="76200" y="17058"/>
                      <a:pt x="59142" y="0"/>
                      <a:pt x="38100" y="0"/>
                    </a:cubicBezTo>
                    <a:cubicBezTo>
                      <a:pt x="17058" y="0"/>
                      <a:pt x="0" y="17058"/>
                      <a:pt x="0" y="38100"/>
                    </a:cubicBez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600075" y="1762125"/>
                <a:ext cx="11430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57150">
                    <a:moveTo>
                      <a:pt x="0" y="57150"/>
                    </a:moveTo>
                    <a:lnTo>
                      <a:pt x="0" y="38100"/>
                    </a:lnTo>
                    <a:cubicBezTo>
                      <a:pt x="0" y="17058"/>
                      <a:pt x="17058" y="0"/>
                      <a:pt x="38100" y="0"/>
                    </a:cubicBezTo>
                    <a:lnTo>
                      <a:pt x="76200" y="0"/>
                    </a:lnTo>
                    <a:cubicBezTo>
                      <a:pt x="97242" y="0"/>
                      <a:pt x="114300" y="17058"/>
                      <a:pt x="114300" y="38100"/>
                    </a:cubicBezTo>
                    <a:lnTo>
                      <a:pt x="114300" y="5715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723900" y="1649063"/>
                <a:ext cx="28650" cy="73819"/>
              </a:xfrm>
              <a:custGeom>
                <a:avLst/>
                <a:gdLst/>
                <a:ahLst/>
                <a:cxnLst/>
                <a:rect l="l" t="t" r="r" b="b"/>
                <a:pathLst>
                  <a:path w="28650" h="73819">
                    <a:moveTo>
                      <a:pt x="0" y="0"/>
                    </a:moveTo>
                    <a:cubicBezTo>
                      <a:pt x="16858" y="4316"/>
                      <a:pt x="28650" y="19507"/>
                      <a:pt x="28650" y="36909"/>
                    </a:cubicBezTo>
                    <a:cubicBezTo>
                      <a:pt x="28650" y="54312"/>
                      <a:pt x="16858" y="69502"/>
                      <a:pt x="0" y="73819"/>
                    </a:cubicBez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742950" y="1763554"/>
                <a:ext cx="28575" cy="55721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55721">
                    <a:moveTo>
                      <a:pt x="28575" y="55721"/>
                    </a:moveTo>
                    <a:lnTo>
                      <a:pt x="28575" y="36671"/>
                    </a:lnTo>
                    <a:cubicBezTo>
                      <a:pt x="28476" y="19379"/>
                      <a:pt x="16743" y="4323"/>
                      <a:pt x="0" y="0"/>
                    </a:cubicBez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</p:grpSp>
        <p:sp>
          <p:nvSpPr>
            <p:cNvPr id="13" name="TextBox 13"/>
            <p:cNvSpPr txBox="1"/>
            <p:nvPr/>
          </p:nvSpPr>
          <p:spPr>
            <a:xfrm>
              <a:off x="933450" y="1647825"/>
              <a:ext cx="164830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重建社区主体性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937260" y="1918335"/>
              <a:ext cx="24841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鼓励原住民回流，保留生活气息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937260" y="2156460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让居民成为文化传承的主角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600075" y="2886075"/>
            <a:ext cx="2470785" cy="752475"/>
            <a:chOff x="600075" y="2886075"/>
            <a:chExt cx="2470785" cy="752475"/>
          </a:xfrm>
        </p:grpSpPr>
        <p:grpSp>
          <p:nvGrpSpPr>
            <p:cNvPr id="23" name="Group 23"/>
            <p:cNvGrpSpPr/>
            <p:nvPr/>
          </p:nvGrpSpPr>
          <p:grpSpPr>
            <a:xfrm>
              <a:off x="600075" y="2886075"/>
              <a:ext cx="171450" cy="171450"/>
              <a:chOff x="600075" y="2886075"/>
              <a:chExt cx="171450" cy="17145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685800" y="2981325"/>
                <a:ext cx="6667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76200">
                    <a:moveTo>
                      <a:pt x="33338" y="0"/>
                    </a:moveTo>
                    <a:cubicBezTo>
                      <a:pt x="14926" y="0"/>
                      <a:pt x="0" y="14926"/>
                      <a:pt x="0" y="33338"/>
                    </a:cubicBezTo>
                    <a:lnTo>
                      <a:pt x="0" y="42862"/>
                    </a:lnTo>
                    <a:cubicBezTo>
                      <a:pt x="0" y="61274"/>
                      <a:pt x="14926" y="76200"/>
                      <a:pt x="33338" y="76200"/>
                    </a:cubicBezTo>
                    <a:cubicBezTo>
                      <a:pt x="51749" y="76200"/>
                      <a:pt x="66675" y="61274"/>
                      <a:pt x="66675" y="42862"/>
                    </a:cubicBezTo>
                    <a:lnTo>
                      <a:pt x="66675" y="25717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619125" y="2981325"/>
                <a:ext cx="6667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76200">
                    <a:moveTo>
                      <a:pt x="33338" y="0"/>
                    </a:moveTo>
                    <a:cubicBezTo>
                      <a:pt x="51749" y="0"/>
                      <a:pt x="66675" y="14926"/>
                      <a:pt x="66675" y="33338"/>
                    </a:cubicBezTo>
                    <a:lnTo>
                      <a:pt x="66675" y="42862"/>
                    </a:lnTo>
                    <a:cubicBezTo>
                      <a:pt x="66675" y="61274"/>
                      <a:pt x="51749" y="76200"/>
                      <a:pt x="33338" y="76200"/>
                    </a:cubicBezTo>
                    <a:cubicBezTo>
                      <a:pt x="14926" y="76200"/>
                      <a:pt x="0" y="61274"/>
                      <a:pt x="0" y="42862"/>
                    </a:cubicBezTo>
                    <a:lnTo>
                      <a:pt x="0" y="25717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733425" y="2943225"/>
                <a:ext cx="38100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66675">
                    <a:moveTo>
                      <a:pt x="4762" y="66675"/>
                    </a:moveTo>
                    <a:cubicBezTo>
                      <a:pt x="23174" y="66675"/>
                      <a:pt x="38100" y="51749"/>
                      <a:pt x="38100" y="33338"/>
                    </a:cubicBezTo>
                    <a:cubicBezTo>
                      <a:pt x="38100" y="14926"/>
                      <a:pt x="23174" y="0"/>
                      <a:pt x="4762" y="0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685800" y="2886075"/>
                <a:ext cx="66675" cy="60008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60008">
                    <a:moveTo>
                      <a:pt x="66675" y="60008"/>
                    </a:moveTo>
                    <a:lnTo>
                      <a:pt x="66675" y="33338"/>
                    </a:lnTo>
                    <a:cubicBezTo>
                      <a:pt x="66675" y="14926"/>
                      <a:pt x="51749" y="0"/>
                      <a:pt x="33338" y="0"/>
                    </a:cubicBezTo>
                    <a:cubicBezTo>
                      <a:pt x="14926" y="0"/>
                      <a:pt x="0" y="14926"/>
                      <a:pt x="0" y="33338"/>
                    </a:cubicBez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600075" y="2943225"/>
                <a:ext cx="38100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66675">
                    <a:moveTo>
                      <a:pt x="33338" y="66675"/>
                    </a:moveTo>
                    <a:cubicBezTo>
                      <a:pt x="14926" y="66675"/>
                      <a:pt x="0" y="51749"/>
                      <a:pt x="0" y="33338"/>
                    </a:cubicBezTo>
                    <a:cubicBezTo>
                      <a:pt x="0" y="14926"/>
                      <a:pt x="14926" y="0"/>
                      <a:pt x="33338" y="0"/>
                    </a:cubicBezTo>
                    <a:lnTo>
                      <a:pt x="38100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619125" y="2886075"/>
                <a:ext cx="66675" cy="128588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128588">
                    <a:moveTo>
                      <a:pt x="0" y="60008"/>
                    </a:moveTo>
                    <a:lnTo>
                      <a:pt x="0" y="33338"/>
                    </a:lnTo>
                    <a:cubicBezTo>
                      <a:pt x="0" y="14926"/>
                      <a:pt x="14926" y="0"/>
                      <a:pt x="33338" y="0"/>
                    </a:cubicBezTo>
                    <a:cubicBezTo>
                      <a:pt x="51749" y="0"/>
                      <a:pt x="66675" y="14926"/>
                      <a:pt x="66675" y="33338"/>
                    </a:cubicBezTo>
                    <a:lnTo>
                      <a:pt x="66675" y="128588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</p:grpSp>
        <p:sp>
          <p:nvSpPr>
            <p:cNvPr id="24" name="TextBox 24"/>
            <p:cNvSpPr txBox="1"/>
            <p:nvPr/>
          </p:nvSpPr>
          <p:spPr>
            <a:xfrm>
              <a:off x="933450" y="288607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在地知识系统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937260" y="3156585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挖掘地方志与民间传说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937260" y="3394710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将隐性知识转化为体验课程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600075" y="4124325"/>
            <a:ext cx="2821305" cy="752475"/>
            <a:chOff x="600075" y="4124325"/>
            <a:chExt cx="2821305" cy="752475"/>
          </a:xfrm>
        </p:grpSpPr>
        <p:grpSp>
          <p:nvGrpSpPr>
            <p:cNvPr id="32" name="Group 32"/>
            <p:cNvGrpSpPr/>
            <p:nvPr/>
          </p:nvGrpSpPr>
          <p:grpSpPr>
            <a:xfrm>
              <a:off x="600075" y="4124325"/>
              <a:ext cx="171450" cy="171450"/>
              <a:chOff x="600075" y="4124325"/>
              <a:chExt cx="171450" cy="17145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638175" y="4238625"/>
                <a:ext cx="9525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95250" h="57150">
                    <a:moveTo>
                      <a:pt x="0" y="0"/>
                    </a:moveTo>
                    <a:lnTo>
                      <a:pt x="95250" y="0"/>
                    </a:lnTo>
                    <a:lnTo>
                      <a:pt x="95250" y="38100"/>
                    </a:lnTo>
                    <a:cubicBezTo>
                      <a:pt x="95250" y="48621"/>
                      <a:pt x="86721" y="57150"/>
                      <a:pt x="76200" y="57150"/>
                    </a:cubicBezTo>
                    <a:lnTo>
                      <a:pt x="19050" y="57150"/>
                    </a:lnTo>
                    <a:cubicBezTo>
                      <a:pt x="8529" y="57150"/>
                      <a:pt x="0" y="48621"/>
                      <a:pt x="0" y="38100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29" name="Freeform 29"/>
              <p:cNvSpPr/>
              <p:nvPr/>
            </p:nvSpPr>
            <p:spPr>
              <a:xfrm>
                <a:off x="600075" y="4124325"/>
                <a:ext cx="8572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85725" h="76200">
                    <a:moveTo>
                      <a:pt x="85725" y="57150"/>
                    </a:moveTo>
                    <a:cubicBezTo>
                      <a:pt x="85725" y="25587"/>
                      <a:pt x="60138" y="0"/>
                      <a:pt x="28575" y="0"/>
                    </a:cubicBezTo>
                    <a:lnTo>
                      <a:pt x="0" y="0"/>
                    </a:lnTo>
                    <a:lnTo>
                      <a:pt x="0" y="19050"/>
                    </a:lnTo>
                    <a:cubicBezTo>
                      <a:pt x="0" y="50613"/>
                      <a:pt x="25587" y="76200"/>
                      <a:pt x="57150" y="76200"/>
                    </a:cubicBezTo>
                    <a:lnTo>
                      <a:pt x="85725" y="7620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30" name="Freeform 30"/>
              <p:cNvSpPr/>
              <p:nvPr/>
            </p:nvSpPr>
            <p:spPr>
              <a:xfrm>
                <a:off x="685800" y="4143375"/>
                <a:ext cx="85725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85725" h="66675">
                    <a:moveTo>
                      <a:pt x="0" y="57150"/>
                    </a:moveTo>
                    <a:cubicBezTo>
                      <a:pt x="0" y="25587"/>
                      <a:pt x="25587" y="0"/>
                      <a:pt x="57150" y="0"/>
                    </a:cubicBezTo>
                    <a:lnTo>
                      <a:pt x="85725" y="0"/>
                    </a:lnTo>
                    <a:lnTo>
                      <a:pt x="85725" y="9525"/>
                    </a:lnTo>
                    <a:cubicBezTo>
                      <a:pt x="85725" y="41088"/>
                      <a:pt x="60138" y="66675"/>
                      <a:pt x="28575" y="66675"/>
                    </a:cubicBezTo>
                    <a:lnTo>
                      <a:pt x="0" y="66675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31" name="Freeform 31"/>
              <p:cNvSpPr/>
              <p:nvPr/>
            </p:nvSpPr>
            <p:spPr>
              <a:xfrm>
                <a:off x="685800" y="4181475"/>
                <a:ext cx="9525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57150">
                    <a:moveTo>
                      <a:pt x="0" y="5715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</p:grpSp>
        <p:sp>
          <p:nvSpPr>
            <p:cNvPr id="33" name="TextBox 33"/>
            <p:cNvSpPr txBox="1"/>
            <p:nvPr/>
          </p:nvSpPr>
          <p:spPr>
            <a:xfrm>
              <a:off x="933450" y="4124325"/>
              <a:ext cx="118824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微更新模式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937260" y="4394835"/>
              <a:ext cx="24841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避免大拆大建，实行针灸式改造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937260" y="4632960"/>
              <a:ext cx="23088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修复街巷肌理，提升居住品质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4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27" grpId="0"/>
      <p:bldP spid="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BF7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98170"/>
            <a:ext cx="4109466" cy="487680"/>
            <a:chOff x="541020" y="598170"/>
            <a:chExt cx="4109466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98170"/>
              <a:ext cx="410946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数字赋能：科技点亮江南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1047750"/>
              <a:ext cx="571500" cy="28575"/>
            </a:xfrm>
            <a:custGeom>
              <a:avLst/>
              <a:gdLst/>
              <a:ahLst/>
              <a:cxnLst/>
              <a:rect l="l" t="t" r="r" b="b"/>
              <a:pathLst>
                <a:path w="571500" h="28575">
                  <a:moveTo>
                    <a:pt x="9525" y="0"/>
                  </a:moveTo>
                  <a:lnTo>
                    <a:pt x="561975" y="0"/>
                  </a:lnTo>
                  <a:cubicBezTo>
                    <a:pt x="567236" y="0"/>
                    <a:pt x="571500" y="4264"/>
                    <a:pt x="571500" y="9525"/>
                  </a:cubicBezTo>
                  <a:lnTo>
                    <a:pt x="571500" y="19050"/>
                  </a:lnTo>
                  <a:cubicBezTo>
                    <a:pt x="571500" y="24311"/>
                    <a:pt x="567236" y="28575"/>
                    <a:pt x="561975" y="28575"/>
                  </a:cubicBezTo>
                  <a:lnTo>
                    <a:pt x="9525" y="28575"/>
                  </a:lnTo>
                  <a:cubicBezTo>
                    <a:pt x="4264" y="28575"/>
                    <a:pt x="0" y="24311"/>
                    <a:pt x="0" y="19050"/>
                  </a:cubicBezTo>
                  <a:lnTo>
                    <a:pt x="0" y="9525"/>
                  </a:lnTo>
                  <a:cubicBezTo>
                    <a:pt x="0" y="4264"/>
                    <a:pt x="4264" y="0"/>
                    <a:pt x="9525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</p:sp>
      </p:grpSp>
      <p:grpSp>
        <p:nvGrpSpPr>
          <p:cNvPr id="14" name="Group 14"/>
          <p:cNvGrpSpPr/>
          <p:nvPr/>
        </p:nvGrpSpPr>
        <p:grpSpPr>
          <a:xfrm>
            <a:off x="571500" y="1524000"/>
            <a:ext cx="3429000" cy="4572000"/>
            <a:chOff x="571500" y="1524000"/>
            <a:chExt cx="3429000" cy="4572000"/>
          </a:xfrm>
        </p:grpSpPr>
        <p:sp>
          <p:nvSpPr>
            <p:cNvPr id="6" name="Freeform 6"/>
            <p:cNvSpPr/>
            <p:nvPr/>
          </p:nvSpPr>
          <p:spPr>
            <a:xfrm>
              <a:off x="571500" y="1524000"/>
              <a:ext cx="3429000" cy="4572000"/>
            </a:xfrm>
            <a:custGeom>
              <a:avLst/>
              <a:gdLst/>
              <a:ahLst/>
              <a:cxnLst/>
              <a:rect l="l" t="t" r="r" b="b"/>
              <a:pathLst>
                <a:path w="3429000" h="4572000">
                  <a:moveTo>
                    <a:pt x="76200" y="0"/>
                  </a:moveTo>
                  <a:lnTo>
                    <a:pt x="3352800" y="0"/>
                  </a:lnTo>
                  <a:cubicBezTo>
                    <a:pt x="3394884" y="0"/>
                    <a:pt x="3429000" y="34116"/>
                    <a:pt x="3429000" y="76200"/>
                  </a:cubicBezTo>
                  <a:lnTo>
                    <a:pt x="3429000" y="4495800"/>
                  </a:lnTo>
                  <a:cubicBezTo>
                    <a:pt x="3429000" y="4537884"/>
                    <a:pt x="3394884" y="4572000"/>
                    <a:pt x="3352800" y="4572000"/>
                  </a:cubicBezTo>
                  <a:lnTo>
                    <a:pt x="76200" y="4572000"/>
                  </a:lnTo>
                  <a:cubicBezTo>
                    <a:pt x="34116" y="4572000"/>
                    <a:pt x="0" y="4537884"/>
                    <a:pt x="0" y="4495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CF0F1"/>
              </a:solidFill>
            </a:ln>
          </p:spPr>
        </p:sp>
        <p:grpSp>
          <p:nvGrpSpPr>
            <p:cNvPr id="9" name="Group 9"/>
            <p:cNvGrpSpPr/>
            <p:nvPr/>
          </p:nvGrpSpPr>
          <p:grpSpPr>
            <a:xfrm>
              <a:off x="809625" y="1809750"/>
              <a:ext cx="285750" cy="215900"/>
              <a:chOff x="809625" y="1809750"/>
              <a:chExt cx="285750" cy="2159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809625" y="2016125"/>
                <a:ext cx="2857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85750" h="9525">
                    <a:moveTo>
                      <a:pt x="0" y="0"/>
                    </a:moveTo>
                    <a:lnTo>
                      <a:pt x="285750" y="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841375" y="1809750"/>
                <a:ext cx="222250" cy="158750"/>
              </a:xfrm>
              <a:custGeom>
                <a:avLst/>
                <a:gdLst/>
                <a:ahLst/>
                <a:cxnLst/>
                <a:rect l="l" t="t" r="r" b="b"/>
                <a:pathLst>
                  <a:path w="222250" h="158750">
                    <a:moveTo>
                      <a:pt x="0" y="15875"/>
                    </a:moveTo>
                    <a:cubicBezTo>
                      <a:pt x="0" y="7107"/>
                      <a:pt x="7107" y="0"/>
                      <a:pt x="15875" y="0"/>
                    </a:cubicBezTo>
                    <a:lnTo>
                      <a:pt x="206375" y="0"/>
                    </a:lnTo>
                    <a:cubicBezTo>
                      <a:pt x="215143" y="0"/>
                      <a:pt x="222250" y="7107"/>
                      <a:pt x="222250" y="15875"/>
                    </a:cubicBezTo>
                    <a:lnTo>
                      <a:pt x="222250" y="142875"/>
                    </a:lnTo>
                    <a:cubicBezTo>
                      <a:pt x="222250" y="151643"/>
                      <a:pt x="215143" y="158750"/>
                      <a:pt x="206375" y="158750"/>
                    </a:cubicBezTo>
                    <a:lnTo>
                      <a:pt x="15875" y="158750"/>
                    </a:lnTo>
                    <a:cubicBezTo>
                      <a:pt x="7107" y="158750"/>
                      <a:pt x="0" y="151643"/>
                      <a:pt x="0" y="142875"/>
                    </a:cubicBezTo>
                    <a:lnTo>
                      <a:pt x="0" y="15875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741045" y="2203132"/>
              <a:ext cx="156010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杭州数字孪生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46760" y="25374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古城全域数字化建模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46760" y="2775585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实时监测建筑健康状态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46760" y="301371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虚拟复原历史场景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381500" y="1524000"/>
            <a:ext cx="3429000" cy="4572000"/>
            <a:chOff x="4381500" y="1524000"/>
            <a:chExt cx="3429000" cy="4572000"/>
          </a:xfrm>
        </p:grpSpPr>
        <p:sp>
          <p:nvSpPr>
            <p:cNvPr id="15" name="Freeform 15"/>
            <p:cNvSpPr/>
            <p:nvPr/>
          </p:nvSpPr>
          <p:spPr>
            <a:xfrm>
              <a:off x="4381500" y="1524000"/>
              <a:ext cx="3429000" cy="4572000"/>
            </a:xfrm>
            <a:custGeom>
              <a:avLst/>
              <a:gdLst/>
              <a:ahLst/>
              <a:cxnLst/>
              <a:rect l="l" t="t" r="r" b="b"/>
              <a:pathLst>
                <a:path w="3429000" h="4572000">
                  <a:moveTo>
                    <a:pt x="76200" y="0"/>
                  </a:moveTo>
                  <a:lnTo>
                    <a:pt x="3352800" y="0"/>
                  </a:lnTo>
                  <a:cubicBezTo>
                    <a:pt x="3394884" y="0"/>
                    <a:pt x="3429000" y="34116"/>
                    <a:pt x="3429000" y="76200"/>
                  </a:cubicBezTo>
                  <a:lnTo>
                    <a:pt x="3429000" y="4495800"/>
                  </a:lnTo>
                  <a:cubicBezTo>
                    <a:pt x="3429000" y="4537884"/>
                    <a:pt x="3394884" y="4572000"/>
                    <a:pt x="3352800" y="4572000"/>
                  </a:cubicBezTo>
                  <a:lnTo>
                    <a:pt x="76200" y="4572000"/>
                  </a:lnTo>
                  <a:cubicBezTo>
                    <a:pt x="34116" y="4572000"/>
                    <a:pt x="0" y="4537884"/>
                    <a:pt x="0" y="4495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CF0F1"/>
              </a:solidFill>
            </a:ln>
          </p:spPr>
        </p:sp>
        <p:grpSp>
          <p:nvGrpSpPr>
            <p:cNvPr id="20" name="Group 20"/>
            <p:cNvGrpSpPr/>
            <p:nvPr/>
          </p:nvGrpSpPr>
          <p:grpSpPr>
            <a:xfrm>
              <a:off x="4619625" y="1762125"/>
              <a:ext cx="285750" cy="286555"/>
              <a:chOff x="4619625" y="1762125"/>
              <a:chExt cx="285750" cy="286555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4619625" y="1762125"/>
                <a:ext cx="285750" cy="286555"/>
              </a:xfrm>
              <a:custGeom>
                <a:avLst/>
                <a:gdLst/>
                <a:ahLst/>
                <a:cxnLst/>
                <a:rect l="l" t="t" r="r" b="b"/>
                <a:pathLst>
                  <a:path w="285750" h="286555">
                    <a:moveTo>
                      <a:pt x="142875" y="285750"/>
                    </a:moveTo>
                    <a:cubicBezTo>
                      <a:pt x="63967" y="285750"/>
                      <a:pt x="0" y="221783"/>
                      <a:pt x="0" y="142875"/>
                    </a:cubicBezTo>
                    <a:cubicBezTo>
                      <a:pt x="0" y="63967"/>
                      <a:pt x="63967" y="0"/>
                      <a:pt x="142875" y="0"/>
                    </a:cubicBezTo>
                    <a:cubicBezTo>
                      <a:pt x="221774" y="0"/>
                      <a:pt x="285750" y="56864"/>
                      <a:pt x="285750" y="127000"/>
                    </a:cubicBezTo>
                    <a:cubicBezTo>
                      <a:pt x="285750" y="143827"/>
                      <a:pt x="278225" y="159988"/>
                      <a:pt x="264827" y="171895"/>
                    </a:cubicBezTo>
                    <a:cubicBezTo>
                      <a:pt x="251428" y="183801"/>
                      <a:pt x="233251" y="190500"/>
                      <a:pt x="214312" y="190500"/>
                    </a:cubicBezTo>
                    <a:lnTo>
                      <a:pt x="174625" y="190500"/>
                    </a:lnTo>
                    <a:cubicBezTo>
                      <a:pt x="160052" y="190265"/>
                      <a:pt x="147191" y="199982"/>
                      <a:pt x="143435" y="214065"/>
                    </a:cubicBezTo>
                    <a:cubicBezTo>
                      <a:pt x="139680" y="228148"/>
                      <a:pt x="145995" y="242979"/>
                      <a:pt x="158750" y="250031"/>
                    </a:cubicBezTo>
                    <a:cubicBezTo>
                      <a:pt x="165249" y="256028"/>
                      <a:pt x="167205" y="265499"/>
                      <a:pt x="163614" y="273580"/>
                    </a:cubicBezTo>
                    <a:cubicBezTo>
                      <a:pt x="160022" y="281661"/>
                      <a:pt x="151681" y="286555"/>
                      <a:pt x="142875" y="28575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4691062" y="1865312"/>
                <a:ext cx="31750" cy="31750"/>
              </a:xfrm>
              <a:custGeom>
                <a:avLst/>
                <a:gdLst/>
                <a:ahLst/>
                <a:cxnLst/>
                <a:rect l="l" t="t" r="r" b="b"/>
                <a:pathLst>
                  <a:path w="31750" h="31750">
                    <a:moveTo>
                      <a:pt x="0" y="15875"/>
                    </a:moveTo>
                    <a:cubicBezTo>
                      <a:pt x="0" y="24643"/>
                      <a:pt x="7107" y="31750"/>
                      <a:pt x="15875" y="31750"/>
                    </a:cubicBezTo>
                    <a:cubicBezTo>
                      <a:pt x="24643" y="31750"/>
                      <a:pt x="31750" y="24643"/>
                      <a:pt x="31750" y="15875"/>
                    </a:cubicBezTo>
                    <a:cubicBezTo>
                      <a:pt x="31750" y="7107"/>
                      <a:pt x="24643" y="0"/>
                      <a:pt x="15875" y="0"/>
                    </a:cubicBezTo>
                    <a:cubicBezTo>
                      <a:pt x="7107" y="0"/>
                      <a:pt x="0" y="7107"/>
                      <a:pt x="0" y="15875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4754562" y="1817688"/>
                <a:ext cx="31750" cy="31750"/>
              </a:xfrm>
              <a:custGeom>
                <a:avLst/>
                <a:gdLst/>
                <a:ahLst/>
                <a:cxnLst/>
                <a:rect l="l" t="t" r="r" b="b"/>
                <a:pathLst>
                  <a:path w="31750" h="31750">
                    <a:moveTo>
                      <a:pt x="0" y="15875"/>
                    </a:moveTo>
                    <a:cubicBezTo>
                      <a:pt x="0" y="24643"/>
                      <a:pt x="7107" y="31750"/>
                      <a:pt x="15875" y="31750"/>
                    </a:cubicBezTo>
                    <a:cubicBezTo>
                      <a:pt x="24643" y="31750"/>
                      <a:pt x="31750" y="24643"/>
                      <a:pt x="31750" y="15875"/>
                    </a:cubicBezTo>
                    <a:cubicBezTo>
                      <a:pt x="31750" y="7107"/>
                      <a:pt x="24643" y="0"/>
                      <a:pt x="15875" y="0"/>
                    </a:cubicBezTo>
                    <a:cubicBezTo>
                      <a:pt x="7107" y="0"/>
                      <a:pt x="0" y="7107"/>
                      <a:pt x="0" y="15875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4818062" y="1865312"/>
                <a:ext cx="31750" cy="31750"/>
              </a:xfrm>
              <a:custGeom>
                <a:avLst/>
                <a:gdLst/>
                <a:ahLst/>
                <a:cxnLst/>
                <a:rect l="l" t="t" r="r" b="b"/>
                <a:pathLst>
                  <a:path w="31750" h="31750">
                    <a:moveTo>
                      <a:pt x="0" y="15875"/>
                    </a:moveTo>
                    <a:cubicBezTo>
                      <a:pt x="0" y="24643"/>
                      <a:pt x="7107" y="31750"/>
                      <a:pt x="15875" y="31750"/>
                    </a:cubicBezTo>
                    <a:cubicBezTo>
                      <a:pt x="24643" y="31750"/>
                      <a:pt x="31750" y="24643"/>
                      <a:pt x="31750" y="15875"/>
                    </a:cubicBezTo>
                    <a:cubicBezTo>
                      <a:pt x="31750" y="7107"/>
                      <a:pt x="24643" y="0"/>
                      <a:pt x="15875" y="0"/>
                    </a:cubicBezTo>
                    <a:cubicBezTo>
                      <a:pt x="7107" y="0"/>
                      <a:pt x="0" y="7107"/>
                      <a:pt x="0" y="15875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</p:grpSp>
        <p:sp>
          <p:nvSpPr>
            <p:cNvPr id="21" name="TextBox 21"/>
            <p:cNvSpPr txBox="1"/>
            <p:nvPr/>
          </p:nvSpPr>
          <p:spPr>
            <a:xfrm>
              <a:off x="4551045" y="2203132"/>
              <a:ext cx="156010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苏州非遗集群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4556760" y="25374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建立非遗数字基因库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4556760" y="2775585"/>
              <a:ext cx="1739265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VR/AR沉浸式技艺展示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4556760" y="301371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线上工作室集群推广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8191500" y="1524000"/>
            <a:ext cx="3429000" cy="4572000"/>
            <a:chOff x="8191500" y="1524000"/>
            <a:chExt cx="3429000" cy="4572000"/>
          </a:xfrm>
        </p:grpSpPr>
        <p:sp>
          <p:nvSpPr>
            <p:cNvPr id="26" name="Freeform 26"/>
            <p:cNvSpPr/>
            <p:nvPr/>
          </p:nvSpPr>
          <p:spPr>
            <a:xfrm>
              <a:off x="8191500" y="1524000"/>
              <a:ext cx="3429000" cy="4572000"/>
            </a:xfrm>
            <a:custGeom>
              <a:avLst/>
              <a:gdLst/>
              <a:ahLst/>
              <a:cxnLst/>
              <a:rect l="l" t="t" r="r" b="b"/>
              <a:pathLst>
                <a:path w="3429000" h="4572000">
                  <a:moveTo>
                    <a:pt x="76200" y="0"/>
                  </a:moveTo>
                  <a:lnTo>
                    <a:pt x="3352800" y="0"/>
                  </a:lnTo>
                  <a:cubicBezTo>
                    <a:pt x="3394884" y="0"/>
                    <a:pt x="3429000" y="34116"/>
                    <a:pt x="3429000" y="76200"/>
                  </a:cubicBezTo>
                  <a:lnTo>
                    <a:pt x="3429000" y="4495800"/>
                  </a:lnTo>
                  <a:cubicBezTo>
                    <a:pt x="3429000" y="4537884"/>
                    <a:pt x="3394884" y="4572000"/>
                    <a:pt x="3352800" y="4572000"/>
                  </a:cubicBezTo>
                  <a:lnTo>
                    <a:pt x="76200" y="4572000"/>
                  </a:lnTo>
                  <a:cubicBezTo>
                    <a:pt x="34116" y="4572000"/>
                    <a:pt x="0" y="4537884"/>
                    <a:pt x="0" y="4495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CF0F1"/>
              </a:solidFill>
            </a:ln>
          </p:spPr>
        </p:sp>
        <p:grpSp>
          <p:nvGrpSpPr>
            <p:cNvPr id="29" name="Group 29"/>
            <p:cNvGrpSpPr/>
            <p:nvPr/>
          </p:nvGrpSpPr>
          <p:grpSpPr>
            <a:xfrm>
              <a:off x="8461375" y="1762125"/>
              <a:ext cx="222250" cy="285750"/>
              <a:chOff x="8461375" y="1762125"/>
              <a:chExt cx="222250" cy="28575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8461375" y="1825625"/>
                <a:ext cx="158750" cy="222250"/>
              </a:xfrm>
              <a:custGeom>
                <a:avLst/>
                <a:gdLst/>
                <a:ahLst/>
                <a:cxnLst/>
                <a:rect l="l" t="t" r="r" b="b"/>
                <a:pathLst>
                  <a:path w="158750" h="222250">
                    <a:moveTo>
                      <a:pt x="158750" y="47625"/>
                    </a:moveTo>
                    <a:lnTo>
                      <a:pt x="158750" y="222250"/>
                    </a:lnTo>
                    <a:lnTo>
                      <a:pt x="79375" y="174625"/>
                    </a:lnTo>
                    <a:lnTo>
                      <a:pt x="0" y="222250"/>
                    </a:lnTo>
                    <a:lnTo>
                      <a:pt x="0" y="47625"/>
                    </a:lnTo>
                    <a:cubicBezTo>
                      <a:pt x="0" y="21322"/>
                      <a:pt x="21322" y="0"/>
                      <a:pt x="47625" y="0"/>
                    </a:cubicBezTo>
                    <a:lnTo>
                      <a:pt x="111125" y="0"/>
                    </a:lnTo>
                    <a:cubicBezTo>
                      <a:pt x="137428" y="0"/>
                      <a:pt x="158750" y="21322"/>
                      <a:pt x="158750" y="47625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28" name="Freeform 28"/>
              <p:cNvSpPr/>
              <p:nvPr/>
            </p:nvSpPr>
            <p:spPr>
              <a:xfrm>
                <a:off x="8556625" y="1762125"/>
                <a:ext cx="127000" cy="222250"/>
              </a:xfrm>
              <a:custGeom>
                <a:avLst/>
                <a:gdLst/>
                <a:ahLst/>
                <a:cxnLst/>
                <a:rect l="l" t="t" r="r" b="b"/>
                <a:pathLst>
                  <a:path w="127000" h="222250">
                    <a:moveTo>
                      <a:pt x="0" y="0"/>
                    </a:moveTo>
                    <a:lnTo>
                      <a:pt x="79375" y="0"/>
                    </a:lnTo>
                    <a:cubicBezTo>
                      <a:pt x="105678" y="0"/>
                      <a:pt x="127000" y="21322"/>
                      <a:pt x="127000" y="47625"/>
                    </a:cubicBezTo>
                    <a:lnTo>
                      <a:pt x="127000" y="22225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</p:grpSp>
        <p:sp>
          <p:nvSpPr>
            <p:cNvPr id="30" name="TextBox 30"/>
            <p:cNvSpPr txBox="1"/>
            <p:nvPr/>
          </p:nvSpPr>
          <p:spPr>
            <a:xfrm>
              <a:off x="8361045" y="2203132"/>
              <a:ext cx="1269113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绍兴鲁迅IP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8366760" y="25374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文学场景数字化再造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8366760" y="2775585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百草园与三味书屋互动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8366760" y="301371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打造现象级文化消费热点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25" grpId="0"/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BF7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98170"/>
            <a:ext cx="4109466" cy="487680"/>
            <a:chOff x="541020" y="598170"/>
            <a:chExt cx="4109466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98170"/>
              <a:ext cx="410946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目录：五大维度解析江南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1047750"/>
              <a:ext cx="571500" cy="28575"/>
            </a:xfrm>
            <a:custGeom>
              <a:avLst/>
              <a:gdLst/>
              <a:ahLst/>
              <a:cxnLst/>
              <a:rect l="l" t="t" r="r" b="b"/>
              <a:pathLst>
                <a:path w="571500" h="28575">
                  <a:moveTo>
                    <a:pt x="9525" y="0"/>
                  </a:moveTo>
                  <a:lnTo>
                    <a:pt x="561975" y="0"/>
                  </a:lnTo>
                  <a:cubicBezTo>
                    <a:pt x="567236" y="0"/>
                    <a:pt x="571500" y="4264"/>
                    <a:pt x="571500" y="9525"/>
                  </a:cubicBezTo>
                  <a:lnTo>
                    <a:pt x="571500" y="19050"/>
                  </a:lnTo>
                  <a:cubicBezTo>
                    <a:pt x="571500" y="24311"/>
                    <a:pt x="567236" y="28575"/>
                    <a:pt x="561975" y="28575"/>
                  </a:cubicBezTo>
                  <a:lnTo>
                    <a:pt x="9525" y="28575"/>
                  </a:lnTo>
                  <a:cubicBezTo>
                    <a:pt x="4264" y="28575"/>
                    <a:pt x="0" y="24311"/>
                    <a:pt x="0" y="19050"/>
                  </a:cubicBezTo>
                  <a:lnTo>
                    <a:pt x="0" y="9525"/>
                  </a:lnTo>
                  <a:cubicBezTo>
                    <a:pt x="0" y="4264"/>
                    <a:pt x="4264" y="0"/>
                    <a:pt x="9525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</p:sp>
      </p:grpSp>
      <p:grpSp>
        <p:nvGrpSpPr>
          <p:cNvPr id="11" name="Group 11"/>
          <p:cNvGrpSpPr/>
          <p:nvPr/>
        </p:nvGrpSpPr>
        <p:grpSpPr>
          <a:xfrm>
            <a:off x="602160" y="1640388"/>
            <a:ext cx="2994480" cy="521787"/>
            <a:chOff x="602160" y="1640388"/>
            <a:chExt cx="2994480" cy="521787"/>
          </a:xfrm>
        </p:grpSpPr>
        <p:grpSp>
          <p:nvGrpSpPr>
            <p:cNvPr id="8" name="Group 8"/>
            <p:cNvGrpSpPr/>
            <p:nvPr/>
          </p:nvGrpSpPr>
          <p:grpSpPr>
            <a:xfrm>
              <a:off x="602160" y="1640388"/>
              <a:ext cx="167279" cy="185364"/>
              <a:chOff x="602160" y="1640388"/>
              <a:chExt cx="167279" cy="18536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657225" y="1695450"/>
                <a:ext cx="5715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57150">
                    <a:moveTo>
                      <a:pt x="0" y="28575"/>
                    </a:moveTo>
                    <a:cubicBezTo>
                      <a:pt x="0" y="44357"/>
                      <a:pt x="12793" y="57150"/>
                      <a:pt x="28575" y="57150"/>
                    </a:cubicBezTo>
                    <a:cubicBezTo>
                      <a:pt x="44357" y="57150"/>
                      <a:pt x="57150" y="44357"/>
                      <a:pt x="57150" y="28575"/>
                    </a:cubicBezTo>
                    <a:cubicBezTo>
                      <a:pt x="57150" y="12793"/>
                      <a:pt x="44357" y="0"/>
                      <a:pt x="28575" y="0"/>
                    </a:cubicBezTo>
                    <a:cubicBezTo>
                      <a:pt x="12793" y="0"/>
                      <a:pt x="0" y="12793"/>
                      <a:pt x="0" y="28575"/>
                    </a:cubicBez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7" name="Freeform 7"/>
              <p:cNvSpPr/>
              <p:nvPr/>
            </p:nvSpPr>
            <p:spPr>
              <a:xfrm>
                <a:off x="602160" y="1640388"/>
                <a:ext cx="167279" cy="185364"/>
              </a:xfrm>
              <a:custGeom>
                <a:avLst/>
                <a:gdLst/>
                <a:ahLst/>
                <a:cxnLst/>
                <a:rect l="l" t="t" r="r" b="b"/>
                <a:pathLst>
                  <a:path w="167279" h="185364">
                    <a:moveTo>
                      <a:pt x="137523" y="137519"/>
                    </a:moveTo>
                    <a:lnTo>
                      <a:pt x="97108" y="177934"/>
                    </a:lnTo>
                    <a:cubicBezTo>
                      <a:pt x="89670" y="185364"/>
                      <a:pt x="77619" y="185364"/>
                      <a:pt x="70181" y="177934"/>
                    </a:cubicBezTo>
                    <a:lnTo>
                      <a:pt x="29757" y="137519"/>
                    </a:lnTo>
                    <a:cubicBezTo>
                      <a:pt x="0" y="107761"/>
                      <a:pt x="1" y="59515"/>
                      <a:pt x="29759" y="29757"/>
                    </a:cubicBezTo>
                    <a:cubicBezTo>
                      <a:pt x="59517" y="0"/>
                      <a:pt x="107763" y="0"/>
                      <a:pt x="137521" y="29757"/>
                    </a:cubicBezTo>
                    <a:cubicBezTo>
                      <a:pt x="167279" y="59515"/>
                      <a:pt x="167279" y="107761"/>
                      <a:pt x="137523" y="137519"/>
                    </a:cubicBez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933450" y="1647825"/>
              <a:ext cx="164830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地理与历史沿革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937260" y="1918335"/>
              <a:ext cx="26593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太湖流域界定与六朝至明清的演变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00075" y="2790825"/>
            <a:ext cx="2671762" cy="514350"/>
            <a:chOff x="600075" y="2790825"/>
            <a:chExt cx="2671762" cy="514350"/>
          </a:xfrm>
        </p:grpSpPr>
        <p:grpSp>
          <p:nvGrpSpPr>
            <p:cNvPr id="20" name="Group 20"/>
            <p:cNvGrpSpPr/>
            <p:nvPr/>
          </p:nvGrpSpPr>
          <p:grpSpPr>
            <a:xfrm>
              <a:off x="600075" y="2790825"/>
              <a:ext cx="171450" cy="180975"/>
              <a:chOff x="600075" y="2790825"/>
              <a:chExt cx="171450" cy="180975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600075" y="2962275"/>
                <a:ext cx="1714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9525">
                    <a:moveTo>
                      <a:pt x="0" y="0"/>
                    </a:moveTo>
                    <a:lnTo>
                      <a:pt x="171450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3" name="Freeform 13"/>
              <p:cNvSpPr/>
              <p:nvPr/>
            </p:nvSpPr>
            <p:spPr>
              <a:xfrm>
                <a:off x="657225" y="28384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4" name="Freeform 14"/>
              <p:cNvSpPr/>
              <p:nvPr/>
            </p:nvSpPr>
            <p:spPr>
              <a:xfrm>
                <a:off x="657225" y="28765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5" name="Freeform 15"/>
              <p:cNvSpPr/>
              <p:nvPr/>
            </p:nvSpPr>
            <p:spPr>
              <a:xfrm>
                <a:off x="657225" y="29146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6" name="Freeform 16"/>
              <p:cNvSpPr/>
              <p:nvPr/>
            </p:nvSpPr>
            <p:spPr>
              <a:xfrm>
                <a:off x="704850" y="28384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704850" y="28765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704850" y="29146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619125" y="2790825"/>
                <a:ext cx="1333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71450">
                    <a:moveTo>
                      <a:pt x="0" y="171450"/>
                    </a:moveTo>
                    <a:lnTo>
                      <a:pt x="0" y="19050"/>
                    </a:lnTo>
                    <a:cubicBezTo>
                      <a:pt x="0" y="8529"/>
                      <a:pt x="8529" y="0"/>
                      <a:pt x="19050" y="0"/>
                    </a:cubicBezTo>
                    <a:lnTo>
                      <a:pt x="114300" y="0"/>
                    </a:lnTo>
                    <a:cubicBezTo>
                      <a:pt x="124821" y="0"/>
                      <a:pt x="133350" y="8529"/>
                      <a:pt x="133350" y="19050"/>
                    </a:cubicBezTo>
                    <a:lnTo>
                      <a:pt x="133350" y="17145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</p:grpSp>
        <p:sp>
          <p:nvSpPr>
            <p:cNvPr id="21" name="TextBox 21"/>
            <p:cNvSpPr txBox="1"/>
            <p:nvPr/>
          </p:nvSpPr>
          <p:spPr>
            <a:xfrm>
              <a:off x="933450" y="2790825"/>
              <a:ext cx="2338387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文化载体：园林与非遗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937260" y="3061335"/>
              <a:ext cx="23088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古典园林美学与评弹昆曲越剧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638175" y="3933825"/>
            <a:ext cx="2958465" cy="514350"/>
            <a:chOff x="638175" y="3933825"/>
            <a:chExt cx="2958465" cy="514350"/>
          </a:xfrm>
        </p:grpSpPr>
        <p:grpSp>
          <p:nvGrpSpPr>
            <p:cNvPr id="26" name="Group 26"/>
            <p:cNvGrpSpPr/>
            <p:nvPr/>
          </p:nvGrpSpPr>
          <p:grpSpPr>
            <a:xfrm>
              <a:off x="638175" y="3933825"/>
              <a:ext cx="95250" cy="171450"/>
              <a:chOff x="638175" y="3933825"/>
              <a:chExt cx="95250" cy="17145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638175" y="3962400"/>
                <a:ext cx="9525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95250" h="114300">
                    <a:moveTo>
                      <a:pt x="92393" y="19050"/>
                    </a:moveTo>
                    <a:cubicBezTo>
                      <a:pt x="88514" y="8045"/>
                      <a:pt x="78333" y="503"/>
                      <a:pt x="66675" y="0"/>
                    </a:cubicBezTo>
                    <a:lnTo>
                      <a:pt x="28575" y="0"/>
                    </a:lnTo>
                    <a:cubicBezTo>
                      <a:pt x="12793" y="0"/>
                      <a:pt x="0" y="12793"/>
                      <a:pt x="0" y="28575"/>
                    </a:cubicBezTo>
                    <a:cubicBezTo>
                      <a:pt x="0" y="44357"/>
                      <a:pt x="12793" y="57150"/>
                      <a:pt x="28575" y="57150"/>
                    </a:cubicBezTo>
                    <a:lnTo>
                      <a:pt x="66675" y="57150"/>
                    </a:lnTo>
                    <a:cubicBezTo>
                      <a:pt x="82457" y="57150"/>
                      <a:pt x="95250" y="69943"/>
                      <a:pt x="95250" y="85725"/>
                    </a:cubicBezTo>
                    <a:cubicBezTo>
                      <a:pt x="95250" y="101507"/>
                      <a:pt x="82457" y="114300"/>
                      <a:pt x="66675" y="114300"/>
                    </a:cubicBezTo>
                    <a:lnTo>
                      <a:pt x="28575" y="114300"/>
                    </a:lnTo>
                    <a:cubicBezTo>
                      <a:pt x="16917" y="113797"/>
                      <a:pt x="6736" y="106255"/>
                      <a:pt x="2857" y="95250"/>
                    </a:cubicBez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25" name="Freeform 25"/>
              <p:cNvSpPr/>
              <p:nvPr/>
            </p:nvSpPr>
            <p:spPr>
              <a:xfrm>
                <a:off x="685800" y="3933825"/>
                <a:ext cx="9525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71450">
                    <a:moveTo>
                      <a:pt x="0" y="0"/>
                    </a:moveTo>
                    <a:lnTo>
                      <a:pt x="0" y="28575"/>
                    </a:lnTo>
                    <a:moveTo>
                      <a:pt x="0" y="142875"/>
                    </a:moveTo>
                    <a:lnTo>
                      <a:pt x="0" y="17145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</p:grpSp>
        <p:sp>
          <p:nvSpPr>
            <p:cNvPr id="27" name="TextBox 27"/>
            <p:cNvSpPr txBox="1"/>
            <p:nvPr/>
          </p:nvSpPr>
          <p:spPr>
            <a:xfrm>
              <a:off x="933450" y="3933825"/>
              <a:ext cx="210835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经济脉络与现代挑战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937260" y="4204335"/>
              <a:ext cx="26593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从漕运繁荣到商业化悖论与空心化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606591" y="5076825"/>
            <a:ext cx="2963760" cy="514350"/>
            <a:chOff x="606591" y="5076825"/>
            <a:chExt cx="2963760" cy="514350"/>
          </a:xfrm>
        </p:grpSpPr>
        <p:grpSp>
          <p:nvGrpSpPr>
            <p:cNvPr id="33" name="Group 33"/>
            <p:cNvGrpSpPr/>
            <p:nvPr/>
          </p:nvGrpSpPr>
          <p:grpSpPr>
            <a:xfrm>
              <a:off x="606591" y="5086350"/>
              <a:ext cx="155409" cy="155409"/>
              <a:chOff x="606591" y="5086350"/>
              <a:chExt cx="155409" cy="155409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609600" y="5086350"/>
                <a:ext cx="15240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52400" h="152400">
                    <a:moveTo>
                      <a:pt x="0" y="85725"/>
                    </a:moveTo>
                    <a:cubicBezTo>
                      <a:pt x="34959" y="89880"/>
                      <a:pt x="62520" y="117441"/>
                      <a:pt x="66675" y="152400"/>
                    </a:cubicBezTo>
                    <a:cubicBezTo>
                      <a:pt x="83792" y="142532"/>
                      <a:pt x="94598" y="124522"/>
                      <a:pt x="95250" y="104775"/>
                    </a:cubicBezTo>
                    <a:cubicBezTo>
                      <a:pt x="127957" y="93269"/>
                      <a:pt x="150512" y="63195"/>
                      <a:pt x="152400" y="28575"/>
                    </a:cubicBezTo>
                    <a:cubicBezTo>
                      <a:pt x="152400" y="12793"/>
                      <a:pt x="139607" y="0"/>
                      <a:pt x="123825" y="0"/>
                    </a:cubicBezTo>
                    <a:cubicBezTo>
                      <a:pt x="89205" y="1888"/>
                      <a:pt x="59131" y="24443"/>
                      <a:pt x="47625" y="57150"/>
                    </a:cubicBezTo>
                    <a:cubicBezTo>
                      <a:pt x="27878" y="57802"/>
                      <a:pt x="9868" y="68608"/>
                      <a:pt x="0" y="85725"/>
                    </a:cubicBez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31" name="Freeform 31"/>
              <p:cNvSpPr/>
              <p:nvPr/>
            </p:nvSpPr>
            <p:spPr>
              <a:xfrm>
                <a:off x="606591" y="5181600"/>
                <a:ext cx="60159" cy="60159"/>
              </a:xfrm>
              <a:custGeom>
                <a:avLst/>
                <a:gdLst/>
                <a:ahLst/>
                <a:cxnLst/>
                <a:rect l="l" t="t" r="r" b="b"/>
                <a:pathLst>
                  <a:path w="60159" h="60159">
                    <a:moveTo>
                      <a:pt x="31584" y="0"/>
                    </a:moveTo>
                    <a:cubicBezTo>
                      <a:pt x="11304" y="11449"/>
                      <a:pt x="0" y="34057"/>
                      <a:pt x="3009" y="57150"/>
                    </a:cubicBezTo>
                    <a:cubicBezTo>
                      <a:pt x="26101" y="60159"/>
                      <a:pt x="48710" y="48854"/>
                      <a:pt x="60159" y="28575"/>
                    </a:cubicBez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32" name="Freeform 32"/>
              <p:cNvSpPr/>
              <p:nvPr/>
            </p:nvSpPr>
            <p:spPr>
              <a:xfrm>
                <a:off x="704850" y="5124450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9050">
                    <a:moveTo>
                      <a:pt x="0" y="9525"/>
                    </a:moveTo>
                    <a:cubicBezTo>
                      <a:pt x="0" y="14786"/>
                      <a:pt x="4264" y="19050"/>
                      <a:pt x="9525" y="19050"/>
                    </a:cubicBezTo>
                    <a:cubicBezTo>
                      <a:pt x="14786" y="19050"/>
                      <a:pt x="19050" y="14786"/>
                      <a:pt x="19050" y="9525"/>
                    </a:cubicBezTo>
                    <a:cubicBezTo>
                      <a:pt x="19050" y="4264"/>
                      <a:pt x="14786" y="0"/>
                      <a:pt x="9525" y="0"/>
                    </a:cubicBezTo>
                    <a:cubicBezTo>
                      <a:pt x="4264" y="0"/>
                      <a:pt x="0" y="4264"/>
                      <a:pt x="0" y="9525"/>
                    </a:cubicBez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</p:grpSp>
        <p:sp>
          <p:nvSpPr>
            <p:cNvPr id="34" name="TextBox 34"/>
            <p:cNvSpPr txBox="1"/>
            <p:nvPr/>
          </p:nvSpPr>
          <p:spPr>
            <a:xfrm>
              <a:off x="933450" y="5076825"/>
              <a:ext cx="210835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传承破局与数字赋能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937260" y="5347335"/>
              <a:ext cx="263309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生态修复、IP再造与数字孪生古城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5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23" grpId="0"/>
      <p:bldP spid="29" grpId="0"/>
      <p:bldP spid="3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2C3E50"/>
            </a:solidFill>
            <a:ln>
              <a:noFill/>
            </a:ln>
          </p:spPr>
        </p:sp>
        <p:sp>
          <p:nvSpPr>
            <p:cNvPr id="3" name="Freeform 3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14300" y="0"/>
                  </a:moveTo>
                  <a:lnTo>
                    <a:pt x="12077700" y="0"/>
                  </a:lnTo>
                  <a:cubicBezTo>
                    <a:pt x="12140826" y="0"/>
                    <a:pt x="12192000" y="51174"/>
                    <a:pt x="12192000" y="114300"/>
                  </a:cubicBezTo>
                  <a:lnTo>
                    <a:pt x="12192000" y="6743700"/>
                  </a:lnTo>
                  <a:cubicBezTo>
                    <a:pt x="12192000" y="6806826"/>
                    <a:pt x="12140826" y="6858000"/>
                    <a:pt x="12077700" y="6858000"/>
                  </a:cubicBezTo>
                  <a:lnTo>
                    <a:pt x="114300" y="6858000"/>
                  </a:lnTo>
                  <a:cubicBezTo>
                    <a:pt x="51174" y="6858000"/>
                    <a:pt x="0" y="6806826"/>
                    <a:pt x="0" y="6743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gradFill>
              <a:gsLst>
                <a:gs pos="0">
                  <a:srgbClr val="ECF0F1"/>
                </a:gs>
                <a:gs pos="50000">
                  <a:srgbClr val="95A5A6">
                    <a:alpha val="40000"/>
                  </a:srgbClr>
                </a:gs>
                <a:gs pos="100000">
                  <a:srgbClr val="2C3E50">
                    <a:alpha val="25000"/>
                  </a:srgbClr>
                </a:gs>
              </a:gsLst>
              <a:lin ang="3542174" scaled="1"/>
            </a:gradFill>
            <a:ln>
              <a:noFill/>
            </a:ln>
          </p:spPr>
        </p:sp>
        <p:sp>
          <p:nvSpPr>
            <p:cNvPr id="4" name="Ellipse 4"/>
            <p:cNvSpPr/>
            <p:nvPr/>
          </p:nvSpPr>
          <p:spPr>
            <a:xfrm>
              <a:off x="7296150" y="819150"/>
              <a:ext cx="2476500" cy="2476500"/>
            </a:xfrm>
            <a:prstGeom prst="ellipse">
              <a:avLst/>
            </a:prstGeom>
            <a:solidFill>
              <a:srgbClr val="95A5A6">
                <a:alpha val="12000"/>
              </a:srgbClr>
            </a:solidFill>
            <a:ln>
              <a:noFill/>
            </a:ln>
          </p:spPr>
        </p:sp>
        <p:sp>
          <p:nvSpPr>
            <p:cNvPr id="5" name="Ellipse 5"/>
            <p:cNvSpPr/>
            <p:nvPr/>
          </p:nvSpPr>
          <p:spPr>
            <a:xfrm>
              <a:off x="2971800" y="3771900"/>
              <a:ext cx="1371600" cy="1371600"/>
            </a:xfrm>
            <a:prstGeom prst="ellipse">
              <a:avLst/>
            </a:prstGeom>
            <a:solidFill>
              <a:srgbClr val="ECF0F1">
                <a:alpha val="15000"/>
              </a:srgbClr>
            </a:solidFill>
            <a:ln>
              <a:noFill/>
            </a:ln>
          </p:spPr>
        </p:sp>
        <p:sp>
          <p:nvSpPr>
            <p:cNvPr id="6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2C3E50">
                <a:alpha val="80000"/>
              </a:srgbClr>
            </a:solidFill>
            <a:ln>
              <a:noFill/>
            </a:ln>
          </p:spPr>
        </p:sp>
      </p:grpSp>
      <p:grpSp>
        <p:nvGrpSpPr>
          <p:cNvPr id="11" name="Group 11"/>
          <p:cNvGrpSpPr/>
          <p:nvPr/>
        </p:nvGrpSpPr>
        <p:grpSpPr>
          <a:xfrm>
            <a:off x="533400" y="2343150"/>
            <a:ext cx="6056948" cy="1209675"/>
            <a:chOff x="533400" y="2343150"/>
            <a:chExt cx="6056948" cy="1209675"/>
          </a:xfrm>
        </p:grpSpPr>
        <p:sp>
          <p:nvSpPr>
            <p:cNvPr id="8" name="TextBox 8"/>
            <p:cNvSpPr txBox="1"/>
            <p:nvPr/>
          </p:nvSpPr>
          <p:spPr>
            <a:xfrm>
              <a:off x="533400" y="2343150"/>
              <a:ext cx="6056948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0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结语：江南是历史文化生命体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48640" y="3044190"/>
              <a:ext cx="3358134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D4AF37"/>
                  </a:solidFill>
                  <a:latin typeface="Noto Sans CJK SC"/>
                  <a:ea typeface="Microsoft YaHei"/>
                  <a:cs typeface="Noto Sans CJK SC"/>
                </a:rPr>
                <a:t>制度 — 空间 — 实践 三位一体</a:t>
              </a:r>
            </a:p>
          </p:txBody>
        </p:sp>
        <p:sp>
          <p:nvSpPr>
            <p:cNvPr id="10" name="Freeform 10"/>
            <p:cNvSpPr/>
            <p:nvPr/>
          </p:nvSpPr>
          <p:spPr>
            <a:xfrm>
              <a:off x="571500" y="3524250"/>
              <a:ext cx="1143000" cy="28575"/>
            </a:xfrm>
            <a:custGeom>
              <a:avLst/>
              <a:gdLst/>
              <a:ahLst/>
              <a:cxnLst/>
              <a:rect l="l" t="t" r="r" b="b"/>
              <a:pathLst>
                <a:path w="1143000" h="28575">
                  <a:moveTo>
                    <a:pt x="9525" y="0"/>
                  </a:moveTo>
                  <a:lnTo>
                    <a:pt x="1133475" y="0"/>
                  </a:lnTo>
                  <a:cubicBezTo>
                    <a:pt x="1138736" y="0"/>
                    <a:pt x="1143000" y="4264"/>
                    <a:pt x="1143000" y="9525"/>
                  </a:cubicBezTo>
                  <a:lnTo>
                    <a:pt x="1143000" y="19050"/>
                  </a:lnTo>
                  <a:cubicBezTo>
                    <a:pt x="1143000" y="24311"/>
                    <a:pt x="1138736" y="28575"/>
                    <a:pt x="1133475" y="28575"/>
                  </a:cubicBezTo>
                  <a:lnTo>
                    <a:pt x="9525" y="28575"/>
                  </a:lnTo>
                  <a:cubicBezTo>
                    <a:pt x="4264" y="28575"/>
                    <a:pt x="0" y="24311"/>
                    <a:pt x="0" y="19050"/>
                  </a:cubicBezTo>
                  <a:lnTo>
                    <a:pt x="0" y="9525"/>
                  </a:lnTo>
                  <a:cubicBezTo>
                    <a:pt x="0" y="4264"/>
                    <a:pt x="4264" y="0"/>
                    <a:pt x="9525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</p:sp>
      </p:grpSp>
      <p:grpSp>
        <p:nvGrpSpPr>
          <p:cNvPr id="14" name="Group 14"/>
          <p:cNvGrpSpPr/>
          <p:nvPr/>
        </p:nvGrpSpPr>
        <p:grpSpPr>
          <a:xfrm>
            <a:off x="556260" y="5585460"/>
            <a:ext cx="6510719" cy="1072515"/>
            <a:chOff x="556260" y="5585460"/>
            <a:chExt cx="6510719" cy="1072515"/>
          </a:xfrm>
        </p:grpSpPr>
        <p:sp>
          <p:nvSpPr>
            <p:cNvPr id="12" name="TextBox 12"/>
            <p:cNvSpPr txBox="1"/>
            <p:nvPr/>
          </p:nvSpPr>
          <p:spPr>
            <a:xfrm>
              <a:off x="556260" y="5585460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95A5A6"/>
                  </a:solidFill>
                  <a:latin typeface="Noto Sans CJK SC"/>
                  <a:ea typeface="Microsoft YaHei"/>
                  <a:cs typeface="Noto Sans CJK SC"/>
                </a:rPr>
                <a:t>感谢聆听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6084570" y="6475095"/>
              <a:ext cx="982409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dirty="0">
                  <a:solidFill>
                    <a:srgbClr val="FFFFFF">
                      <a:alphaMod val="50000"/>
                    </a:srgbClr>
                  </a:solidFill>
                  <a:latin typeface="Noto Sans CJK SC"/>
                  <a:ea typeface="Microsoft YaHei"/>
                  <a:cs typeface="Noto Sans CJK SC"/>
                </a:rPr>
                <a:t>Devnors AI 生成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BF7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98170"/>
            <a:ext cx="2637282" cy="487680"/>
            <a:chOff x="541020" y="598170"/>
            <a:chExt cx="2637282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98170"/>
              <a:ext cx="2637282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江南的地理界定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1047750"/>
              <a:ext cx="571500" cy="28575"/>
            </a:xfrm>
            <a:custGeom>
              <a:avLst/>
              <a:gdLst/>
              <a:ahLst/>
              <a:cxnLst/>
              <a:rect l="l" t="t" r="r" b="b"/>
              <a:pathLst>
                <a:path w="571500" h="28575">
                  <a:moveTo>
                    <a:pt x="9525" y="0"/>
                  </a:moveTo>
                  <a:lnTo>
                    <a:pt x="561975" y="0"/>
                  </a:lnTo>
                  <a:cubicBezTo>
                    <a:pt x="567236" y="0"/>
                    <a:pt x="571500" y="4264"/>
                    <a:pt x="571500" y="9525"/>
                  </a:cubicBezTo>
                  <a:lnTo>
                    <a:pt x="571500" y="19050"/>
                  </a:lnTo>
                  <a:cubicBezTo>
                    <a:pt x="571500" y="24311"/>
                    <a:pt x="567236" y="28575"/>
                    <a:pt x="561975" y="28575"/>
                  </a:cubicBezTo>
                  <a:lnTo>
                    <a:pt x="9525" y="28575"/>
                  </a:lnTo>
                  <a:cubicBezTo>
                    <a:pt x="4264" y="28575"/>
                    <a:pt x="0" y="24311"/>
                    <a:pt x="0" y="19050"/>
                  </a:cubicBezTo>
                  <a:lnTo>
                    <a:pt x="0" y="9525"/>
                  </a:lnTo>
                  <a:cubicBezTo>
                    <a:pt x="0" y="4264"/>
                    <a:pt x="4264" y="0"/>
                    <a:pt x="9525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6667500" y="1333500"/>
            <a:ext cx="4953000" cy="4572000"/>
            <a:chOff x="6667500" y="1333500"/>
            <a:chExt cx="4953000" cy="4572000"/>
          </a:xfrm>
        </p:grpSpPr>
        <p:pic>
          <p:nvPicPr>
            <p:cNvPr id="6" name="Imag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67500" y="1333500"/>
              <a:ext cx="4953000" cy="4572000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>
            <a:off x="552450" y="1552575"/>
            <a:ext cx="2487930" cy="800100"/>
            <a:chOff x="552450" y="1552575"/>
            <a:chExt cx="2487930" cy="800100"/>
          </a:xfrm>
        </p:grpSpPr>
        <p:sp>
          <p:nvSpPr>
            <p:cNvPr id="8" name="TextBox 8"/>
            <p:cNvSpPr txBox="1"/>
            <p:nvPr/>
          </p:nvSpPr>
          <p:spPr>
            <a:xfrm>
              <a:off x="552450" y="1552575"/>
              <a:ext cx="210835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核心区域：太湖流域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56260" y="1870710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以苏南、浙北、上海为核心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56260" y="2108835"/>
              <a:ext cx="24841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水网密布，气候温润，物产丰饶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52450" y="2695575"/>
            <a:ext cx="2137410" cy="800100"/>
            <a:chOff x="552450" y="2695575"/>
            <a:chExt cx="2137410" cy="800100"/>
          </a:xfrm>
        </p:grpSpPr>
        <p:sp>
          <p:nvSpPr>
            <p:cNvPr id="12" name="TextBox 12"/>
            <p:cNvSpPr txBox="1"/>
            <p:nvPr/>
          </p:nvSpPr>
          <p:spPr>
            <a:xfrm>
              <a:off x="552450" y="269557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文化共性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556260" y="3013710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吴语方言区，共享生活方式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556260" y="3251835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精致的饮食文化与审美情趣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52450" y="3838575"/>
            <a:ext cx="2154936" cy="800100"/>
            <a:chOff x="552450" y="3838575"/>
            <a:chExt cx="2154936" cy="800100"/>
          </a:xfrm>
        </p:grpSpPr>
        <p:sp>
          <p:nvSpPr>
            <p:cNvPr id="16" name="TextBox 16"/>
            <p:cNvSpPr txBox="1"/>
            <p:nvPr/>
          </p:nvSpPr>
          <p:spPr>
            <a:xfrm>
              <a:off x="552450" y="383857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空间特征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556260" y="4156710"/>
              <a:ext cx="215112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“小桥流水人家”的水乡格局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556260" y="4394835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城水相依，人水相亲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4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/>
      <p:bldP spid="15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BF7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98170"/>
            <a:ext cx="4845558" cy="487680"/>
            <a:chOff x="541020" y="598170"/>
            <a:chExt cx="4845558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98170"/>
              <a:ext cx="4845558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历史沿革：从建康到八府一州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1047750"/>
              <a:ext cx="571500" cy="28575"/>
            </a:xfrm>
            <a:custGeom>
              <a:avLst/>
              <a:gdLst/>
              <a:ahLst/>
              <a:cxnLst/>
              <a:rect l="l" t="t" r="r" b="b"/>
              <a:pathLst>
                <a:path w="571500" h="28575">
                  <a:moveTo>
                    <a:pt x="9525" y="0"/>
                  </a:moveTo>
                  <a:lnTo>
                    <a:pt x="561975" y="0"/>
                  </a:lnTo>
                  <a:cubicBezTo>
                    <a:pt x="567236" y="0"/>
                    <a:pt x="571500" y="4264"/>
                    <a:pt x="571500" y="9525"/>
                  </a:cubicBezTo>
                  <a:lnTo>
                    <a:pt x="571500" y="19050"/>
                  </a:lnTo>
                  <a:cubicBezTo>
                    <a:pt x="571500" y="24311"/>
                    <a:pt x="567236" y="28575"/>
                    <a:pt x="561975" y="28575"/>
                  </a:cubicBezTo>
                  <a:lnTo>
                    <a:pt x="9525" y="28575"/>
                  </a:lnTo>
                  <a:cubicBezTo>
                    <a:pt x="4264" y="28575"/>
                    <a:pt x="0" y="24311"/>
                    <a:pt x="0" y="19050"/>
                  </a:cubicBezTo>
                  <a:lnTo>
                    <a:pt x="0" y="9525"/>
                  </a:lnTo>
                  <a:cubicBezTo>
                    <a:pt x="0" y="4264"/>
                    <a:pt x="4264" y="0"/>
                    <a:pt x="9525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</p:sp>
      </p:grpSp>
      <p:grpSp>
        <p:nvGrpSpPr>
          <p:cNvPr id="11" name="Group 11"/>
          <p:cNvGrpSpPr/>
          <p:nvPr/>
        </p:nvGrpSpPr>
        <p:grpSpPr>
          <a:xfrm>
            <a:off x="571500" y="1905000"/>
            <a:ext cx="2476500" cy="3048000"/>
            <a:chOff x="571500" y="1905000"/>
            <a:chExt cx="2476500" cy="3048000"/>
          </a:xfrm>
        </p:grpSpPr>
        <p:sp>
          <p:nvSpPr>
            <p:cNvPr id="6" name="Freeform 6"/>
            <p:cNvSpPr/>
            <p:nvPr/>
          </p:nvSpPr>
          <p:spPr>
            <a:xfrm>
              <a:off x="571500" y="1905000"/>
              <a:ext cx="2476500" cy="3048000"/>
            </a:xfrm>
            <a:custGeom>
              <a:avLst/>
              <a:gdLst/>
              <a:ahLst/>
              <a:cxnLst/>
              <a:rect l="l" t="t" r="r" b="b"/>
              <a:pathLst>
                <a:path w="2476500" h="3048000">
                  <a:moveTo>
                    <a:pt x="76200" y="0"/>
                  </a:moveTo>
                  <a:lnTo>
                    <a:pt x="2400300" y="0"/>
                  </a:lnTo>
                  <a:cubicBezTo>
                    <a:pt x="2442384" y="0"/>
                    <a:pt x="2476500" y="34116"/>
                    <a:pt x="2476500" y="76200"/>
                  </a:cubicBezTo>
                  <a:lnTo>
                    <a:pt x="2476500" y="2971800"/>
                  </a:lnTo>
                  <a:cubicBezTo>
                    <a:pt x="2476500" y="3013884"/>
                    <a:pt x="2442384" y="3048000"/>
                    <a:pt x="2400300" y="3048000"/>
                  </a:cubicBezTo>
                  <a:lnTo>
                    <a:pt x="76200" y="3048000"/>
                  </a:lnTo>
                  <a:cubicBezTo>
                    <a:pt x="34116" y="3048000"/>
                    <a:pt x="0" y="3013884"/>
                    <a:pt x="0" y="2971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CF0F1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44855" y="214026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六朝时期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46760" y="244221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建康（南京）成为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46760" y="2680335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南方政治文化中心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48665" y="3029902"/>
              <a:ext cx="140684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95A5A6"/>
                  </a:solidFill>
                  <a:latin typeface="Noto Sans CJK SC"/>
                  <a:ea typeface="Microsoft YaHei"/>
                  <a:cs typeface="Noto Sans CJK SC"/>
                </a:rPr>
                <a:t>衣冠南渡，文化奠基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143250" y="3429000"/>
            <a:ext cx="571500" cy="9525"/>
            <a:chOff x="3143250" y="3429000"/>
            <a:chExt cx="571500" cy="9525"/>
          </a:xfrm>
        </p:grpSpPr>
        <p:sp>
          <p:nvSpPr>
            <p:cNvPr id="12" name="Freeform 12"/>
            <p:cNvSpPr/>
            <p:nvPr/>
          </p:nvSpPr>
          <p:spPr>
            <a:xfrm>
              <a:off x="3143250" y="3429000"/>
              <a:ext cx="571500" cy="9525"/>
            </a:xfrm>
            <a:custGeom>
              <a:avLst/>
              <a:gdLst/>
              <a:ahLst/>
              <a:cxnLst/>
              <a:rect l="l" t="t" r="r" b="b"/>
              <a:pathLst>
                <a:path w="571500" h="9525">
                  <a:moveTo>
                    <a:pt x="0" y="0"/>
                  </a:moveTo>
                  <a:lnTo>
                    <a:pt x="571500" y="0"/>
                  </a:lnTo>
                </a:path>
              </a:pathLst>
            </a:custGeom>
            <a:solidFill>
              <a:srgbClr val="000000"/>
            </a:solidFill>
            <a:ln w="19050">
              <a:solidFill>
                <a:srgbClr val="D4AF37"/>
              </a:solidFill>
              <a:tailEnd type="triangle" w="lg" len="lg"/>
            </a:ln>
          </p:spPr>
        </p:sp>
      </p:grpSp>
      <p:grpSp>
        <p:nvGrpSpPr>
          <p:cNvPr id="19" name="Group 19"/>
          <p:cNvGrpSpPr/>
          <p:nvPr/>
        </p:nvGrpSpPr>
        <p:grpSpPr>
          <a:xfrm>
            <a:off x="3810000" y="1905000"/>
            <a:ext cx="2476500" cy="3048000"/>
            <a:chOff x="3810000" y="1905000"/>
            <a:chExt cx="2476500" cy="3048000"/>
          </a:xfrm>
        </p:grpSpPr>
        <p:sp>
          <p:nvSpPr>
            <p:cNvPr id="14" name="Freeform 14"/>
            <p:cNvSpPr/>
            <p:nvPr/>
          </p:nvSpPr>
          <p:spPr>
            <a:xfrm>
              <a:off x="3810000" y="1905000"/>
              <a:ext cx="2476500" cy="3048000"/>
            </a:xfrm>
            <a:custGeom>
              <a:avLst/>
              <a:gdLst/>
              <a:ahLst/>
              <a:cxnLst/>
              <a:rect l="l" t="t" r="r" b="b"/>
              <a:pathLst>
                <a:path w="2476500" h="3048000">
                  <a:moveTo>
                    <a:pt x="76200" y="0"/>
                  </a:moveTo>
                  <a:lnTo>
                    <a:pt x="2400300" y="0"/>
                  </a:lnTo>
                  <a:cubicBezTo>
                    <a:pt x="2442384" y="0"/>
                    <a:pt x="2476500" y="34116"/>
                    <a:pt x="2476500" y="76200"/>
                  </a:cubicBezTo>
                  <a:lnTo>
                    <a:pt x="2476500" y="2971800"/>
                  </a:lnTo>
                  <a:cubicBezTo>
                    <a:pt x="2476500" y="3013884"/>
                    <a:pt x="2442384" y="3048000"/>
                    <a:pt x="2400300" y="3048000"/>
                  </a:cubicBezTo>
                  <a:lnTo>
                    <a:pt x="76200" y="3048000"/>
                  </a:lnTo>
                  <a:cubicBezTo>
                    <a:pt x="34116" y="3048000"/>
                    <a:pt x="0" y="3013884"/>
                    <a:pt x="0" y="2971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CF0F1"/>
              </a:solidFill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3983355" y="214026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隋唐时期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985260" y="2442210"/>
              <a:ext cx="109956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设立“江南道”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985260" y="2680335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大运河促进南北交流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3987165" y="3029902"/>
              <a:ext cx="1253490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95A5A6"/>
                  </a:solidFill>
                  <a:latin typeface="Noto Sans CJK SC"/>
                  <a:ea typeface="Microsoft YaHei"/>
                  <a:cs typeface="Noto Sans CJK SC"/>
                </a:rPr>
                <a:t>经济地位开始上升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381750" y="3429000"/>
            <a:ext cx="571500" cy="9525"/>
            <a:chOff x="6381750" y="3429000"/>
            <a:chExt cx="571500" cy="9525"/>
          </a:xfrm>
        </p:grpSpPr>
        <p:sp>
          <p:nvSpPr>
            <p:cNvPr id="20" name="Freeform 20"/>
            <p:cNvSpPr/>
            <p:nvPr/>
          </p:nvSpPr>
          <p:spPr>
            <a:xfrm>
              <a:off x="6381750" y="3429000"/>
              <a:ext cx="571500" cy="9525"/>
            </a:xfrm>
            <a:custGeom>
              <a:avLst/>
              <a:gdLst/>
              <a:ahLst/>
              <a:cxnLst/>
              <a:rect l="l" t="t" r="r" b="b"/>
              <a:pathLst>
                <a:path w="571500" h="9525">
                  <a:moveTo>
                    <a:pt x="0" y="0"/>
                  </a:moveTo>
                  <a:lnTo>
                    <a:pt x="571500" y="0"/>
                  </a:lnTo>
                </a:path>
              </a:pathLst>
            </a:custGeom>
            <a:solidFill>
              <a:srgbClr val="000000"/>
            </a:solidFill>
            <a:ln w="19050">
              <a:solidFill>
                <a:srgbClr val="D4AF37"/>
              </a:solidFill>
              <a:tailEnd type="triangle" w="lg" len="lg"/>
            </a:ln>
          </p:spPr>
        </p:sp>
      </p:grpSp>
      <p:grpSp>
        <p:nvGrpSpPr>
          <p:cNvPr id="27" name="Group 27"/>
          <p:cNvGrpSpPr/>
          <p:nvPr/>
        </p:nvGrpSpPr>
        <p:grpSpPr>
          <a:xfrm>
            <a:off x="7048500" y="1905000"/>
            <a:ext cx="2476500" cy="3048000"/>
            <a:chOff x="7048500" y="1905000"/>
            <a:chExt cx="2476500" cy="3048000"/>
          </a:xfrm>
        </p:grpSpPr>
        <p:sp>
          <p:nvSpPr>
            <p:cNvPr id="22" name="Freeform 22"/>
            <p:cNvSpPr/>
            <p:nvPr/>
          </p:nvSpPr>
          <p:spPr>
            <a:xfrm>
              <a:off x="7048500" y="1905000"/>
              <a:ext cx="2476500" cy="3048000"/>
            </a:xfrm>
            <a:custGeom>
              <a:avLst/>
              <a:gdLst/>
              <a:ahLst/>
              <a:cxnLst/>
              <a:rect l="l" t="t" r="r" b="b"/>
              <a:pathLst>
                <a:path w="2476500" h="3048000">
                  <a:moveTo>
                    <a:pt x="76200" y="0"/>
                  </a:moveTo>
                  <a:lnTo>
                    <a:pt x="2400300" y="0"/>
                  </a:lnTo>
                  <a:cubicBezTo>
                    <a:pt x="2442384" y="0"/>
                    <a:pt x="2476500" y="34116"/>
                    <a:pt x="2476500" y="76200"/>
                  </a:cubicBezTo>
                  <a:lnTo>
                    <a:pt x="2476500" y="2971800"/>
                  </a:lnTo>
                  <a:cubicBezTo>
                    <a:pt x="2476500" y="3013884"/>
                    <a:pt x="2442384" y="3048000"/>
                    <a:pt x="2400300" y="3048000"/>
                  </a:cubicBezTo>
                  <a:lnTo>
                    <a:pt x="76200" y="3048000"/>
                  </a:lnTo>
                  <a:cubicBezTo>
                    <a:pt x="34116" y="3048000"/>
                    <a:pt x="0" y="3013884"/>
                    <a:pt x="0" y="2971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CF0F1"/>
              </a:solidFill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221855" y="214026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宋元时期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223760" y="2442210"/>
              <a:ext cx="145008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“两浙路”富甲天下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223760" y="2680335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全国经济重心南移完成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7225665" y="3029902"/>
              <a:ext cx="1100137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95A5A6"/>
                  </a:solidFill>
                  <a:latin typeface="Noto Sans CJK SC"/>
                  <a:ea typeface="Microsoft YaHei"/>
                  <a:cs typeface="Noto Sans CJK SC"/>
                </a:rPr>
                <a:t>苏湖熟，天下足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620250" y="1905000"/>
            <a:ext cx="2095500" cy="3048000"/>
            <a:chOff x="9620250" y="1905000"/>
            <a:chExt cx="2095500" cy="3048000"/>
          </a:xfrm>
        </p:grpSpPr>
        <p:sp>
          <p:nvSpPr>
            <p:cNvPr id="28" name="Freeform 28"/>
            <p:cNvSpPr/>
            <p:nvPr/>
          </p:nvSpPr>
          <p:spPr>
            <a:xfrm>
              <a:off x="9620250" y="1905000"/>
              <a:ext cx="2095500" cy="3048000"/>
            </a:xfrm>
            <a:custGeom>
              <a:avLst/>
              <a:gdLst/>
              <a:ahLst/>
              <a:cxnLst/>
              <a:rect l="l" t="t" r="r" b="b"/>
              <a:pathLst>
                <a:path w="2095500" h="3048000">
                  <a:moveTo>
                    <a:pt x="76200" y="0"/>
                  </a:moveTo>
                  <a:lnTo>
                    <a:pt x="2019300" y="0"/>
                  </a:lnTo>
                  <a:cubicBezTo>
                    <a:pt x="2061384" y="0"/>
                    <a:pt x="2095500" y="34116"/>
                    <a:pt x="2095500" y="76200"/>
                  </a:cubicBezTo>
                  <a:lnTo>
                    <a:pt x="2095500" y="2971800"/>
                  </a:lnTo>
                  <a:cubicBezTo>
                    <a:pt x="2095500" y="3013884"/>
                    <a:pt x="2061384" y="3048000"/>
                    <a:pt x="2019300" y="3048000"/>
                  </a:cubicBezTo>
                  <a:lnTo>
                    <a:pt x="76200" y="3048000"/>
                  </a:lnTo>
                  <a:cubicBezTo>
                    <a:pt x="34116" y="3048000"/>
                    <a:pt x="0" y="3013884"/>
                    <a:pt x="0" y="2971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CF0F1"/>
              </a:solidFill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9793605" y="214026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明清时期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9795510" y="2442210"/>
              <a:ext cx="127482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“八府一州”格局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9795510" y="2680335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文化成熟度达巅峰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9797415" y="3029902"/>
              <a:ext cx="1100137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95A5A6"/>
                  </a:solidFill>
                  <a:latin typeface="Noto Sans CJK SC"/>
                  <a:ea typeface="Microsoft YaHei"/>
                  <a:cs typeface="Noto Sans CJK SC"/>
                </a:rPr>
                <a:t>园林与戏曲繁荣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4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3" grpId="0"/>
      <p:bldP spid="19" grpId="0"/>
      <p:bldP spid="21" grpId="0"/>
      <p:bldP spid="27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2C3E50"/>
            </a:solidFill>
            <a:ln>
              <a:noFill/>
            </a:ln>
          </p:spPr>
        </p:sp>
        <p:sp>
          <p:nvSpPr>
            <p:cNvPr id="3" name="Freeform 3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14300" y="0"/>
                  </a:moveTo>
                  <a:lnTo>
                    <a:pt x="12077700" y="0"/>
                  </a:lnTo>
                  <a:cubicBezTo>
                    <a:pt x="12140826" y="0"/>
                    <a:pt x="12192000" y="51174"/>
                    <a:pt x="12192000" y="114300"/>
                  </a:cubicBezTo>
                  <a:lnTo>
                    <a:pt x="12192000" y="6743700"/>
                  </a:lnTo>
                  <a:cubicBezTo>
                    <a:pt x="12192000" y="6806826"/>
                    <a:pt x="12140826" y="6858000"/>
                    <a:pt x="12077700" y="6858000"/>
                  </a:cubicBezTo>
                  <a:lnTo>
                    <a:pt x="114300" y="6858000"/>
                  </a:lnTo>
                  <a:cubicBezTo>
                    <a:pt x="51174" y="6858000"/>
                    <a:pt x="0" y="6806826"/>
                    <a:pt x="0" y="6743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gradFill>
              <a:gsLst>
                <a:gs pos="0">
                  <a:srgbClr val="ECF0F1"/>
                </a:gs>
                <a:gs pos="50000">
                  <a:srgbClr val="95A5A6">
                    <a:alpha val="40000"/>
                  </a:srgbClr>
                </a:gs>
                <a:gs pos="100000">
                  <a:srgbClr val="2C3E50">
                    <a:alpha val="25000"/>
                  </a:srgbClr>
                </a:gs>
              </a:gsLst>
              <a:lin ang="3542174" scaled="1"/>
            </a:gradFill>
            <a:ln>
              <a:noFill/>
            </a:ln>
          </p:spPr>
        </p:sp>
        <p:sp>
          <p:nvSpPr>
            <p:cNvPr id="4" name="Ellipse 4"/>
            <p:cNvSpPr/>
            <p:nvPr/>
          </p:nvSpPr>
          <p:spPr>
            <a:xfrm>
              <a:off x="7296150" y="819150"/>
              <a:ext cx="2476500" cy="2476500"/>
            </a:xfrm>
            <a:prstGeom prst="ellipse">
              <a:avLst/>
            </a:prstGeom>
            <a:solidFill>
              <a:srgbClr val="95A5A6">
                <a:alpha val="12000"/>
              </a:srgbClr>
            </a:solidFill>
            <a:ln>
              <a:noFill/>
            </a:ln>
          </p:spPr>
        </p:sp>
        <p:sp>
          <p:nvSpPr>
            <p:cNvPr id="5" name="Ellipse 5"/>
            <p:cNvSpPr/>
            <p:nvPr/>
          </p:nvSpPr>
          <p:spPr>
            <a:xfrm>
              <a:off x="2971800" y="3771900"/>
              <a:ext cx="1371600" cy="1371600"/>
            </a:xfrm>
            <a:prstGeom prst="ellipse">
              <a:avLst/>
            </a:prstGeom>
            <a:solidFill>
              <a:srgbClr val="ECF0F1">
                <a:alpha val="15000"/>
              </a:srgbClr>
            </a:solidFill>
            <a:ln>
              <a:noFill/>
            </a:ln>
          </p:spPr>
        </p:sp>
        <p:sp>
          <p:nvSpPr>
            <p:cNvPr id="6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2C3E50">
                <a:alpha val="85000"/>
              </a:srgbClr>
            </a:solidFill>
            <a:ln>
              <a:noFill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1125855" y="5093018"/>
            <a:ext cx="2991802" cy="560070"/>
            <a:chOff x="1125855" y="5093018"/>
            <a:chExt cx="2991802" cy="560070"/>
          </a:xfrm>
        </p:grpSpPr>
        <p:sp>
          <p:nvSpPr>
            <p:cNvPr id="8" name="TextBox 8"/>
            <p:cNvSpPr txBox="1"/>
            <p:nvPr/>
          </p:nvSpPr>
          <p:spPr>
            <a:xfrm>
              <a:off x="1125855" y="5093018"/>
              <a:ext cx="299180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ECF0F1"/>
                  </a:solidFill>
                  <a:latin typeface="Noto Sans CJK SC"/>
                  <a:ea typeface="Microsoft YaHei"/>
                  <a:cs typeface="Noto Sans CJK SC"/>
                </a:rPr>
                <a:t>宋代谚语，标志着江南农业生产力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125855" y="5378768"/>
              <a:ext cx="299180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ECF0F1"/>
                  </a:solidFill>
                  <a:latin typeface="Noto Sans CJK SC"/>
                  <a:ea typeface="Microsoft YaHei"/>
                  <a:cs typeface="Noto Sans CJK SC"/>
                </a:rPr>
                <a:t>已超越北方，成为帝国命脉所在。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3381375" y="2312670"/>
            <a:ext cx="6235065" cy="2947987"/>
            <a:chOff x="3381375" y="2312670"/>
            <a:chExt cx="6235065" cy="2947987"/>
          </a:xfrm>
        </p:grpSpPr>
        <p:sp>
          <p:nvSpPr>
            <p:cNvPr id="11" name="Freeform 11"/>
            <p:cNvSpPr/>
            <p:nvPr/>
          </p:nvSpPr>
          <p:spPr>
            <a:xfrm>
              <a:off x="3381375" y="2312670"/>
              <a:ext cx="1428750" cy="476250"/>
            </a:xfrm>
            <a:custGeom>
              <a:avLst/>
              <a:gdLst/>
              <a:ahLst/>
              <a:cxnLst/>
              <a:rect l="l" t="t" r="r" b="b"/>
              <a:pathLst>
                <a:path w="1428750" h="476250">
                  <a:moveTo>
                    <a:pt x="0" y="476250"/>
                  </a:moveTo>
                  <a:cubicBezTo>
                    <a:pt x="476250" y="0"/>
                    <a:pt x="952500" y="0"/>
                    <a:pt x="1428750" y="476250"/>
                  </a:cubicBezTo>
                </a:path>
              </a:pathLst>
            </a:custGeom>
            <a:noFill/>
            <a:ln w="28575">
              <a:solidFill>
                <a:srgbClr val="D4AF37"/>
              </a:solidFill>
            </a:ln>
          </p:spPr>
        </p:sp>
        <p:grpSp>
          <p:nvGrpSpPr>
            <p:cNvPr id="15" name="Group 15"/>
            <p:cNvGrpSpPr/>
            <p:nvPr/>
          </p:nvGrpSpPr>
          <p:grpSpPr>
            <a:xfrm>
              <a:off x="3607118" y="3421856"/>
              <a:ext cx="6009322" cy="1838801"/>
              <a:chOff x="3607118" y="3421856"/>
              <a:chExt cx="6009322" cy="1838801"/>
            </a:xfrm>
          </p:grpSpPr>
          <p:sp>
            <p:nvSpPr>
              <p:cNvPr id="12" name="TextBox 12"/>
              <p:cNvSpPr txBox="1"/>
              <p:nvPr/>
            </p:nvSpPr>
            <p:spPr>
              <a:xfrm>
                <a:off x="3607118" y="3421856"/>
                <a:ext cx="5989199" cy="960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4725" b="1" dirty="0">
                    <a:solidFill>
                      <a:srgbClr val="FFFFFF"/>
                    </a:solidFill>
                    <a:latin typeface="Noto Sans CJK SC"/>
                    <a:ea typeface="Microsoft YaHei"/>
                    <a:cs typeface="Noto Sans CJK SC"/>
                  </a:rPr>
                  <a:t>“苏湖熟，天下足”</a:t>
                </a:r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3632835" y="4497705"/>
                <a:ext cx="5983605" cy="5486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2700" dirty="0">
                    <a:solidFill>
                      <a:srgbClr val="D4AF37"/>
                    </a:solidFill>
                    <a:latin typeface="Noto Sans CJK SC"/>
                    <a:ea typeface="Microsoft YaHei"/>
                    <a:cs typeface="Noto Sans CJK SC"/>
                  </a:rPr>
                  <a:t>江南作为全国经济文化重心的确立</a:t>
                </a: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3667125" y="5217795"/>
                <a:ext cx="1428750" cy="42862"/>
              </a:xfrm>
              <a:custGeom>
                <a:avLst/>
                <a:gdLst/>
                <a:ahLst/>
                <a:cxnLst/>
                <a:rect l="l" t="t" r="r" b="b"/>
                <a:pathLst>
                  <a:path w="1428750" h="42862">
                    <a:moveTo>
                      <a:pt x="14288" y="0"/>
                    </a:moveTo>
                    <a:lnTo>
                      <a:pt x="1414462" y="0"/>
                    </a:lnTo>
                    <a:cubicBezTo>
                      <a:pt x="1422353" y="0"/>
                      <a:pt x="1428750" y="6397"/>
                      <a:pt x="1428750" y="14288"/>
                    </a:cubicBezTo>
                    <a:lnTo>
                      <a:pt x="1428750" y="28575"/>
                    </a:lnTo>
                    <a:cubicBezTo>
                      <a:pt x="1428750" y="36466"/>
                      <a:pt x="1422353" y="42862"/>
                      <a:pt x="1414462" y="42862"/>
                    </a:cubicBezTo>
                    <a:lnTo>
                      <a:pt x="14288" y="42862"/>
                    </a:lnTo>
                    <a:cubicBezTo>
                      <a:pt x="6397" y="42862"/>
                      <a:pt x="0" y="36466"/>
                      <a:pt x="0" y="28575"/>
                    </a:cubicBezTo>
                    <a:lnTo>
                      <a:pt x="0" y="14288"/>
                    </a:lnTo>
                    <a:cubicBezTo>
                      <a:pt x="0" y="6397"/>
                      <a:pt x="6397" y="0"/>
                      <a:pt x="14288" y="0"/>
                    </a:cubicBezTo>
                    <a:close/>
                  </a:path>
                </a:pathLst>
              </a:custGeom>
              <a:solidFill>
                <a:srgbClr val="D4AF37"/>
              </a:solidFill>
              <a:ln>
                <a:noFill/>
              </a:ln>
            </p:spPr>
          </p:sp>
        </p:grp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BF7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98170"/>
            <a:ext cx="5581650" cy="487680"/>
            <a:chOff x="541020" y="598170"/>
            <a:chExt cx="5581650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98170"/>
              <a:ext cx="5581650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古典园林：文化成熟度的实证锚点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1047750"/>
              <a:ext cx="571500" cy="28575"/>
            </a:xfrm>
            <a:custGeom>
              <a:avLst/>
              <a:gdLst/>
              <a:ahLst/>
              <a:cxnLst/>
              <a:rect l="l" t="t" r="r" b="b"/>
              <a:pathLst>
                <a:path w="571500" h="28575">
                  <a:moveTo>
                    <a:pt x="9525" y="0"/>
                  </a:moveTo>
                  <a:lnTo>
                    <a:pt x="561975" y="0"/>
                  </a:lnTo>
                  <a:cubicBezTo>
                    <a:pt x="567236" y="0"/>
                    <a:pt x="571500" y="4264"/>
                    <a:pt x="571500" y="9525"/>
                  </a:cubicBezTo>
                  <a:lnTo>
                    <a:pt x="571500" y="19050"/>
                  </a:lnTo>
                  <a:cubicBezTo>
                    <a:pt x="571500" y="24311"/>
                    <a:pt x="567236" y="28575"/>
                    <a:pt x="561975" y="28575"/>
                  </a:cubicBezTo>
                  <a:lnTo>
                    <a:pt x="9525" y="28575"/>
                  </a:lnTo>
                  <a:cubicBezTo>
                    <a:pt x="4264" y="28575"/>
                    <a:pt x="0" y="24311"/>
                    <a:pt x="0" y="19050"/>
                  </a:cubicBezTo>
                  <a:lnTo>
                    <a:pt x="0" y="9525"/>
                  </a:lnTo>
                  <a:cubicBezTo>
                    <a:pt x="0" y="4264"/>
                    <a:pt x="4264" y="0"/>
                    <a:pt x="9525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571500" y="1524000"/>
            <a:ext cx="3429000" cy="4572000"/>
            <a:chOff x="571500" y="1524000"/>
            <a:chExt cx="3429000" cy="4572000"/>
          </a:xfrm>
        </p:grpSpPr>
        <p:sp>
          <p:nvSpPr>
            <p:cNvPr id="6" name="Freeform 6"/>
            <p:cNvSpPr/>
            <p:nvPr/>
          </p:nvSpPr>
          <p:spPr>
            <a:xfrm>
              <a:off x="571500" y="1524000"/>
              <a:ext cx="3429000" cy="4572000"/>
            </a:xfrm>
            <a:custGeom>
              <a:avLst/>
              <a:gdLst/>
              <a:ahLst/>
              <a:cxnLst/>
              <a:rect l="l" t="t" r="r" b="b"/>
              <a:pathLst>
                <a:path w="3429000" h="4572000">
                  <a:moveTo>
                    <a:pt x="76200" y="0"/>
                  </a:moveTo>
                  <a:lnTo>
                    <a:pt x="3352800" y="0"/>
                  </a:lnTo>
                  <a:cubicBezTo>
                    <a:pt x="3394884" y="0"/>
                    <a:pt x="3429000" y="34116"/>
                    <a:pt x="3429000" y="76200"/>
                  </a:cubicBezTo>
                  <a:lnTo>
                    <a:pt x="3429000" y="4495800"/>
                  </a:lnTo>
                  <a:cubicBezTo>
                    <a:pt x="3429000" y="4537884"/>
                    <a:pt x="3394884" y="4572000"/>
                    <a:pt x="3352800" y="4572000"/>
                  </a:cubicBezTo>
                  <a:lnTo>
                    <a:pt x="76200" y="4572000"/>
                  </a:lnTo>
                  <a:cubicBezTo>
                    <a:pt x="34116" y="4572000"/>
                    <a:pt x="0" y="4537884"/>
                    <a:pt x="0" y="4495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CF0F1"/>
              </a:solidFill>
            </a:ln>
          </p:spPr>
        </p:sp>
        <p:pic>
          <p:nvPicPr>
            <p:cNvPr id="7" name="Imag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" y="1714500"/>
              <a:ext cx="3048000" cy="1905000"/>
            </a:xfrm>
            <a:prstGeom prst="rect">
              <a:avLst/>
            </a:prstGeom>
          </p:spPr>
        </p:pic>
        <p:sp>
          <p:nvSpPr>
            <p:cNvPr id="8" name="TextBox 8"/>
            <p:cNvSpPr txBox="1"/>
            <p:nvPr/>
          </p:nvSpPr>
          <p:spPr>
            <a:xfrm>
              <a:off x="742950" y="3743325"/>
              <a:ext cx="728186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拙政园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46760" y="40614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明代御史王献臣私园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46760" y="4299585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以水见长，疏朗自然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46760" y="453771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江南古典园林之首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4381500" y="1524000"/>
            <a:ext cx="3429000" cy="4572000"/>
            <a:chOff x="4381500" y="1524000"/>
            <a:chExt cx="3429000" cy="4572000"/>
          </a:xfrm>
        </p:grpSpPr>
        <p:sp>
          <p:nvSpPr>
            <p:cNvPr id="13" name="Freeform 13"/>
            <p:cNvSpPr/>
            <p:nvPr/>
          </p:nvSpPr>
          <p:spPr>
            <a:xfrm>
              <a:off x="4381500" y="1524000"/>
              <a:ext cx="3429000" cy="4572000"/>
            </a:xfrm>
            <a:custGeom>
              <a:avLst/>
              <a:gdLst/>
              <a:ahLst/>
              <a:cxnLst/>
              <a:rect l="l" t="t" r="r" b="b"/>
              <a:pathLst>
                <a:path w="3429000" h="4572000">
                  <a:moveTo>
                    <a:pt x="76200" y="0"/>
                  </a:moveTo>
                  <a:lnTo>
                    <a:pt x="3352800" y="0"/>
                  </a:lnTo>
                  <a:cubicBezTo>
                    <a:pt x="3394884" y="0"/>
                    <a:pt x="3429000" y="34116"/>
                    <a:pt x="3429000" y="76200"/>
                  </a:cubicBezTo>
                  <a:lnTo>
                    <a:pt x="3429000" y="4495800"/>
                  </a:lnTo>
                  <a:cubicBezTo>
                    <a:pt x="3429000" y="4537884"/>
                    <a:pt x="3394884" y="4572000"/>
                    <a:pt x="3352800" y="4572000"/>
                  </a:cubicBezTo>
                  <a:lnTo>
                    <a:pt x="76200" y="4572000"/>
                  </a:lnTo>
                  <a:cubicBezTo>
                    <a:pt x="34116" y="4572000"/>
                    <a:pt x="0" y="4537884"/>
                    <a:pt x="0" y="4495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CF0F1"/>
              </a:solidFill>
            </a:ln>
          </p:spPr>
        </p:sp>
        <p:pic>
          <p:nvPicPr>
            <p:cNvPr id="14" name="Imag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0" y="1714500"/>
              <a:ext cx="3048000" cy="1905000"/>
            </a:xfrm>
            <a:prstGeom prst="rect">
              <a:avLst/>
            </a:prstGeom>
          </p:spPr>
        </p:pic>
        <p:sp>
          <p:nvSpPr>
            <p:cNvPr id="15" name="TextBox 15"/>
            <p:cNvSpPr txBox="1"/>
            <p:nvPr/>
          </p:nvSpPr>
          <p:spPr>
            <a:xfrm>
              <a:off x="4552950" y="3743325"/>
              <a:ext cx="498158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留园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556760" y="406146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清代盛氏家族所有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4556760" y="4299585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建筑空间处理精湛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556760" y="453771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冠云峰太湖石奇观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8191500" y="1524000"/>
            <a:ext cx="3429000" cy="4572000"/>
            <a:chOff x="8191500" y="1524000"/>
            <a:chExt cx="3429000" cy="4572000"/>
          </a:xfrm>
        </p:grpSpPr>
        <p:sp>
          <p:nvSpPr>
            <p:cNvPr id="20" name="Freeform 20"/>
            <p:cNvSpPr/>
            <p:nvPr/>
          </p:nvSpPr>
          <p:spPr>
            <a:xfrm>
              <a:off x="8191500" y="1524000"/>
              <a:ext cx="3429000" cy="4572000"/>
            </a:xfrm>
            <a:custGeom>
              <a:avLst/>
              <a:gdLst/>
              <a:ahLst/>
              <a:cxnLst/>
              <a:rect l="l" t="t" r="r" b="b"/>
              <a:pathLst>
                <a:path w="3429000" h="4572000">
                  <a:moveTo>
                    <a:pt x="76200" y="0"/>
                  </a:moveTo>
                  <a:lnTo>
                    <a:pt x="3352800" y="0"/>
                  </a:lnTo>
                  <a:cubicBezTo>
                    <a:pt x="3394884" y="0"/>
                    <a:pt x="3429000" y="34116"/>
                    <a:pt x="3429000" y="76200"/>
                  </a:cubicBezTo>
                  <a:lnTo>
                    <a:pt x="3429000" y="4495800"/>
                  </a:lnTo>
                  <a:cubicBezTo>
                    <a:pt x="3429000" y="4537884"/>
                    <a:pt x="3394884" y="4572000"/>
                    <a:pt x="3352800" y="4572000"/>
                  </a:cubicBezTo>
                  <a:lnTo>
                    <a:pt x="76200" y="4572000"/>
                  </a:lnTo>
                  <a:cubicBezTo>
                    <a:pt x="34116" y="4572000"/>
                    <a:pt x="0" y="4537884"/>
                    <a:pt x="0" y="4495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CF0F1"/>
              </a:solidFill>
            </a:ln>
          </p:spPr>
        </p:sp>
        <p:pic>
          <p:nvPicPr>
            <p:cNvPr id="21" name="Image 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82000" y="1714500"/>
              <a:ext cx="3048000" cy="1905000"/>
            </a:xfrm>
            <a:prstGeom prst="rect">
              <a:avLst/>
            </a:prstGeom>
          </p:spPr>
        </p:pic>
        <p:sp>
          <p:nvSpPr>
            <p:cNvPr id="22" name="TextBox 22"/>
            <p:cNvSpPr txBox="1"/>
            <p:nvPr/>
          </p:nvSpPr>
          <p:spPr>
            <a:xfrm>
              <a:off x="8362950" y="3743325"/>
              <a:ext cx="728186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网师园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8366760" y="4061460"/>
              <a:ext cx="127482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“小园极则”典范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8366760" y="4299585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以少胜多，比例协调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8366760" y="453771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夜花园评弹表演特色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2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9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DFBF7"/>
            </a:solidFill>
            <a:ln>
              <a:noFill/>
            </a:ln>
          </p:spPr>
        </p:sp>
        <p:pic>
          <p:nvPicPr>
            <p:cNvPr id="3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952500"/>
              <a:ext cx="3810000" cy="476250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541020" y="598170"/>
            <a:ext cx="5949696" cy="487680"/>
            <a:chOff x="541020" y="598170"/>
            <a:chExt cx="5949696" cy="487680"/>
          </a:xfrm>
        </p:grpSpPr>
        <p:sp>
          <p:nvSpPr>
            <p:cNvPr id="5" name="TextBox 5"/>
            <p:cNvSpPr txBox="1"/>
            <p:nvPr/>
          </p:nvSpPr>
          <p:spPr>
            <a:xfrm>
              <a:off x="541020" y="598170"/>
              <a:ext cx="594969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园林空间范式：虽由人作，宛自天开</a:t>
              </a:r>
            </a:p>
          </p:txBody>
        </p:sp>
        <p:sp>
          <p:nvSpPr>
            <p:cNvPr id="6" name="Freeform 6"/>
            <p:cNvSpPr/>
            <p:nvPr/>
          </p:nvSpPr>
          <p:spPr>
            <a:xfrm>
              <a:off x="571500" y="1047750"/>
              <a:ext cx="571500" cy="28575"/>
            </a:xfrm>
            <a:custGeom>
              <a:avLst/>
              <a:gdLst/>
              <a:ahLst/>
              <a:cxnLst/>
              <a:rect l="l" t="t" r="r" b="b"/>
              <a:pathLst>
                <a:path w="571500" h="28575">
                  <a:moveTo>
                    <a:pt x="9525" y="0"/>
                  </a:moveTo>
                  <a:lnTo>
                    <a:pt x="561975" y="0"/>
                  </a:lnTo>
                  <a:cubicBezTo>
                    <a:pt x="567236" y="0"/>
                    <a:pt x="571500" y="4264"/>
                    <a:pt x="571500" y="9525"/>
                  </a:cubicBezTo>
                  <a:lnTo>
                    <a:pt x="571500" y="19050"/>
                  </a:lnTo>
                  <a:cubicBezTo>
                    <a:pt x="571500" y="24311"/>
                    <a:pt x="567236" y="28575"/>
                    <a:pt x="561975" y="28575"/>
                  </a:cubicBezTo>
                  <a:lnTo>
                    <a:pt x="9525" y="28575"/>
                  </a:lnTo>
                  <a:cubicBezTo>
                    <a:pt x="4264" y="28575"/>
                    <a:pt x="0" y="24311"/>
                    <a:pt x="0" y="19050"/>
                  </a:cubicBezTo>
                  <a:lnTo>
                    <a:pt x="0" y="9525"/>
                  </a:lnTo>
                  <a:cubicBezTo>
                    <a:pt x="0" y="4264"/>
                    <a:pt x="4264" y="0"/>
                    <a:pt x="9525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600075" y="1647825"/>
            <a:ext cx="2646045" cy="752475"/>
            <a:chOff x="600075" y="1647825"/>
            <a:chExt cx="2646045" cy="752475"/>
          </a:xfrm>
        </p:grpSpPr>
        <p:sp>
          <p:nvSpPr>
            <p:cNvPr id="8" name="Freeform 8"/>
            <p:cNvSpPr/>
            <p:nvPr/>
          </p:nvSpPr>
          <p:spPr>
            <a:xfrm>
              <a:off x="600075" y="1647825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9525" y="38100"/>
                  </a:moveTo>
                  <a:lnTo>
                    <a:pt x="38100" y="38100"/>
                  </a:lnTo>
                  <a:cubicBezTo>
                    <a:pt x="43361" y="38100"/>
                    <a:pt x="47625" y="33836"/>
                    <a:pt x="47625" y="28575"/>
                  </a:cubicBezTo>
                  <a:lnTo>
                    <a:pt x="47625" y="19050"/>
                  </a:lnTo>
                  <a:cubicBezTo>
                    <a:pt x="47625" y="8529"/>
                    <a:pt x="56154" y="0"/>
                    <a:pt x="66675" y="0"/>
                  </a:cubicBezTo>
                  <a:cubicBezTo>
                    <a:pt x="77196" y="0"/>
                    <a:pt x="85725" y="8529"/>
                    <a:pt x="85725" y="19050"/>
                  </a:cubicBezTo>
                  <a:lnTo>
                    <a:pt x="85725" y="28575"/>
                  </a:lnTo>
                  <a:cubicBezTo>
                    <a:pt x="85725" y="33836"/>
                    <a:pt x="89989" y="38100"/>
                    <a:pt x="95250" y="38100"/>
                  </a:cubicBezTo>
                  <a:lnTo>
                    <a:pt x="123825" y="38100"/>
                  </a:lnTo>
                  <a:cubicBezTo>
                    <a:pt x="129086" y="38100"/>
                    <a:pt x="133350" y="42364"/>
                    <a:pt x="133350" y="47625"/>
                  </a:cubicBezTo>
                  <a:lnTo>
                    <a:pt x="133350" y="76200"/>
                  </a:lnTo>
                  <a:cubicBezTo>
                    <a:pt x="133350" y="81461"/>
                    <a:pt x="137614" y="85725"/>
                    <a:pt x="142875" y="85725"/>
                  </a:cubicBezTo>
                  <a:lnTo>
                    <a:pt x="152400" y="85725"/>
                  </a:lnTo>
                  <a:cubicBezTo>
                    <a:pt x="162921" y="85725"/>
                    <a:pt x="171450" y="94254"/>
                    <a:pt x="171450" y="104775"/>
                  </a:cubicBezTo>
                  <a:cubicBezTo>
                    <a:pt x="171450" y="115296"/>
                    <a:pt x="162921" y="123825"/>
                    <a:pt x="152400" y="123825"/>
                  </a:cubicBezTo>
                  <a:lnTo>
                    <a:pt x="142875" y="123825"/>
                  </a:lnTo>
                  <a:cubicBezTo>
                    <a:pt x="137614" y="123825"/>
                    <a:pt x="133350" y="128089"/>
                    <a:pt x="133350" y="133350"/>
                  </a:cubicBezTo>
                  <a:lnTo>
                    <a:pt x="133350" y="161925"/>
                  </a:lnTo>
                  <a:cubicBezTo>
                    <a:pt x="133350" y="167186"/>
                    <a:pt x="129086" y="171450"/>
                    <a:pt x="123825" y="171450"/>
                  </a:cubicBezTo>
                  <a:lnTo>
                    <a:pt x="95250" y="171450"/>
                  </a:lnTo>
                  <a:cubicBezTo>
                    <a:pt x="89989" y="171450"/>
                    <a:pt x="85725" y="167186"/>
                    <a:pt x="85725" y="161925"/>
                  </a:cubicBezTo>
                  <a:lnTo>
                    <a:pt x="85725" y="152400"/>
                  </a:lnTo>
                  <a:cubicBezTo>
                    <a:pt x="85725" y="141879"/>
                    <a:pt x="77196" y="133350"/>
                    <a:pt x="66675" y="133350"/>
                  </a:cubicBezTo>
                  <a:cubicBezTo>
                    <a:pt x="56154" y="133350"/>
                    <a:pt x="47625" y="141879"/>
                    <a:pt x="47625" y="152400"/>
                  </a:cubicBezTo>
                  <a:lnTo>
                    <a:pt x="47625" y="161925"/>
                  </a:lnTo>
                  <a:cubicBezTo>
                    <a:pt x="47625" y="167186"/>
                    <a:pt x="43361" y="171450"/>
                    <a:pt x="38100" y="171450"/>
                  </a:cubicBezTo>
                  <a:lnTo>
                    <a:pt x="9525" y="171450"/>
                  </a:lnTo>
                  <a:cubicBezTo>
                    <a:pt x="4264" y="171450"/>
                    <a:pt x="0" y="167186"/>
                    <a:pt x="0" y="161925"/>
                  </a:cubicBezTo>
                  <a:lnTo>
                    <a:pt x="0" y="133350"/>
                  </a:lnTo>
                  <a:cubicBezTo>
                    <a:pt x="0" y="128089"/>
                    <a:pt x="4264" y="123825"/>
                    <a:pt x="9525" y="123825"/>
                  </a:cubicBezTo>
                  <a:lnTo>
                    <a:pt x="19050" y="123825"/>
                  </a:lnTo>
                  <a:cubicBezTo>
                    <a:pt x="29571" y="123825"/>
                    <a:pt x="38100" y="115296"/>
                    <a:pt x="38100" y="104775"/>
                  </a:cubicBezTo>
                  <a:cubicBezTo>
                    <a:pt x="38100" y="94254"/>
                    <a:pt x="29571" y="85725"/>
                    <a:pt x="19050" y="85725"/>
                  </a:cubicBezTo>
                  <a:lnTo>
                    <a:pt x="9525" y="85725"/>
                  </a:lnTo>
                  <a:cubicBezTo>
                    <a:pt x="4264" y="85725"/>
                    <a:pt x="0" y="81461"/>
                    <a:pt x="0" y="76200"/>
                  </a:cubicBezTo>
                  <a:lnTo>
                    <a:pt x="0" y="47625"/>
                  </a:lnTo>
                  <a:cubicBezTo>
                    <a:pt x="0" y="42364"/>
                    <a:pt x="4264" y="38100"/>
                    <a:pt x="9525" y="38100"/>
                  </a:cubicBezTo>
                </a:path>
              </a:pathLst>
            </a:custGeom>
            <a:noFill/>
            <a:ln w="19050">
              <a:solidFill>
                <a:srgbClr val="2C3E50"/>
              </a:solidFill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933450" y="16478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步移景异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937260" y="1918335"/>
              <a:ext cx="23088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通过廊、窗、门的框景与漏景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37260" y="2156460"/>
              <a:ext cx="23088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在有限空间创造无限视觉层次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00075" y="2886075"/>
            <a:ext cx="2663571" cy="752475"/>
            <a:chOff x="600075" y="2886075"/>
            <a:chExt cx="2663571" cy="752475"/>
          </a:xfrm>
        </p:grpSpPr>
        <p:grpSp>
          <p:nvGrpSpPr>
            <p:cNvPr id="17" name="Group 17"/>
            <p:cNvGrpSpPr/>
            <p:nvPr/>
          </p:nvGrpSpPr>
          <p:grpSpPr>
            <a:xfrm>
              <a:off x="600075" y="2886075"/>
              <a:ext cx="171450" cy="171450"/>
              <a:chOff x="600075" y="2886075"/>
              <a:chExt cx="171450" cy="17145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638175" y="3000375"/>
                <a:ext cx="9525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95250" h="57150">
                    <a:moveTo>
                      <a:pt x="0" y="0"/>
                    </a:moveTo>
                    <a:lnTo>
                      <a:pt x="95250" y="0"/>
                    </a:lnTo>
                    <a:lnTo>
                      <a:pt x="95250" y="38100"/>
                    </a:lnTo>
                    <a:cubicBezTo>
                      <a:pt x="95250" y="48621"/>
                      <a:pt x="86721" y="57150"/>
                      <a:pt x="76200" y="57150"/>
                    </a:cubicBezTo>
                    <a:lnTo>
                      <a:pt x="19050" y="57150"/>
                    </a:lnTo>
                    <a:cubicBezTo>
                      <a:pt x="8529" y="57150"/>
                      <a:pt x="0" y="48621"/>
                      <a:pt x="0" y="38100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4" name="Freeform 14"/>
              <p:cNvSpPr/>
              <p:nvPr/>
            </p:nvSpPr>
            <p:spPr>
              <a:xfrm>
                <a:off x="600075" y="2886075"/>
                <a:ext cx="8572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85725" h="76200">
                    <a:moveTo>
                      <a:pt x="85725" y="57150"/>
                    </a:moveTo>
                    <a:cubicBezTo>
                      <a:pt x="85725" y="25587"/>
                      <a:pt x="60138" y="0"/>
                      <a:pt x="28575" y="0"/>
                    </a:cubicBezTo>
                    <a:lnTo>
                      <a:pt x="0" y="0"/>
                    </a:lnTo>
                    <a:lnTo>
                      <a:pt x="0" y="19050"/>
                    </a:lnTo>
                    <a:cubicBezTo>
                      <a:pt x="0" y="50613"/>
                      <a:pt x="25587" y="76200"/>
                      <a:pt x="57150" y="76200"/>
                    </a:cubicBezTo>
                    <a:lnTo>
                      <a:pt x="85725" y="7620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5" name="Freeform 15"/>
              <p:cNvSpPr/>
              <p:nvPr/>
            </p:nvSpPr>
            <p:spPr>
              <a:xfrm>
                <a:off x="685800" y="2905125"/>
                <a:ext cx="85725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85725" h="66675">
                    <a:moveTo>
                      <a:pt x="0" y="57150"/>
                    </a:moveTo>
                    <a:cubicBezTo>
                      <a:pt x="0" y="25587"/>
                      <a:pt x="25587" y="0"/>
                      <a:pt x="57150" y="0"/>
                    </a:cubicBezTo>
                    <a:lnTo>
                      <a:pt x="85725" y="0"/>
                    </a:lnTo>
                    <a:lnTo>
                      <a:pt x="85725" y="9525"/>
                    </a:lnTo>
                    <a:cubicBezTo>
                      <a:pt x="85725" y="41088"/>
                      <a:pt x="60138" y="66675"/>
                      <a:pt x="28575" y="66675"/>
                    </a:cubicBezTo>
                    <a:lnTo>
                      <a:pt x="0" y="66675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16" name="Freeform 16"/>
              <p:cNvSpPr/>
              <p:nvPr/>
            </p:nvSpPr>
            <p:spPr>
              <a:xfrm>
                <a:off x="685800" y="2943225"/>
                <a:ext cx="9525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57150">
                    <a:moveTo>
                      <a:pt x="0" y="5715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</p:grpSp>
        <p:sp>
          <p:nvSpPr>
            <p:cNvPr id="18" name="TextBox 18"/>
            <p:cNvSpPr txBox="1"/>
            <p:nvPr/>
          </p:nvSpPr>
          <p:spPr>
            <a:xfrm>
              <a:off x="933450" y="288607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叠山理水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937260" y="3156585"/>
              <a:ext cx="232638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太湖石“瘦皱漏透”的审美标准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937260" y="3394710"/>
              <a:ext cx="23088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水体曲折有致，模拟自然江河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600075" y="4124325"/>
            <a:ext cx="2646045" cy="752475"/>
            <a:chOff x="600075" y="4124325"/>
            <a:chExt cx="2646045" cy="752475"/>
          </a:xfrm>
        </p:grpSpPr>
        <p:grpSp>
          <p:nvGrpSpPr>
            <p:cNvPr id="25" name="Group 25"/>
            <p:cNvGrpSpPr/>
            <p:nvPr/>
          </p:nvGrpSpPr>
          <p:grpSpPr>
            <a:xfrm>
              <a:off x="600075" y="4124325"/>
              <a:ext cx="171450" cy="171450"/>
              <a:chOff x="600075" y="4124325"/>
              <a:chExt cx="171450" cy="17145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600075" y="4124325"/>
                <a:ext cx="171450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85725">
                    <a:moveTo>
                      <a:pt x="19050" y="85725"/>
                    </a:moveTo>
                    <a:lnTo>
                      <a:pt x="0" y="85725"/>
                    </a:lnTo>
                    <a:lnTo>
                      <a:pt x="85725" y="0"/>
                    </a:lnTo>
                    <a:lnTo>
                      <a:pt x="171450" y="85725"/>
                    </a:lnTo>
                    <a:lnTo>
                      <a:pt x="152400" y="85725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23" name="Freeform 23"/>
              <p:cNvSpPr/>
              <p:nvPr/>
            </p:nvSpPr>
            <p:spPr>
              <a:xfrm>
                <a:off x="619125" y="4210050"/>
                <a:ext cx="133350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85725">
                    <a:moveTo>
                      <a:pt x="0" y="0"/>
                    </a:moveTo>
                    <a:lnTo>
                      <a:pt x="0" y="66675"/>
                    </a:lnTo>
                    <a:cubicBezTo>
                      <a:pt x="0" y="77196"/>
                      <a:pt x="8529" y="85725"/>
                      <a:pt x="19050" y="85725"/>
                    </a:cubicBezTo>
                    <a:lnTo>
                      <a:pt x="114300" y="85725"/>
                    </a:lnTo>
                    <a:cubicBezTo>
                      <a:pt x="124821" y="85725"/>
                      <a:pt x="133350" y="77196"/>
                      <a:pt x="133350" y="66675"/>
                    </a:cubicBezTo>
                    <a:lnTo>
                      <a:pt x="133350" y="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  <p:sp>
            <p:nvSpPr>
              <p:cNvPr id="24" name="Freeform 24"/>
              <p:cNvSpPr/>
              <p:nvPr/>
            </p:nvSpPr>
            <p:spPr>
              <a:xfrm>
                <a:off x="657225" y="4219575"/>
                <a:ext cx="5715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76200">
                    <a:moveTo>
                      <a:pt x="0" y="76200"/>
                    </a:moveTo>
                    <a:lnTo>
                      <a:pt x="0" y="19050"/>
                    </a:lnTo>
                    <a:cubicBezTo>
                      <a:pt x="0" y="8529"/>
                      <a:pt x="8529" y="0"/>
                      <a:pt x="19050" y="0"/>
                    </a:cubicBezTo>
                    <a:lnTo>
                      <a:pt x="38100" y="0"/>
                    </a:lnTo>
                    <a:cubicBezTo>
                      <a:pt x="48621" y="0"/>
                      <a:pt x="57150" y="8529"/>
                      <a:pt x="57150" y="19050"/>
                    </a:cubicBezTo>
                    <a:lnTo>
                      <a:pt x="57150" y="76200"/>
                    </a:lnTo>
                  </a:path>
                </a:pathLst>
              </a:custGeom>
              <a:noFill/>
              <a:ln w="19050">
                <a:solidFill>
                  <a:srgbClr val="2C3E50"/>
                </a:solidFill>
              </a:ln>
            </p:spPr>
          </p:sp>
        </p:grpSp>
        <p:sp>
          <p:nvSpPr>
            <p:cNvPr id="26" name="TextBox 26"/>
            <p:cNvSpPr txBox="1"/>
            <p:nvPr/>
          </p:nvSpPr>
          <p:spPr>
            <a:xfrm>
              <a:off x="933450" y="41243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建筑融合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937260" y="4394835"/>
              <a:ext cx="23088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亭台楼阁与自然环境无缝衔接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937260" y="463296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粉墙黛瓦，色彩素雅低调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5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etch(across)">
                                      <p:cBhvr>
                                        <p:cTn id="15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21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BF7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98170"/>
            <a:ext cx="5213604" cy="487680"/>
            <a:chOff x="541020" y="598170"/>
            <a:chExt cx="5213604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98170"/>
              <a:ext cx="5213604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清代匠作谱系：香山帮营造技艺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1047750"/>
              <a:ext cx="571500" cy="28575"/>
            </a:xfrm>
            <a:custGeom>
              <a:avLst/>
              <a:gdLst/>
              <a:ahLst/>
              <a:cxnLst/>
              <a:rect l="l" t="t" r="r" b="b"/>
              <a:pathLst>
                <a:path w="571500" h="28575">
                  <a:moveTo>
                    <a:pt x="9525" y="0"/>
                  </a:moveTo>
                  <a:lnTo>
                    <a:pt x="561975" y="0"/>
                  </a:lnTo>
                  <a:cubicBezTo>
                    <a:pt x="567236" y="0"/>
                    <a:pt x="571500" y="4264"/>
                    <a:pt x="571500" y="9525"/>
                  </a:cubicBezTo>
                  <a:lnTo>
                    <a:pt x="571500" y="19050"/>
                  </a:lnTo>
                  <a:cubicBezTo>
                    <a:pt x="571500" y="24311"/>
                    <a:pt x="567236" y="28575"/>
                    <a:pt x="561975" y="28575"/>
                  </a:cubicBezTo>
                  <a:lnTo>
                    <a:pt x="9525" y="28575"/>
                  </a:lnTo>
                  <a:cubicBezTo>
                    <a:pt x="4264" y="28575"/>
                    <a:pt x="0" y="24311"/>
                    <a:pt x="0" y="19050"/>
                  </a:cubicBezTo>
                  <a:lnTo>
                    <a:pt x="0" y="9525"/>
                  </a:lnTo>
                  <a:cubicBezTo>
                    <a:pt x="0" y="4264"/>
                    <a:pt x="4264" y="0"/>
                    <a:pt x="9525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6667500" y="1333500"/>
            <a:ext cx="4953000" cy="4572000"/>
            <a:chOff x="6667500" y="1333500"/>
            <a:chExt cx="4953000" cy="4572000"/>
          </a:xfrm>
        </p:grpSpPr>
        <p:pic>
          <p:nvPicPr>
            <p:cNvPr id="6" name="Imag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67500" y="1333500"/>
              <a:ext cx="4953000" cy="4572000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>
            <a:off x="552450" y="1552575"/>
            <a:ext cx="2137410" cy="800100"/>
            <a:chOff x="552450" y="1552575"/>
            <a:chExt cx="2137410" cy="800100"/>
          </a:xfrm>
        </p:grpSpPr>
        <p:sp>
          <p:nvSpPr>
            <p:cNvPr id="8" name="TextBox 8"/>
            <p:cNvSpPr txBox="1"/>
            <p:nvPr/>
          </p:nvSpPr>
          <p:spPr>
            <a:xfrm>
              <a:off x="552450" y="1552575"/>
              <a:ext cx="187833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发源地：苏州香山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56260" y="187071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以木工、泥工、石雕闻名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56260" y="2108835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世代相传的家族式工匠群体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52450" y="2695575"/>
            <a:ext cx="1962150" cy="800100"/>
            <a:chOff x="552450" y="2695575"/>
            <a:chExt cx="1962150" cy="800100"/>
          </a:xfrm>
        </p:grpSpPr>
        <p:sp>
          <p:nvSpPr>
            <p:cNvPr id="12" name="TextBox 12"/>
            <p:cNvSpPr txBox="1"/>
            <p:nvPr/>
          </p:nvSpPr>
          <p:spPr>
            <a:xfrm>
              <a:off x="552450" y="269557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技艺特点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556260" y="301371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精雕细琢，结构严谨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556260" y="3251835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擅长复杂藻井与飞檐翘角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52450" y="3838575"/>
            <a:ext cx="2663190" cy="800100"/>
            <a:chOff x="552450" y="3838575"/>
            <a:chExt cx="2663190" cy="800100"/>
          </a:xfrm>
        </p:grpSpPr>
        <p:sp>
          <p:nvSpPr>
            <p:cNvPr id="16" name="TextBox 16"/>
            <p:cNvSpPr txBox="1"/>
            <p:nvPr/>
          </p:nvSpPr>
          <p:spPr>
            <a:xfrm>
              <a:off x="552450" y="383857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代际传承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556260" y="4156710"/>
              <a:ext cx="26593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从蒯祥（明代）到现代非遗传承人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556260" y="4394835"/>
              <a:ext cx="23088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参与故宫、颐和园等皇家工程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5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5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/>
      <p:bldP spid="15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BF7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98170"/>
            <a:ext cx="4845558" cy="487680"/>
            <a:chOff x="541020" y="598170"/>
            <a:chExt cx="4845558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98170"/>
              <a:ext cx="4845558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江南三大非遗艺术：声声入耳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1047750"/>
              <a:ext cx="571500" cy="28575"/>
            </a:xfrm>
            <a:custGeom>
              <a:avLst/>
              <a:gdLst/>
              <a:ahLst/>
              <a:cxnLst/>
              <a:rect l="l" t="t" r="r" b="b"/>
              <a:pathLst>
                <a:path w="571500" h="28575">
                  <a:moveTo>
                    <a:pt x="9525" y="0"/>
                  </a:moveTo>
                  <a:lnTo>
                    <a:pt x="561975" y="0"/>
                  </a:lnTo>
                  <a:cubicBezTo>
                    <a:pt x="567236" y="0"/>
                    <a:pt x="571500" y="4264"/>
                    <a:pt x="571500" y="9525"/>
                  </a:cubicBezTo>
                  <a:lnTo>
                    <a:pt x="571500" y="19050"/>
                  </a:lnTo>
                  <a:cubicBezTo>
                    <a:pt x="571500" y="24311"/>
                    <a:pt x="567236" y="28575"/>
                    <a:pt x="561975" y="28575"/>
                  </a:cubicBezTo>
                  <a:lnTo>
                    <a:pt x="9525" y="28575"/>
                  </a:lnTo>
                  <a:cubicBezTo>
                    <a:pt x="4264" y="28575"/>
                    <a:pt x="0" y="24311"/>
                    <a:pt x="0" y="19050"/>
                  </a:cubicBezTo>
                  <a:lnTo>
                    <a:pt x="0" y="9525"/>
                  </a:lnTo>
                  <a:cubicBezTo>
                    <a:pt x="0" y="4264"/>
                    <a:pt x="4264" y="0"/>
                    <a:pt x="9525" y="0"/>
                  </a:cubicBezTo>
                  <a:close/>
                </a:path>
              </a:pathLst>
            </a:custGeom>
            <a:solidFill>
              <a:srgbClr val="D4AF37"/>
            </a:solidFill>
            <a:ln>
              <a:noFill/>
            </a:ln>
          </p:spPr>
        </p:sp>
      </p:grpSp>
      <p:grpSp>
        <p:nvGrpSpPr>
          <p:cNvPr id="16" name="Group 16"/>
          <p:cNvGrpSpPr/>
          <p:nvPr/>
        </p:nvGrpSpPr>
        <p:grpSpPr>
          <a:xfrm>
            <a:off x="571500" y="1524000"/>
            <a:ext cx="3429000" cy="4572000"/>
            <a:chOff x="571500" y="1524000"/>
            <a:chExt cx="3429000" cy="4572000"/>
          </a:xfrm>
        </p:grpSpPr>
        <p:sp>
          <p:nvSpPr>
            <p:cNvPr id="6" name="Freeform 6"/>
            <p:cNvSpPr/>
            <p:nvPr/>
          </p:nvSpPr>
          <p:spPr>
            <a:xfrm>
              <a:off x="571500" y="1524000"/>
              <a:ext cx="3429000" cy="4572000"/>
            </a:xfrm>
            <a:custGeom>
              <a:avLst/>
              <a:gdLst/>
              <a:ahLst/>
              <a:cxnLst/>
              <a:rect l="l" t="t" r="r" b="b"/>
              <a:pathLst>
                <a:path w="3429000" h="4572000">
                  <a:moveTo>
                    <a:pt x="76200" y="0"/>
                  </a:moveTo>
                  <a:lnTo>
                    <a:pt x="3352800" y="0"/>
                  </a:lnTo>
                  <a:cubicBezTo>
                    <a:pt x="3394884" y="0"/>
                    <a:pt x="3429000" y="34116"/>
                    <a:pt x="3429000" y="76200"/>
                  </a:cubicBezTo>
                  <a:lnTo>
                    <a:pt x="3429000" y="4495800"/>
                  </a:lnTo>
                  <a:cubicBezTo>
                    <a:pt x="3429000" y="4537884"/>
                    <a:pt x="3394884" y="4572000"/>
                    <a:pt x="3352800" y="4572000"/>
                  </a:cubicBezTo>
                  <a:lnTo>
                    <a:pt x="76200" y="4572000"/>
                  </a:lnTo>
                  <a:cubicBezTo>
                    <a:pt x="34116" y="4572000"/>
                    <a:pt x="0" y="4537884"/>
                    <a:pt x="0" y="4495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CF0F1"/>
              </a:solidFill>
            </a:ln>
          </p:spPr>
        </p:sp>
        <p:grpSp>
          <p:nvGrpSpPr>
            <p:cNvPr id="11" name="Group 11"/>
            <p:cNvGrpSpPr/>
            <p:nvPr/>
          </p:nvGrpSpPr>
          <p:grpSpPr>
            <a:xfrm>
              <a:off x="841375" y="1746250"/>
              <a:ext cx="222250" cy="311150"/>
              <a:chOff x="841375" y="1746250"/>
              <a:chExt cx="222250" cy="31115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904875" y="1746250"/>
                <a:ext cx="95250" cy="174625"/>
              </a:xfrm>
              <a:custGeom>
                <a:avLst/>
                <a:gdLst/>
                <a:ahLst/>
                <a:cxnLst/>
                <a:rect l="l" t="t" r="r" b="b"/>
                <a:pathLst>
                  <a:path w="95250" h="174625">
                    <a:moveTo>
                      <a:pt x="0" y="47625"/>
                    </a:moveTo>
                    <a:cubicBezTo>
                      <a:pt x="0" y="21322"/>
                      <a:pt x="21322" y="0"/>
                      <a:pt x="47625" y="0"/>
                    </a:cubicBezTo>
                    <a:cubicBezTo>
                      <a:pt x="73928" y="0"/>
                      <a:pt x="95250" y="21322"/>
                      <a:pt x="95250" y="47625"/>
                    </a:cubicBezTo>
                    <a:lnTo>
                      <a:pt x="95250" y="127000"/>
                    </a:lnTo>
                    <a:cubicBezTo>
                      <a:pt x="95250" y="153303"/>
                      <a:pt x="73928" y="174625"/>
                      <a:pt x="47625" y="174625"/>
                    </a:cubicBezTo>
                    <a:cubicBezTo>
                      <a:pt x="21322" y="174625"/>
                      <a:pt x="0" y="153303"/>
                      <a:pt x="0" y="127000"/>
                    </a:cubicBezTo>
                    <a:lnTo>
                      <a:pt x="0" y="47625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841375" y="1873250"/>
                <a:ext cx="222250" cy="111125"/>
              </a:xfrm>
              <a:custGeom>
                <a:avLst/>
                <a:gdLst/>
                <a:ahLst/>
                <a:cxnLst/>
                <a:rect l="l" t="t" r="r" b="b"/>
                <a:pathLst>
                  <a:path w="222250" h="111125">
                    <a:moveTo>
                      <a:pt x="0" y="0"/>
                    </a:moveTo>
                    <a:cubicBezTo>
                      <a:pt x="0" y="61373"/>
                      <a:pt x="49752" y="111125"/>
                      <a:pt x="111125" y="111125"/>
                    </a:cubicBezTo>
                    <a:cubicBezTo>
                      <a:pt x="172498" y="111125"/>
                      <a:pt x="222250" y="61373"/>
                      <a:pt x="222250" y="0"/>
                    </a:cubicBez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889000" y="2047875"/>
                <a:ext cx="1270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27000" h="9525">
                    <a:moveTo>
                      <a:pt x="0" y="0"/>
                    </a:moveTo>
                    <a:lnTo>
                      <a:pt x="127000" y="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952500" y="1984375"/>
                <a:ext cx="9525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63500">
                    <a:moveTo>
                      <a:pt x="0" y="0"/>
                    </a:moveTo>
                    <a:lnTo>
                      <a:pt x="0" y="6350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741045" y="2203132"/>
              <a:ext cx="1054036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苏州评弹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46760" y="25374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吴侬软语，琵琶三弦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46760" y="2775585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说噱弹唱，一人多角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46760" y="301371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江南市井生活的声音记忆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381500" y="1524000"/>
            <a:ext cx="3429000" cy="4572000"/>
            <a:chOff x="4381500" y="1524000"/>
            <a:chExt cx="3429000" cy="4572000"/>
          </a:xfrm>
        </p:grpSpPr>
        <p:sp>
          <p:nvSpPr>
            <p:cNvPr id="17" name="Freeform 17"/>
            <p:cNvSpPr/>
            <p:nvPr/>
          </p:nvSpPr>
          <p:spPr>
            <a:xfrm>
              <a:off x="4381500" y="1524000"/>
              <a:ext cx="3429000" cy="4572000"/>
            </a:xfrm>
            <a:custGeom>
              <a:avLst/>
              <a:gdLst/>
              <a:ahLst/>
              <a:cxnLst/>
              <a:rect l="l" t="t" r="r" b="b"/>
              <a:pathLst>
                <a:path w="3429000" h="4572000">
                  <a:moveTo>
                    <a:pt x="76200" y="0"/>
                  </a:moveTo>
                  <a:lnTo>
                    <a:pt x="3352800" y="0"/>
                  </a:lnTo>
                  <a:cubicBezTo>
                    <a:pt x="3394884" y="0"/>
                    <a:pt x="3429000" y="34116"/>
                    <a:pt x="3429000" y="76200"/>
                  </a:cubicBezTo>
                  <a:lnTo>
                    <a:pt x="3429000" y="4495800"/>
                  </a:lnTo>
                  <a:cubicBezTo>
                    <a:pt x="3429000" y="4537884"/>
                    <a:pt x="3394884" y="4572000"/>
                    <a:pt x="3352800" y="4572000"/>
                  </a:cubicBezTo>
                  <a:lnTo>
                    <a:pt x="76200" y="4572000"/>
                  </a:lnTo>
                  <a:cubicBezTo>
                    <a:pt x="34116" y="4572000"/>
                    <a:pt x="0" y="4537884"/>
                    <a:pt x="0" y="4495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CF0F1"/>
              </a:solidFill>
            </a:ln>
          </p:spPr>
        </p:sp>
        <p:grpSp>
          <p:nvGrpSpPr>
            <p:cNvPr id="20" name="Group 20"/>
            <p:cNvGrpSpPr/>
            <p:nvPr/>
          </p:nvGrpSpPr>
          <p:grpSpPr>
            <a:xfrm>
              <a:off x="4619625" y="1809750"/>
              <a:ext cx="285750" cy="190500"/>
              <a:chOff x="4619625" y="1809750"/>
              <a:chExt cx="285750" cy="1905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4810125" y="1834660"/>
                <a:ext cx="95250" cy="140680"/>
              </a:xfrm>
              <a:custGeom>
                <a:avLst/>
                <a:gdLst/>
                <a:ahLst/>
                <a:cxnLst/>
                <a:rect l="l" t="t" r="r" b="b"/>
                <a:pathLst>
                  <a:path w="95250" h="140680">
                    <a:moveTo>
                      <a:pt x="0" y="38590"/>
                    </a:moveTo>
                    <a:lnTo>
                      <a:pt x="72279" y="2458"/>
                    </a:lnTo>
                    <a:cubicBezTo>
                      <a:pt x="77199" y="0"/>
                      <a:pt x="83040" y="263"/>
                      <a:pt x="87719" y="3154"/>
                    </a:cubicBezTo>
                    <a:cubicBezTo>
                      <a:pt x="92398" y="6044"/>
                      <a:pt x="95247" y="11151"/>
                      <a:pt x="95250" y="16651"/>
                    </a:cubicBezTo>
                    <a:lnTo>
                      <a:pt x="95250" y="124029"/>
                    </a:lnTo>
                    <a:cubicBezTo>
                      <a:pt x="95247" y="129529"/>
                      <a:pt x="92398" y="134635"/>
                      <a:pt x="87719" y="137526"/>
                    </a:cubicBezTo>
                    <a:cubicBezTo>
                      <a:pt x="83040" y="140417"/>
                      <a:pt x="77199" y="140680"/>
                      <a:pt x="72279" y="138221"/>
                    </a:cubicBezTo>
                    <a:lnTo>
                      <a:pt x="0" y="102090"/>
                    </a:lnTo>
                    <a:lnTo>
                      <a:pt x="0" y="3859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4619625" y="1809750"/>
                <a:ext cx="19050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190500" h="190500">
                    <a:moveTo>
                      <a:pt x="0" y="31750"/>
                    </a:moveTo>
                    <a:cubicBezTo>
                      <a:pt x="0" y="14215"/>
                      <a:pt x="14215" y="0"/>
                      <a:pt x="31750" y="0"/>
                    </a:cubicBezTo>
                    <a:lnTo>
                      <a:pt x="158750" y="0"/>
                    </a:lnTo>
                    <a:cubicBezTo>
                      <a:pt x="176285" y="0"/>
                      <a:pt x="190500" y="14215"/>
                      <a:pt x="190500" y="31750"/>
                    </a:cubicBezTo>
                    <a:lnTo>
                      <a:pt x="190500" y="158750"/>
                    </a:lnTo>
                    <a:cubicBezTo>
                      <a:pt x="190500" y="176285"/>
                      <a:pt x="176285" y="190500"/>
                      <a:pt x="158750" y="190500"/>
                    </a:cubicBezTo>
                    <a:lnTo>
                      <a:pt x="31750" y="190500"/>
                    </a:lnTo>
                    <a:cubicBezTo>
                      <a:pt x="14215" y="190500"/>
                      <a:pt x="0" y="176285"/>
                      <a:pt x="0" y="158750"/>
                    </a:cubicBezTo>
                    <a:lnTo>
                      <a:pt x="0" y="3175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</p:grpSp>
        <p:sp>
          <p:nvSpPr>
            <p:cNvPr id="21" name="TextBox 21"/>
            <p:cNvSpPr txBox="1"/>
            <p:nvPr/>
          </p:nvSpPr>
          <p:spPr>
            <a:xfrm>
              <a:off x="4551045" y="2203132"/>
              <a:ext cx="547973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昆曲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4556760" y="25374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百戏之祖，雅部正音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4556760" y="2775585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载歌载舞，词曲典雅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4556760" y="301371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人类口述和非物质遗产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8191500" y="1524000"/>
            <a:ext cx="3429000" cy="4572000"/>
            <a:chOff x="8191500" y="1524000"/>
            <a:chExt cx="3429000" cy="4572000"/>
          </a:xfrm>
        </p:grpSpPr>
        <p:sp>
          <p:nvSpPr>
            <p:cNvPr id="26" name="Freeform 26"/>
            <p:cNvSpPr/>
            <p:nvPr/>
          </p:nvSpPr>
          <p:spPr>
            <a:xfrm>
              <a:off x="8191500" y="1524000"/>
              <a:ext cx="3429000" cy="4572000"/>
            </a:xfrm>
            <a:custGeom>
              <a:avLst/>
              <a:gdLst/>
              <a:ahLst/>
              <a:cxnLst/>
              <a:rect l="l" t="t" r="r" b="b"/>
              <a:pathLst>
                <a:path w="3429000" h="4572000">
                  <a:moveTo>
                    <a:pt x="76200" y="0"/>
                  </a:moveTo>
                  <a:lnTo>
                    <a:pt x="3352800" y="0"/>
                  </a:lnTo>
                  <a:cubicBezTo>
                    <a:pt x="3394884" y="0"/>
                    <a:pt x="3429000" y="34116"/>
                    <a:pt x="3429000" y="76200"/>
                  </a:cubicBezTo>
                  <a:lnTo>
                    <a:pt x="3429000" y="4495800"/>
                  </a:lnTo>
                  <a:cubicBezTo>
                    <a:pt x="3429000" y="4537884"/>
                    <a:pt x="3394884" y="4572000"/>
                    <a:pt x="3352800" y="4572000"/>
                  </a:cubicBezTo>
                  <a:lnTo>
                    <a:pt x="76200" y="4572000"/>
                  </a:lnTo>
                  <a:cubicBezTo>
                    <a:pt x="34116" y="4572000"/>
                    <a:pt x="0" y="4537884"/>
                    <a:pt x="0" y="4495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CF0F1"/>
              </a:solidFill>
            </a:ln>
          </p:spPr>
        </p:sp>
        <p:grpSp>
          <p:nvGrpSpPr>
            <p:cNvPr id="30" name="Group 30"/>
            <p:cNvGrpSpPr/>
            <p:nvPr/>
          </p:nvGrpSpPr>
          <p:grpSpPr>
            <a:xfrm>
              <a:off x="8445500" y="1778000"/>
              <a:ext cx="254000" cy="254000"/>
              <a:chOff x="8445500" y="1778000"/>
              <a:chExt cx="254000" cy="2540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8445500" y="1920875"/>
                <a:ext cx="79375" cy="111125"/>
              </a:xfrm>
              <a:custGeom>
                <a:avLst/>
                <a:gdLst/>
                <a:ahLst/>
                <a:cxnLst/>
                <a:rect l="l" t="t" r="r" b="b"/>
                <a:pathLst>
                  <a:path w="79375" h="111125">
                    <a:moveTo>
                      <a:pt x="0" y="31750"/>
                    </a:moveTo>
                    <a:cubicBezTo>
                      <a:pt x="0" y="14215"/>
                      <a:pt x="14215" y="0"/>
                      <a:pt x="31750" y="0"/>
                    </a:cubicBezTo>
                    <a:lnTo>
                      <a:pt x="47625" y="0"/>
                    </a:lnTo>
                    <a:cubicBezTo>
                      <a:pt x="65160" y="0"/>
                      <a:pt x="79375" y="14215"/>
                      <a:pt x="79375" y="31750"/>
                    </a:cubicBezTo>
                    <a:lnTo>
                      <a:pt x="79375" y="79375"/>
                    </a:lnTo>
                    <a:cubicBezTo>
                      <a:pt x="79375" y="96910"/>
                      <a:pt x="65160" y="111125"/>
                      <a:pt x="47625" y="111125"/>
                    </a:cubicBezTo>
                    <a:lnTo>
                      <a:pt x="31750" y="111125"/>
                    </a:lnTo>
                    <a:cubicBezTo>
                      <a:pt x="14215" y="111125"/>
                      <a:pt x="0" y="96910"/>
                      <a:pt x="0" y="79375"/>
                    </a:cubicBezTo>
                    <a:lnTo>
                      <a:pt x="0" y="3175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28" name="Freeform 28"/>
              <p:cNvSpPr/>
              <p:nvPr/>
            </p:nvSpPr>
            <p:spPr>
              <a:xfrm>
                <a:off x="8620125" y="1920875"/>
                <a:ext cx="79375" cy="111125"/>
              </a:xfrm>
              <a:custGeom>
                <a:avLst/>
                <a:gdLst/>
                <a:ahLst/>
                <a:cxnLst/>
                <a:rect l="l" t="t" r="r" b="b"/>
                <a:pathLst>
                  <a:path w="79375" h="111125">
                    <a:moveTo>
                      <a:pt x="0" y="31750"/>
                    </a:moveTo>
                    <a:cubicBezTo>
                      <a:pt x="0" y="14215"/>
                      <a:pt x="14215" y="0"/>
                      <a:pt x="31750" y="0"/>
                    </a:cubicBezTo>
                    <a:lnTo>
                      <a:pt x="47625" y="0"/>
                    </a:lnTo>
                    <a:cubicBezTo>
                      <a:pt x="65160" y="0"/>
                      <a:pt x="79375" y="14215"/>
                      <a:pt x="79375" y="31750"/>
                    </a:cubicBezTo>
                    <a:lnTo>
                      <a:pt x="79375" y="79375"/>
                    </a:lnTo>
                    <a:cubicBezTo>
                      <a:pt x="79375" y="96910"/>
                      <a:pt x="65160" y="111125"/>
                      <a:pt x="47625" y="111125"/>
                    </a:cubicBezTo>
                    <a:lnTo>
                      <a:pt x="31750" y="111125"/>
                    </a:lnTo>
                    <a:cubicBezTo>
                      <a:pt x="14215" y="111125"/>
                      <a:pt x="0" y="96910"/>
                      <a:pt x="0" y="79375"/>
                    </a:cubicBezTo>
                    <a:lnTo>
                      <a:pt x="0" y="31750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  <p:sp>
            <p:nvSpPr>
              <p:cNvPr id="29" name="Freeform 29"/>
              <p:cNvSpPr/>
              <p:nvPr/>
            </p:nvSpPr>
            <p:spPr>
              <a:xfrm>
                <a:off x="8445500" y="1778000"/>
                <a:ext cx="254000" cy="174625"/>
              </a:xfrm>
              <a:custGeom>
                <a:avLst/>
                <a:gdLst/>
                <a:ahLst/>
                <a:cxnLst/>
                <a:rect l="l" t="t" r="r" b="b"/>
                <a:pathLst>
                  <a:path w="254000" h="174625">
                    <a:moveTo>
                      <a:pt x="0" y="174625"/>
                    </a:moveTo>
                    <a:lnTo>
                      <a:pt x="0" y="127000"/>
                    </a:lnTo>
                    <a:cubicBezTo>
                      <a:pt x="0" y="56860"/>
                      <a:pt x="56860" y="0"/>
                      <a:pt x="127000" y="0"/>
                    </a:cubicBezTo>
                    <a:cubicBezTo>
                      <a:pt x="197140" y="0"/>
                      <a:pt x="254000" y="56860"/>
                      <a:pt x="254000" y="127000"/>
                    </a:cubicBezTo>
                    <a:lnTo>
                      <a:pt x="254000" y="174625"/>
                    </a:lnTo>
                  </a:path>
                </a:pathLst>
              </a:custGeom>
              <a:noFill/>
              <a:ln w="19050">
                <a:solidFill>
                  <a:srgbClr val="D4AF37"/>
                </a:solidFill>
              </a:ln>
            </p:spPr>
          </p:sp>
        </p:grpSp>
        <p:sp>
          <p:nvSpPr>
            <p:cNvPr id="31" name="TextBox 31"/>
            <p:cNvSpPr txBox="1"/>
            <p:nvPr/>
          </p:nvSpPr>
          <p:spPr>
            <a:xfrm>
              <a:off x="8361045" y="2203132"/>
              <a:ext cx="547973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越剧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8366760" y="25374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嵊州起源，上海壮大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8366760" y="2775585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全女班演出，唯美抒情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8366760" y="301371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流传最广的地方剧种之一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4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25" grpId="0"/>
      <p:bldP spid="3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