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png" ContentType="image/png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88e2ffe654f595c.png"/>
  <Relationship Id="rIdBg1" Type="http://schemas.openxmlformats.org/officeDocument/2006/relationships/image" Target="../media/bg_s1.png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9ab9b1b850cb1771.png"/>
  <Relationship Id="rIdBg10" Type="http://schemas.openxmlformats.org/officeDocument/2006/relationships/image" Target="../media/bg_s10.png"/>
</Relationships>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4212b12083b272a4.png"/>
  <Relationship Id="rIdBg11" Type="http://schemas.openxmlformats.org/officeDocument/2006/relationships/image" Target="../media/bg_s11.png"/>
</Relationships>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2" Type="http://schemas.openxmlformats.org/officeDocument/2006/relationships/image" Target="../media/bg_s12.png"/>
</Relationships>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3782c861378eef11.png"/>
  <Relationship Id="rIdBg13" Type="http://schemas.openxmlformats.org/officeDocument/2006/relationships/image" Target="../media/bg_s13.png"/>
</Relationships>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4" Type="http://schemas.openxmlformats.org/officeDocument/2006/relationships/image" Target="../media/bg_s14.png"/>
</Relationships>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8d9c820bec4dd67c.png"/>
  <Relationship Id="rIdBg15" Type="http://schemas.openxmlformats.org/officeDocument/2006/relationships/image" Target="../media/bg_s15.png"/>
</Relationships>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6" Type="http://schemas.openxmlformats.org/officeDocument/2006/relationships/image" Target="../media/bg_s16.png"/>
</Relationships>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7" Type="http://schemas.openxmlformats.org/officeDocument/2006/relationships/image" Target="../media/bg_s17.png"/>
</Relationships>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1649e3afe90b8f1b.png"/>
  <Relationship Id="rIdBg18" Type="http://schemas.openxmlformats.org/officeDocument/2006/relationships/image" Target="../media/bg_s18.png"/>
</Relationships>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9" Type="http://schemas.openxmlformats.org/officeDocument/2006/relationships/image" Target="../media/bg_s19.png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" Type="http://schemas.openxmlformats.org/officeDocument/2006/relationships/image" Target="../media/bg_s2.png"/>
</Relationships>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0" Type="http://schemas.openxmlformats.org/officeDocument/2006/relationships/image" Target="../media/bg_s20.pn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3f3119c8986014a.png"/>
  <Relationship Id="rIdBg3" Type="http://schemas.openxmlformats.org/officeDocument/2006/relationships/image" Target="../media/bg_s3.pn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4" Type="http://schemas.openxmlformats.org/officeDocument/2006/relationships/image" Target="../media/bg_s4.pn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5" Type="http://schemas.openxmlformats.org/officeDocument/2006/relationships/image" Target="../media/bg_s5.png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a0f15632b057d453.png"/>
  <Relationship Id="rIdBg6" Type="http://schemas.openxmlformats.org/officeDocument/2006/relationships/image" Target="../media/bg_s6.png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bcc263894a8dd68f.png"/>
  <Relationship Id="rIdBg7" Type="http://schemas.openxmlformats.org/officeDocument/2006/relationships/image" Target="../media/bg_s7.png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728b5dc2848959f8.png"/>
  <Relationship Id="rIdBg8" Type="http://schemas.openxmlformats.org/officeDocument/2006/relationships/image" Target="../media/bg_s8.png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9" Type="http://schemas.openxmlformats.org/officeDocument/2006/relationships/image" Target="../media/bg_s9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8B1A1A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8B1A1A">
                <a:alpha val="65000"/>
              </a:srgbClr>
            </a:solidFill>
            <a:ln>
              <a:noFill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571500" y="381000"/>
            <a:ext cx="10668000" cy="5651500"/>
            <a:chOff x="571500" y="381000"/>
            <a:chExt cx="10668000" cy="5651500"/>
          </a:xfrm>
        </p:grpSpPr>
        <p:sp>
          <p:nvSpPr>
            <p:cNvPr id="6" name="Ellipse 6"/>
            <p:cNvSpPr/>
            <p:nvPr/>
          </p:nvSpPr>
          <p:spPr>
            <a:xfrm>
              <a:off x="9715500" y="381000"/>
              <a:ext cx="1524000" cy="1524000"/>
            </a:xfrm>
            <a:prstGeom prst="ellipse">
              <a:avLst/>
            </a:prstGeom>
            <a:solidFill>
              <a:srgbClr val="D4AF37">
                <a:alpha val="15000"/>
              </a:srgbClr>
            </a:solidFill>
            <a:ln>
              <a:noFill/>
            </a:ln>
          </p:spPr>
        </p:sp>
        <p:sp>
          <p:nvSpPr>
            <p:cNvPr id="7" name="Ellipse 7"/>
            <p:cNvSpPr/>
            <p:nvPr/>
          </p:nvSpPr>
          <p:spPr>
            <a:xfrm>
              <a:off x="9144000" y="1524000"/>
              <a:ext cx="762000" cy="762000"/>
            </a:xfrm>
            <a:prstGeom prst="ellipse">
              <a:avLst/>
            </a:prstGeom>
            <a:solidFill>
              <a:srgbClr val="D4AF37">
                <a:alpha val="10000"/>
              </a:srgbClr>
            </a:solidFill>
            <a:ln>
              <a:noFill/>
            </a:ln>
          </p:spPr>
        </p:sp>
        <p:sp>
          <p:nvSpPr>
            <p:cNvPr id="8" name="Freeform 8"/>
            <p:cNvSpPr/>
            <p:nvPr/>
          </p:nvSpPr>
          <p:spPr>
            <a:xfrm>
              <a:off x="571500" y="5397500"/>
              <a:ext cx="5334000" cy="635000"/>
            </a:xfrm>
            <a:custGeom>
              <a:avLst/>
              <a:gdLst/>
              <a:ahLst/>
              <a:cxnLst/>
              <a:rect l="l" t="t" r="r" b="b"/>
              <a:pathLst>
                <a:path w="5334000" h="635000">
                  <a:moveTo>
                    <a:pt x="0" y="317500"/>
                  </a:moveTo>
                  <a:cubicBezTo>
                    <a:pt x="889000" y="0"/>
                    <a:pt x="1778000" y="0"/>
                    <a:pt x="2667000" y="317500"/>
                  </a:cubicBezTo>
                  <a:cubicBezTo>
                    <a:pt x="3556000" y="635000"/>
                    <a:pt x="4445000" y="635000"/>
                    <a:pt x="5334000" y="317500"/>
                  </a:cubicBezTo>
                </a:path>
              </a:pathLst>
            </a:custGeom>
            <a:noFill/>
            <a:ln w="19050">
              <a:solidFill>
                <a:srgbClr val="D4AF37">
                  <a:alpha val="30000"/>
                </a:srgbClr>
              </a:solidFill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516255" y="2197418"/>
            <a:ext cx="8115490" cy="1293494"/>
            <a:chOff x="516255" y="2197418"/>
            <a:chExt cx="8115490" cy="1293494"/>
          </a:xfrm>
        </p:grpSpPr>
        <p:sp>
          <p:nvSpPr>
            <p:cNvPr id="10" name="TextBox 10"/>
            <p:cNvSpPr txBox="1"/>
            <p:nvPr/>
          </p:nvSpPr>
          <p:spPr>
            <a:xfrm>
              <a:off x="516255" y="2197418"/>
              <a:ext cx="8115490" cy="8839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43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春节：中华文化的年度盛典</a:t>
              </a:r>
            </a:p>
          </p:txBody>
        </p:sp>
        <p:sp>
          <p:nvSpPr>
            <p:cNvPr id="11" name="Freeform 11"/>
            <p:cNvSpPr/>
            <p:nvPr/>
          </p:nvSpPr>
          <p:spPr>
            <a:xfrm>
              <a:off x="571500" y="2857500"/>
              <a:ext cx="1714500" cy="47625"/>
            </a:xfrm>
            <a:custGeom>
              <a:avLst/>
              <a:gdLst/>
              <a:ahLst/>
              <a:cxnLst/>
              <a:rect l="l" t="t" r="r" b="b"/>
              <a:pathLst>
                <a:path w="1714500" h="47625">
                  <a:moveTo>
                    <a:pt x="23812" y="0"/>
                  </a:moveTo>
                  <a:lnTo>
                    <a:pt x="1690688" y="0"/>
                  </a:lnTo>
                  <a:cubicBezTo>
                    <a:pt x="1703839" y="0"/>
                    <a:pt x="1714500" y="10661"/>
                    <a:pt x="1714500" y="23812"/>
                  </a:cubicBezTo>
                  <a:lnTo>
                    <a:pt x="1714500" y="23812"/>
                  </a:lnTo>
                  <a:cubicBezTo>
                    <a:pt x="1714500" y="36964"/>
                    <a:pt x="1703839" y="47625"/>
                    <a:pt x="1690688" y="47625"/>
                  </a:cubicBezTo>
                  <a:lnTo>
                    <a:pt x="23812" y="47625"/>
                  </a:lnTo>
                  <a:cubicBezTo>
                    <a:pt x="10661" y="47625"/>
                    <a:pt x="0" y="36964"/>
                    <a:pt x="0" y="23812"/>
                  </a:cubicBezTo>
                  <a:lnTo>
                    <a:pt x="0" y="23812"/>
                  </a:lnTo>
                  <a:cubicBezTo>
                    <a:pt x="0" y="10661"/>
                    <a:pt x="10661" y="0"/>
                    <a:pt x="23812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550545" y="3155632"/>
              <a:ext cx="389763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dirty="0">
                  <a:solidFill>
                    <a:srgbClr val="F9E4E4"/>
                  </a:solidFill>
                  <a:latin typeface="Noto Sans CJK SC"/>
                  <a:ea typeface="Microsoft YaHei"/>
                  <a:cs typeface="Noto Sans CJK SC"/>
                </a:rPr>
                <a:t>从传统习俗到全球影响力的深度解析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00075" y="6212681"/>
            <a:ext cx="1932765" cy="221457"/>
            <a:chOff x="600075" y="6212681"/>
            <a:chExt cx="1932765" cy="221457"/>
          </a:xfrm>
        </p:grpSpPr>
        <p:grpSp>
          <p:nvGrpSpPr>
            <p:cNvPr id="20" name="Group 20"/>
            <p:cNvGrpSpPr/>
            <p:nvPr/>
          </p:nvGrpSpPr>
          <p:grpSpPr>
            <a:xfrm>
              <a:off x="600075" y="6212681"/>
              <a:ext cx="114300" cy="128588"/>
              <a:chOff x="600075" y="6212681"/>
              <a:chExt cx="114300" cy="12858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600075" y="6226969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14288"/>
                    </a:moveTo>
                    <a:cubicBezTo>
                      <a:pt x="0" y="6397"/>
                      <a:pt x="6397" y="0"/>
                      <a:pt x="14288" y="0"/>
                    </a:cubicBezTo>
                    <a:lnTo>
                      <a:pt x="100012" y="0"/>
                    </a:lnTo>
                    <a:cubicBezTo>
                      <a:pt x="107903" y="0"/>
                      <a:pt x="114300" y="6397"/>
                      <a:pt x="114300" y="14288"/>
                    </a:cubicBezTo>
                    <a:lnTo>
                      <a:pt x="114300" y="100012"/>
                    </a:lnTo>
                    <a:cubicBezTo>
                      <a:pt x="114300" y="107903"/>
                      <a:pt x="107903" y="114300"/>
                      <a:pt x="100012" y="114300"/>
                    </a:cubicBezTo>
                    <a:lnTo>
                      <a:pt x="14288" y="114300"/>
                    </a:lnTo>
                    <a:cubicBezTo>
                      <a:pt x="6397" y="114300"/>
                      <a:pt x="0" y="107903"/>
                      <a:pt x="0" y="100012"/>
                    </a:cubicBezTo>
                    <a:lnTo>
                      <a:pt x="0" y="14288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685800" y="6212681"/>
                <a:ext cx="95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8575">
                    <a:moveTo>
                      <a:pt x="0" y="0"/>
                    </a:moveTo>
                    <a:lnTo>
                      <a:pt x="0" y="28575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>
              <a:xfrm>
                <a:off x="628650" y="6212681"/>
                <a:ext cx="95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8575">
                    <a:moveTo>
                      <a:pt x="0" y="0"/>
                    </a:moveTo>
                    <a:lnTo>
                      <a:pt x="0" y="28575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600075" y="6269831"/>
                <a:ext cx="1143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9525">
                    <a:moveTo>
                      <a:pt x="0" y="0"/>
                    </a:moveTo>
                    <a:lnTo>
                      <a:pt x="114300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650081" y="6298406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7144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657225" y="6298406"/>
                <a:ext cx="9525" cy="21431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1431">
                    <a:moveTo>
                      <a:pt x="0" y="0"/>
                    </a:moveTo>
                    <a:lnTo>
                      <a:pt x="0" y="21431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</p:grpSp>
        <p:sp>
          <p:nvSpPr>
            <p:cNvPr id="21" name="TextBox 21"/>
            <p:cNvSpPr txBox="1"/>
            <p:nvPr/>
          </p:nvSpPr>
          <p:spPr>
            <a:xfrm>
              <a:off x="796290" y="6220778"/>
              <a:ext cx="173655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F9E4E4">
                      <a:alphaMod val="80000"/>
                    </a:srgbClr>
                  </a:solidFill>
                  <a:latin typeface="Noto Sans CJK SC"/>
                  <a:ea typeface="Microsoft YaHei"/>
                  <a:cs typeface="Noto Sans CJK SC"/>
                </a:rPr>
                <a:t>农历新年 · 文化科普系列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5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852624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舌尖上的春节：饮食文化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C0392B"/>
                </a:solidFill>
                <a:latin typeface="Noto Sans CJK SC"/>
                <a:ea typeface="Microsoft YaHei"/>
                <a:cs typeface="Noto Sans CJK SC"/>
              </a:rPr>
              <a:t>食物不仅是味觉享受，更是吉祥寓意的文化载体。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31727"/>
            <a:ext cx="11049000" cy="1899047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10" name="Group 10"/>
          <p:cNvGrpSpPr/>
          <p:nvPr/>
        </p:nvGrpSpPr>
        <p:grpSpPr>
          <a:xfrm>
            <a:off x="809625" y="3800475"/>
            <a:ext cx="171450" cy="171450"/>
            <a:chOff x="809625" y="3800475"/>
            <a:chExt cx="171450" cy="171450"/>
          </a:xfrm>
        </p:grpSpPr>
        <p:sp>
          <p:nvSpPr>
            <p:cNvPr id="7" name="Freeform 7"/>
            <p:cNvSpPr/>
            <p:nvPr/>
          </p:nvSpPr>
          <p:spPr>
            <a:xfrm>
              <a:off x="809625" y="380047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0" y="85725"/>
                  </a:move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450" y="38380"/>
                    <a:pt x="133070" y="0"/>
                    <a:pt x="85725" y="0"/>
                  </a:cubicBezTo>
                  <a:cubicBezTo>
                    <a:pt x="38380" y="0"/>
                    <a:pt x="0" y="38380"/>
                    <a:pt x="0" y="85725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866775" y="3847863"/>
              <a:ext cx="57150" cy="76674"/>
            </a:xfrm>
            <a:custGeom>
              <a:avLst/>
              <a:gdLst/>
              <a:ahLst/>
              <a:cxnLst/>
              <a:rect l="l" t="t" r="r" b="b"/>
              <a:pathLst>
                <a:path w="57150" h="76674">
                  <a:moveTo>
                    <a:pt x="55245" y="9762"/>
                  </a:moveTo>
                  <a:cubicBezTo>
                    <a:pt x="51729" y="3663"/>
                    <a:pt x="45136" y="0"/>
                    <a:pt x="38100" y="237"/>
                  </a:cubicBezTo>
                  <a:lnTo>
                    <a:pt x="19050" y="237"/>
                  </a:lnTo>
                  <a:cubicBezTo>
                    <a:pt x="8529" y="237"/>
                    <a:pt x="0" y="8766"/>
                    <a:pt x="0" y="19287"/>
                  </a:cubicBezTo>
                  <a:cubicBezTo>
                    <a:pt x="0" y="29808"/>
                    <a:pt x="8529" y="38337"/>
                    <a:pt x="19050" y="38337"/>
                  </a:cubicBezTo>
                  <a:lnTo>
                    <a:pt x="38100" y="38337"/>
                  </a:lnTo>
                  <a:cubicBezTo>
                    <a:pt x="48621" y="38337"/>
                    <a:pt x="57150" y="46866"/>
                    <a:pt x="57150" y="57387"/>
                  </a:cubicBezTo>
                  <a:cubicBezTo>
                    <a:pt x="57150" y="67908"/>
                    <a:pt x="48621" y="76437"/>
                    <a:pt x="38100" y="76437"/>
                  </a:cubicBezTo>
                  <a:lnTo>
                    <a:pt x="19050" y="76437"/>
                  </a:lnTo>
                  <a:cubicBezTo>
                    <a:pt x="12014" y="76674"/>
                    <a:pt x="5421" y="73011"/>
                    <a:pt x="1905" y="66912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9" name="Freeform 9"/>
            <p:cNvSpPr/>
            <p:nvPr/>
          </p:nvSpPr>
          <p:spPr>
            <a:xfrm>
              <a:off x="895350" y="3838575"/>
              <a:ext cx="9525" cy="95250"/>
            </a:xfrm>
            <a:custGeom>
              <a:avLst/>
              <a:gdLst/>
              <a:ahLst/>
              <a:cxnLst/>
              <a:rect l="l" t="t" r="r" b="b"/>
              <a:pathLst>
                <a:path w="9525" h="95250">
                  <a:moveTo>
                    <a:pt x="0" y="0"/>
                  </a:moveTo>
                  <a:lnTo>
                    <a:pt x="0" y="9525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11" name="TextBox 11"/>
          <p:cNvSpPr txBox="1"/>
          <p:nvPr/>
        </p:nvSpPr>
        <p:spPr>
          <a:xfrm>
            <a:off x="763905" y="4111942"/>
            <a:ext cx="1483471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饺子：招财进宝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65810" y="4366260"/>
            <a:ext cx="511302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饺子形似元宝寓财源滚滚，北方除夕必吃，包硬币糖果预示好运。</a:t>
            </a:r>
          </a:p>
        </p:txBody>
      </p:sp>
      <p:sp>
        <p:nvSpPr>
          <p:cNvPr id="13" name="Freeform 13"/>
          <p:cNvSpPr/>
          <p:nvPr/>
        </p:nvSpPr>
        <p:spPr>
          <a:xfrm>
            <a:off x="62103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16" name="Group 16"/>
          <p:cNvGrpSpPr/>
          <p:nvPr/>
        </p:nvGrpSpPr>
        <p:grpSpPr>
          <a:xfrm>
            <a:off x="6448425" y="3838575"/>
            <a:ext cx="171450" cy="95250"/>
            <a:chOff x="6448425" y="3838575"/>
            <a:chExt cx="171450" cy="95250"/>
          </a:xfrm>
        </p:grpSpPr>
        <p:sp>
          <p:nvSpPr>
            <p:cNvPr id="14" name="Freeform 14"/>
            <p:cNvSpPr/>
            <p:nvPr/>
          </p:nvSpPr>
          <p:spPr>
            <a:xfrm>
              <a:off x="6448425" y="3838575"/>
              <a:ext cx="171450" cy="95250"/>
            </a:xfrm>
            <a:custGeom>
              <a:avLst/>
              <a:gdLst/>
              <a:ahLst/>
              <a:cxnLst/>
              <a:rect l="l" t="t" r="r" b="b"/>
              <a:pathLst>
                <a:path w="171450" h="95250">
                  <a:moveTo>
                    <a:pt x="0" y="95250"/>
                  </a:moveTo>
                  <a:lnTo>
                    <a:pt x="57150" y="38100"/>
                  </a:lnTo>
                  <a:lnTo>
                    <a:pt x="95250" y="76200"/>
                  </a:lnTo>
                  <a:lnTo>
                    <a:pt x="171450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5" name="Freeform 15"/>
            <p:cNvSpPr/>
            <p:nvPr/>
          </p:nvSpPr>
          <p:spPr>
            <a:xfrm>
              <a:off x="6553200" y="3838575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>
                  <a:moveTo>
                    <a:pt x="0" y="0"/>
                  </a:moveTo>
                  <a:lnTo>
                    <a:pt x="66675" y="0"/>
                  </a:lnTo>
                  <a:lnTo>
                    <a:pt x="66675" y="66675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17" name="TextBox 17"/>
          <p:cNvSpPr txBox="1"/>
          <p:nvPr/>
        </p:nvSpPr>
        <p:spPr>
          <a:xfrm>
            <a:off x="6402705" y="4111942"/>
            <a:ext cx="1483471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年糕：步步高升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04610" y="4366260"/>
            <a:ext cx="460476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年糕谐音“年高”，象征一年比一年好，南方多用糯米制作。</a:t>
            </a:r>
          </a:p>
        </p:txBody>
      </p:sp>
      <p:sp>
        <p:nvSpPr>
          <p:cNvPr id="19" name="Freeform 19"/>
          <p:cNvSpPr/>
          <p:nvPr/>
        </p:nvSpPr>
        <p:spPr>
          <a:xfrm>
            <a:off x="5715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24" name="Group 24"/>
          <p:cNvGrpSpPr/>
          <p:nvPr/>
        </p:nvGrpSpPr>
        <p:grpSpPr>
          <a:xfrm>
            <a:off x="800100" y="5250571"/>
            <a:ext cx="190500" cy="147904"/>
            <a:chOff x="800100" y="5250571"/>
            <a:chExt cx="190500" cy="147904"/>
          </a:xfrm>
        </p:grpSpPr>
        <p:sp>
          <p:nvSpPr>
            <p:cNvPr id="20" name="Freeform 20"/>
            <p:cNvSpPr/>
            <p:nvPr/>
          </p:nvSpPr>
          <p:spPr>
            <a:xfrm>
              <a:off x="923905" y="5281041"/>
              <a:ext cx="16203" cy="86973"/>
            </a:xfrm>
            <a:custGeom>
              <a:avLst/>
              <a:gdLst/>
              <a:ahLst/>
              <a:cxnLst/>
              <a:rect l="l" t="t" r="r" b="b"/>
              <a:pathLst>
                <a:path w="16203" h="86973">
                  <a:moveTo>
                    <a:pt x="16118" y="0"/>
                  </a:moveTo>
                  <a:cubicBezTo>
                    <a:pt x="5713" y="12077"/>
                    <a:pt x="0" y="27493"/>
                    <a:pt x="20" y="43434"/>
                  </a:cubicBezTo>
                  <a:cubicBezTo>
                    <a:pt x="20" y="60074"/>
                    <a:pt x="6116" y="75295"/>
                    <a:pt x="16203" y="86973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1" name="Freeform 21"/>
            <p:cNvSpPr/>
            <p:nvPr/>
          </p:nvSpPr>
          <p:spPr>
            <a:xfrm>
              <a:off x="800100" y="5250571"/>
              <a:ext cx="190500" cy="147904"/>
            </a:xfrm>
            <a:custGeom>
              <a:avLst/>
              <a:gdLst/>
              <a:ahLst/>
              <a:cxnLst/>
              <a:rect l="l" t="t" r="r" b="b"/>
              <a:pathLst>
                <a:path w="190500" h="147904">
                  <a:moveTo>
                    <a:pt x="0" y="50130"/>
                  </a:moveTo>
                  <a:cubicBezTo>
                    <a:pt x="73485" y="132493"/>
                    <a:pt x="140494" y="147904"/>
                    <a:pt x="190500" y="73924"/>
                  </a:cubicBezTo>
                  <a:cubicBezTo>
                    <a:pt x="140494" y="0"/>
                    <a:pt x="73485" y="15421"/>
                    <a:pt x="0" y="97774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2" name="Freeform 22"/>
            <p:cNvSpPr/>
            <p:nvPr/>
          </p:nvSpPr>
          <p:spPr>
            <a:xfrm>
              <a:off x="952500" y="531495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95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3" name="Freeform 23"/>
            <p:cNvSpPr/>
            <p:nvPr/>
          </p:nvSpPr>
          <p:spPr>
            <a:xfrm>
              <a:off x="884234" y="5310188"/>
              <a:ext cx="9525" cy="28575"/>
            </a:xfrm>
            <a:custGeom>
              <a:avLst/>
              <a:gdLst/>
              <a:ahLst/>
              <a:cxnLst/>
              <a:rect l="l" t="t" r="r" b="b"/>
              <a:pathLst>
                <a:path w="9525" h="28575">
                  <a:moveTo>
                    <a:pt x="6353" y="0"/>
                  </a:moveTo>
                  <a:cubicBezTo>
                    <a:pt x="0" y="9525"/>
                    <a:pt x="0" y="19050"/>
                    <a:pt x="6353" y="28575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25" name="TextBox 25"/>
          <p:cNvSpPr txBox="1"/>
          <p:nvPr/>
        </p:nvSpPr>
        <p:spPr>
          <a:xfrm>
            <a:off x="763905" y="5540692"/>
            <a:ext cx="1483471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全鱼：年年有余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65810" y="5795010"/>
            <a:ext cx="495528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鱼谐音“余”，寓财富粮食剩余，留头尾至初一，象征岁岁有余。</a:t>
            </a:r>
          </a:p>
        </p:txBody>
      </p:sp>
      <p:sp>
        <p:nvSpPr>
          <p:cNvPr id="27" name="Freeform 27"/>
          <p:cNvSpPr/>
          <p:nvPr/>
        </p:nvSpPr>
        <p:spPr>
          <a:xfrm>
            <a:off x="62103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sp>
        <p:nvSpPr>
          <p:cNvPr id="28" name="Freeform 28"/>
          <p:cNvSpPr/>
          <p:nvPr/>
        </p:nvSpPr>
        <p:spPr>
          <a:xfrm>
            <a:off x="6448425" y="523875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9525" y="38100"/>
                </a:moveTo>
                <a:lnTo>
                  <a:pt x="38100" y="38100"/>
                </a:lnTo>
                <a:cubicBezTo>
                  <a:pt x="43361" y="38100"/>
                  <a:pt x="47625" y="33836"/>
                  <a:pt x="47625" y="28575"/>
                </a:cubicBezTo>
                <a:lnTo>
                  <a:pt x="47625" y="19050"/>
                </a:lnTo>
                <a:cubicBezTo>
                  <a:pt x="47625" y="8529"/>
                  <a:pt x="56154" y="0"/>
                  <a:pt x="66675" y="0"/>
                </a:cubicBezTo>
                <a:cubicBezTo>
                  <a:pt x="77196" y="0"/>
                  <a:pt x="85725" y="8529"/>
                  <a:pt x="85725" y="19050"/>
                </a:cubicBezTo>
                <a:lnTo>
                  <a:pt x="85725" y="28575"/>
                </a:lnTo>
                <a:cubicBezTo>
                  <a:pt x="85725" y="33836"/>
                  <a:pt x="89989" y="38100"/>
                  <a:pt x="95250" y="38100"/>
                </a:cubicBezTo>
                <a:lnTo>
                  <a:pt x="123825" y="38100"/>
                </a:lnTo>
                <a:cubicBezTo>
                  <a:pt x="129086" y="38100"/>
                  <a:pt x="133350" y="42364"/>
                  <a:pt x="133350" y="47625"/>
                </a:cubicBezTo>
                <a:lnTo>
                  <a:pt x="133350" y="76200"/>
                </a:lnTo>
                <a:cubicBezTo>
                  <a:pt x="133350" y="81461"/>
                  <a:pt x="137614" y="85725"/>
                  <a:pt x="142875" y="85725"/>
                </a:cubicBezTo>
                <a:lnTo>
                  <a:pt x="152400" y="85725"/>
                </a:lnTo>
                <a:cubicBezTo>
                  <a:pt x="162921" y="85725"/>
                  <a:pt x="171450" y="94254"/>
                  <a:pt x="171450" y="104775"/>
                </a:cubicBezTo>
                <a:cubicBezTo>
                  <a:pt x="171450" y="115296"/>
                  <a:pt x="162921" y="123825"/>
                  <a:pt x="152400" y="123825"/>
                </a:cubicBezTo>
                <a:lnTo>
                  <a:pt x="142875" y="123825"/>
                </a:lnTo>
                <a:cubicBezTo>
                  <a:pt x="137614" y="123825"/>
                  <a:pt x="133350" y="128089"/>
                  <a:pt x="133350" y="133350"/>
                </a:cubicBezTo>
                <a:lnTo>
                  <a:pt x="133350" y="161925"/>
                </a:lnTo>
                <a:cubicBezTo>
                  <a:pt x="133350" y="167186"/>
                  <a:pt x="129086" y="171450"/>
                  <a:pt x="123825" y="171450"/>
                </a:cubicBezTo>
                <a:lnTo>
                  <a:pt x="95250" y="171450"/>
                </a:lnTo>
                <a:cubicBezTo>
                  <a:pt x="89989" y="171450"/>
                  <a:pt x="85725" y="167186"/>
                  <a:pt x="85725" y="161925"/>
                </a:cubicBezTo>
                <a:lnTo>
                  <a:pt x="85725" y="152400"/>
                </a:lnTo>
                <a:cubicBezTo>
                  <a:pt x="85725" y="141879"/>
                  <a:pt x="77196" y="133350"/>
                  <a:pt x="66675" y="133350"/>
                </a:cubicBezTo>
                <a:cubicBezTo>
                  <a:pt x="56154" y="133350"/>
                  <a:pt x="47625" y="141879"/>
                  <a:pt x="47625" y="152400"/>
                </a:cubicBezTo>
                <a:lnTo>
                  <a:pt x="47625" y="161925"/>
                </a:lnTo>
                <a:cubicBezTo>
                  <a:pt x="47625" y="167186"/>
                  <a:pt x="43361" y="171450"/>
                  <a:pt x="38100" y="171450"/>
                </a:cubicBezTo>
                <a:lnTo>
                  <a:pt x="9525" y="171450"/>
                </a:lnTo>
                <a:cubicBezTo>
                  <a:pt x="4264" y="171450"/>
                  <a:pt x="0" y="167186"/>
                  <a:pt x="0" y="161925"/>
                </a:cubicBezTo>
                <a:lnTo>
                  <a:pt x="0" y="133350"/>
                </a:lnTo>
                <a:cubicBezTo>
                  <a:pt x="0" y="128089"/>
                  <a:pt x="4264" y="123825"/>
                  <a:pt x="9525" y="123825"/>
                </a:cubicBezTo>
                <a:lnTo>
                  <a:pt x="19050" y="123825"/>
                </a:lnTo>
                <a:cubicBezTo>
                  <a:pt x="29571" y="123825"/>
                  <a:pt x="38100" y="115296"/>
                  <a:pt x="38100" y="104775"/>
                </a:cubicBezTo>
                <a:cubicBezTo>
                  <a:pt x="38100" y="94254"/>
                  <a:pt x="29571" y="85725"/>
                  <a:pt x="19050" y="85725"/>
                </a:cubicBezTo>
                <a:lnTo>
                  <a:pt x="9525" y="85725"/>
                </a:lnTo>
                <a:cubicBezTo>
                  <a:pt x="4264" y="85725"/>
                  <a:pt x="0" y="81461"/>
                  <a:pt x="0" y="76200"/>
                </a:cubicBezTo>
                <a:lnTo>
                  <a:pt x="0" y="47625"/>
                </a:lnTo>
                <a:cubicBezTo>
                  <a:pt x="0" y="42364"/>
                  <a:pt x="4264" y="38100"/>
                  <a:pt x="9525" y="38100"/>
                </a:cubicBezTo>
              </a:path>
            </a:pathLst>
          </a:custGeom>
          <a:noFill/>
          <a:ln w="19050">
            <a:solidFill>
              <a:srgbClr val="D4AF37"/>
            </a:solidFill>
          </a:ln>
        </p:spPr>
      </p:sp>
      <p:sp>
        <p:nvSpPr>
          <p:cNvPr id="29" name="TextBox 29"/>
          <p:cNvSpPr txBox="1"/>
          <p:nvPr/>
        </p:nvSpPr>
        <p:spPr>
          <a:xfrm>
            <a:off x="6402705" y="5540692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各地特色年菜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404610" y="5795010"/>
            <a:ext cx="511302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广东盆菜、四川腊味、江浙八宝饭，地域食材技法演绎多元风味。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5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852624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南北差异：各地特色年味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5076825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C0392B"/>
                </a:solidFill>
                <a:latin typeface="Noto Sans CJK SC"/>
                <a:ea typeface="Microsoft YaHei"/>
                <a:cs typeface="Noto Sans CJK SC"/>
              </a:rPr>
              <a:t>地理气候与历史移民造就了多元化的春节庆祝形态。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039" y="1428750"/>
            <a:ext cx="3965947" cy="4781550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1428750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D4AF37"/>
          </a:solidFill>
          <a:ln>
            <a:noFill/>
          </a:ln>
        </p:spPr>
      </p:sp>
      <p:grpSp>
        <p:nvGrpSpPr>
          <p:cNvPr id="19" name="Group 19"/>
          <p:cNvGrpSpPr/>
          <p:nvPr/>
        </p:nvGrpSpPr>
        <p:grpSpPr>
          <a:xfrm>
            <a:off x="943562" y="1655762"/>
            <a:ext cx="151226" cy="174626"/>
            <a:chOff x="943562" y="1655762"/>
            <a:chExt cx="151226" cy="174626"/>
          </a:xfrm>
        </p:grpSpPr>
        <p:sp>
          <p:nvSpPr>
            <p:cNvPr id="7" name="Freeform 7"/>
            <p:cNvSpPr/>
            <p:nvPr/>
          </p:nvSpPr>
          <p:spPr>
            <a:xfrm>
              <a:off x="1001712" y="1673225"/>
              <a:ext cx="34925" cy="9525"/>
            </a:xfrm>
            <a:custGeom>
              <a:avLst/>
              <a:gdLst/>
              <a:ahLst/>
              <a:cxnLst/>
              <a:rect l="l" t="t" r="r" b="b"/>
              <a:pathLst>
                <a:path w="34925" h="9525">
                  <a:moveTo>
                    <a:pt x="0" y="0"/>
                  </a:moveTo>
                  <a:lnTo>
                    <a:pt x="17462" y="8731"/>
                  </a:lnTo>
                  <a:lnTo>
                    <a:pt x="34925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1019175" y="1655762"/>
              <a:ext cx="26194" cy="71771"/>
            </a:xfrm>
            <a:custGeom>
              <a:avLst/>
              <a:gdLst/>
              <a:ahLst/>
              <a:cxnLst/>
              <a:rect l="l" t="t" r="r" b="b"/>
              <a:pathLst>
                <a:path w="26194" h="71771">
                  <a:moveTo>
                    <a:pt x="0" y="0"/>
                  </a:moveTo>
                  <a:lnTo>
                    <a:pt x="0" y="56753"/>
                  </a:lnTo>
                  <a:lnTo>
                    <a:pt x="26194" y="71771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9" name="Freeform 9"/>
            <p:cNvSpPr/>
            <p:nvPr/>
          </p:nvSpPr>
          <p:spPr>
            <a:xfrm>
              <a:off x="1070934" y="1693027"/>
              <a:ext cx="17463" cy="30245"/>
            </a:xfrm>
            <a:custGeom>
              <a:avLst/>
              <a:gdLst/>
              <a:ahLst/>
              <a:cxnLst/>
              <a:rect l="l" t="t" r="r" b="b"/>
              <a:pathLst>
                <a:path w="17463" h="30245">
                  <a:moveTo>
                    <a:pt x="0" y="0"/>
                  </a:moveTo>
                  <a:lnTo>
                    <a:pt x="1170" y="19488"/>
                  </a:lnTo>
                  <a:lnTo>
                    <a:pt x="17463" y="30245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0" name="Freeform 10"/>
            <p:cNvSpPr/>
            <p:nvPr/>
          </p:nvSpPr>
          <p:spPr>
            <a:xfrm>
              <a:off x="1045639" y="1699419"/>
              <a:ext cx="49148" cy="58569"/>
            </a:xfrm>
            <a:custGeom>
              <a:avLst/>
              <a:gdLst/>
              <a:ahLst/>
              <a:cxnLst/>
              <a:rect l="l" t="t" r="r" b="b"/>
              <a:pathLst>
                <a:path w="49148" h="58569">
                  <a:moveTo>
                    <a:pt x="49148" y="0"/>
                  </a:moveTo>
                  <a:lnTo>
                    <a:pt x="0" y="28377"/>
                  </a:lnTo>
                  <a:lnTo>
                    <a:pt x="87" y="58569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1" name="Freeform 11"/>
            <p:cNvSpPr/>
            <p:nvPr/>
          </p:nvSpPr>
          <p:spPr>
            <a:xfrm>
              <a:off x="1070934" y="1762877"/>
              <a:ext cx="17463" cy="30245"/>
            </a:xfrm>
            <a:custGeom>
              <a:avLst/>
              <a:gdLst/>
              <a:ahLst/>
              <a:cxnLst/>
              <a:rect l="l" t="t" r="r" b="b"/>
              <a:pathLst>
                <a:path w="17463" h="30245">
                  <a:moveTo>
                    <a:pt x="17463" y="0"/>
                  </a:moveTo>
                  <a:lnTo>
                    <a:pt x="1170" y="10757"/>
                  </a:lnTo>
                  <a:lnTo>
                    <a:pt x="0" y="30245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2" name="Freeform 12"/>
            <p:cNvSpPr/>
            <p:nvPr/>
          </p:nvSpPr>
          <p:spPr>
            <a:xfrm>
              <a:off x="1019533" y="1758355"/>
              <a:ext cx="75255" cy="28377"/>
            </a:xfrm>
            <a:custGeom>
              <a:avLst/>
              <a:gdLst/>
              <a:ahLst/>
              <a:cxnLst/>
              <a:rect l="l" t="t" r="r" b="b"/>
              <a:pathLst>
                <a:path w="75255" h="28377">
                  <a:moveTo>
                    <a:pt x="75255" y="28377"/>
                  </a:moveTo>
                  <a:lnTo>
                    <a:pt x="26106" y="0"/>
                  </a:lnTo>
                  <a:lnTo>
                    <a:pt x="0" y="15175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3" name="Freeform 13"/>
            <p:cNvSpPr/>
            <p:nvPr/>
          </p:nvSpPr>
          <p:spPr>
            <a:xfrm>
              <a:off x="1001712" y="1804194"/>
              <a:ext cx="34925" cy="9525"/>
            </a:xfrm>
            <a:custGeom>
              <a:avLst/>
              <a:gdLst/>
              <a:ahLst/>
              <a:cxnLst/>
              <a:rect l="l" t="t" r="r" b="b"/>
              <a:pathLst>
                <a:path w="34925" h="9525">
                  <a:moveTo>
                    <a:pt x="34925" y="8731"/>
                  </a:moveTo>
                  <a:lnTo>
                    <a:pt x="17462" y="0"/>
                  </a:lnTo>
                  <a:lnTo>
                    <a:pt x="0" y="8731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4" name="Freeform 14"/>
            <p:cNvSpPr/>
            <p:nvPr/>
          </p:nvSpPr>
          <p:spPr>
            <a:xfrm>
              <a:off x="992981" y="1758617"/>
              <a:ext cx="26194" cy="71771"/>
            </a:xfrm>
            <a:custGeom>
              <a:avLst/>
              <a:gdLst/>
              <a:ahLst/>
              <a:cxnLst/>
              <a:rect l="l" t="t" r="r" b="b"/>
              <a:pathLst>
                <a:path w="26194" h="71771">
                  <a:moveTo>
                    <a:pt x="26194" y="71771"/>
                  </a:moveTo>
                  <a:lnTo>
                    <a:pt x="26194" y="15018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5" name="Freeform 15"/>
            <p:cNvSpPr/>
            <p:nvPr/>
          </p:nvSpPr>
          <p:spPr>
            <a:xfrm>
              <a:off x="949954" y="1762877"/>
              <a:ext cx="17463" cy="30245"/>
            </a:xfrm>
            <a:custGeom>
              <a:avLst/>
              <a:gdLst/>
              <a:ahLst/>
              <a:cxnLst/>
              <a:rect l="l" t="t" r="r" b="b"/>
              <a:pathLst>
                <a:path w="17463" h="30245">
                  <a:moveTo>
                    <a:pt x="17463" y="30245"/>
                  </a:moveTo>
                  <a:lnTo>
                    <a:pt x="16293" y="10757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6" name="Freeform 16"/>
            <p:cNvSpPr/>
            <p:nvPr/>
          </p:nvSpPr>
          <p:spPr>
            <a:xfrm>
              <a:off x="943562" y="1728162"/>
              <a:ext cx="49148" cy="58569"/>
            </a:xfrm>
            <a:custGeom>
              <a:avLst/>
              <a:gdLst/>
              <a:ahLst/>
              <a:cxnLst/>
              <a:rect l="l" t="t" r="r" b="b"/>
              <a:pathLst>
                <a:path w="49148" h="58569">
                  <a:moveTo>
                    <a:pt x="0" y="58569"/>
                  </a:moveTo>
                  <a:lnTo>
                    <a:pt x="49148" y="30193"/>
                  </a:lnTo>
                  <a:lnTo>
                    <a:pt x="49061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7" name="Freeform 17"/>
            <p:cNvSpPr/>
            <p:nvPr/>
          </p:nvSpPr>
          <p:spPr>
            <a:xfrm>
              <a:off x="949954" y="1693027"/>
              <a:ext cx="17463" cy="30245"/>
            </a:xfrm>
            <a:custGeom>
              <a:avLst/>
              <a:gdLst/>
              <a:ahLst/>
              <a:cxnLst/>
              <a:rect l="l" t="t" r="r" b="b"/>
              <a:pathLst>
                <a:path w="17463" h="30245">
                  <a:moveTo>
                    <a:pt x="0" y="30245"/>
                  </a:moveTo>
                  <a:lnTo>
                    <a:pt x="16293" y="19488"/>
                  </a:lnTo>
                  <a:lnTo>
                    <a:pt x="17463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8" name="Freeform 18"/>
            <p:cNvSpPr/>
            <p:nvPr/>
          </p:nvSpPr>
          <p:spPr>
            <a:xfrm>
              <a:off x="943562" y="1699419"/>
              <a:ext cx="75255" cy="28377"/>
            </a:xfrm>
            <a:custGeom>
              <a:avLst/>
              <a:gdLst/>
              <a:ahLst/>
              <a:cxnLst/>
              <a:rect l="l" t="t" r="r" b="b"/>
              <a:pathLst>
                <a:path w="75255" h="28377">
                  <a:moveTo>
                    <a:pt x="0" y="0"/>
                  </a:moveTo>
                  <a:lnTo>
                    <a:pt x="49148" y="28377"/>
                  </a:lnTo>
                  <a:lnTo>
                    <a:pt x="75255" y="13202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20" name="TextBox 20"/>
          <p:cNvSpPr txBox="1"/>
          <p:nvPr/>
        </p:nvSpPr>
        <p:spPr>
          <a:xfrm>
            <a:off x="1181100" y="1666875"/>
            <a:ext cx="187833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北方：冰灯与庙会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99160" y="1946910"/>
            <a:ext cx="511302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哈尔滨冰灯璀璨，春节逛庙会、看秧歌、踩高跷，感受北国民俗。</a:t>
            </a:r>
          </a:p>
        </p:txBody>
      </p:sp>
      <p:sp>
        <p:nvSpPr>
          <p:cNvPr id="22" name="Freeform 22"/>
          <p:cNvSpPr/>
          <p:nvPr/>
        </p:nvSpPr>
        <p:spPr>
          <a:xfrm>
            <a:off x="571500" y="2686050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D4AF37"/>
          </a:solidFill>
          <a:ln>
            <a:noFill/>
          </a:ln>
        </p:spPr>
      </p:sp>
      <p:grpSp>
        <p:nvGrpSpPr>
          <p:cNvPr id="25" name="Group 25"/>
          <p:cNvGrpSpPr/>
          <p:nvPr/>
        </p:nvGrpSpPr>
        <p:grpSpPr>
          <a:xfrm>
            <a:off x="936892" y="2913062"/>
            <a:ext cx="164560" cy="174625"/>
            <a:chOff x="936892" y="2913062"/>
            <a:chExt cx="164560" cy="174625"/>
          </a:xfrm>
        </p:grpSpPr>
        <p:sp>
          <p:nvSpPr>
            <p:cNvPr id="23" name="Freeform 23"/>
            <p:cNvSpPr/>
            <p:nvPr/>
          </p:nvSpPr>
          <p:spPr>
            <a:xfrm>
              <a:off x="992981" y="2974181"/>
              <a:ext cx="52388" cy="52388"/>
            </a:xfrm>
            <a:custGeom>
              <a:avLst/>
              <a:gdLst/>
              <a:ahLst/>
              <a:cxnLst/>
              <a:rect l="l" t="t" r="r" b="b"/>
              <a:pathLst>
                <a:path w="52388" h="52388">
                  <a:moveTo>
                    <a:pt x="0" y="26194"/>
                  </a:moveTo>
                  <a:cubicBezTo>
                    <a:pt x="0" y="40660"/>
                    <a:pt x="11727" y="52388"/>
                    <a:pt x="26194" y="52388"/>
                  </a:cubicBezTo>
                  <a:cubicBezTo>
                    <a:pt x="40660" y="52388"/>
                    <a:pt x="52388" y="40660"/>
                    <a:pt x="52388" y="26194"/>
                  </a:cubicBezTo>
                  <a:cubicBezTo>
                    <a:pt x="52388" y="11727"/>
                    <a:pt x="40660" y="0"/>
                    <a:pt x="26194" y="0"/>
                  </a:cubicBezTo>
                  <a:cubicBezTo>
                    <a:pt x="11727" y="0"/>
                    <a:pt x="0" y="11727"/>
                    <a:pt x="0" y="26194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4" name="Freeform 24"/>
            <p:cNvSpPr/>
            <p:nvPr/>
          </p:nvSpPr>
          <p:spPr>
            <a:xfrm>
              <a:off x="936892" y="2913062"/>
              <a:ext cx="164560" cy="174625"/>
            </a:xfrm>
            <a:custGeom>
              <a:avLst/>
              <a:gdLst/>
              <a:ahLst/>
              <a:cxnLst/>
              <a:rect l="l" t="t" r="r" b="b"/>
              <a:pathLst>
                <a:path w="164560" h="174625">
                  <a:moveTo>
                    <a:pt x="82283" y="0"/>
                  </a:moveTo>
                  <a:cubicBezTo>
                    <a:pt x="96749" y="0"/>
                    <a:pt x="108477" y="11727"/>
                    <a:pt x="108477" y="26194"/>
                  </a:cubicBezTo>
                  <a:cubicBezTo>
                    <a:pt x="108477" y="31101"/>
                    <a:pt x="106215" y="38784"/>
                    <a:pt x="101701" y="49244"/>
                  </a:cubicBezTo>
                  <a:lnTo>
                    <a:pt x="95380" y="61119"/>
                  </a:lnTo>
                  <a:lnTo>
                    <a:pt x="110747" y="44590"/>
                  </a:lnTo>
                  <a:cubicBezTo>
                    <a:pt x="115104" y="39352"/>
                    <a:pt x="118797" y="35859"/>
                    <a:pt x="121835" y="34069"/>
                  </a:cubicBezTo>
                  <a:cubicBezTo>
                    <a:pt x="127813" y="30598"/>
                    <a:pt x="134930" y="29660"/>
                    <a:pt x="141603" y="31462"/>
                  </a:cubicBezTo>
                  <a:cubicBezTo>
                    <a:pt x="148276" y="33264"/>
                    <a:pt x="153953" y="37657"/>
                    <a:pt x="157372" y="43665"/>
                  </a:cubicBezTo>
                  <a:cubicBezTo>
                    <a:pt x="164560" y="56182"/>
                    <a:pt x="160312" y="72154"/>
                    <a:pt x="147855" y="79446"/>
                  </a:cubicBezTo>
                  <a:cubicBezTo>
                    <a:pt x="144589" y="81340"/>
                    <a:pt x="139211" y="82903"/>
                    <a:pt x="131737" y="84117"/>
                  </a:cubicBezTo>
                  <a:lnTo>
                    <a:pt x="108477" y="87313"/>
                  </a:lnTo>
                  <a:lnTo>
                    <a:pt x="129432" y="90159"/>
                  </a:lnTo>
                  <a:cubicBezTo>
                    <a:pt x="138163" y="91425"/>
                    <a:pt x="144257" y="93101"/>
                    <a:pt x="147855" y="95188"/>
                  </a:cubicBezTo>
                  <a:cubicBezTo>
                    <a:pt x="160312" y="102480"/>
                    <a:pt x="164560" y="118452"/>
                    <a:pt x="157372" y="130969"/>
                  </a:cubicBezTo>
                  <a:cubicBezTo>
                    <a:pt x="153952" y="136975"/>
                    <a:pt x="148274" y="141367"/>
                    <a:pt x="141601" y="143167"/>
                  </a:cubicBezTo>
                  <a:cubicBezTo>
                    <a:pt x="134928" y="144967"/>
                    <a:pt x="127812" y="144027"/>
                    <a:pt x="121835" y="140556"/>
                  </a:cubicBezTo>
                  <a:cubicBezTo>
                    <a:pt x="118797" y="138792"/>
                    <a:pt x="115104" y="135282"/>
                    <a:pt x="110747" y="130035"/>
                  </a:cubicBezTo>
                  <a:lnTo>
                    <a:pt x="95380" y="113506"/>
                  </a:lnTo>
                  <a:lnTo>
                    <a:pt x="101701" y="125381"/>
                  </a:lnTo>
                  <a:cubicBezTo>
                    <a:pt x="106206" y="135850"/>
                    <a:pt x="108477" y="143533"/>
                    <a:pt x="108477" y="148431"/>
                  </a:cubicBezTo>
                  <a:cubicBezTo>
                    <a:pt x="108477" y="162898"/>
                    <a:pt x="96749" y="174625"/>
                    <a:pt x="82283" y="174625"/>
                  </a:cubicBezTo>
                  <a:cubicBezTo>
                    <a:pt x="67816" y="174625"/>
                    <a:pt x="56089" y="162898"/>
                    <a:pt x="56089" y="148431"/>
                  </a:cubicBezTo>
                  <a:cubicBezTo>
                    <a:pt x="56089" y="143524"/>
                    <a:pt x="58350" y="135841"/>
                    <a:pt x="62865" y="125381"/>
                  </a:cubicBezTo>
                  <a:lnTo>
                    <a:pt x="69186" y="113506"/>
                  </a:lnTo>
                  <a:lnTo>
                    <a:pt x="53819" y="130035"/>
                  </a:lnTo>
                  <a:cubicBezTo>
                    <a:pt x="49462" y="135282"/>
                    <a:pt x="45769" y="138766"/>
                    <a:pt x="42730" y="140556"/>
                  </a:cubicBezTo>
                  <a:cubicBezTo>
                    <a:pt x="36754" y="144027"/>
                    <a:pt x="29638" y="144967"/>
                    <a:pt x="22964" y="143167"/>
                  </a:cubicBezTo>
                  <a:cubicBezTo>
                    <a:pt x="16291" y="141367"/>
                    <a:pt x="10614" y="136975"/>
                    <a:pt x="7194" y="130969"/>
                  </a:cubicBezTo>
                  <a:cubicBezTo>
                    <a:pt x="6" y="118452"/>
                    <a:pt x="4254" y="102480"/>
                    <a:pt x="16711" y="95188"/>
                  </a:cubicBezTo>
                  <a:cubicBezTo>
                    <a:pt x="19977" y="93285"/>
                    <a:pt x="25355" y="91731"/>
                    <a:pt x="32829" y="90508"/>
                  </a:cubicBezTo>
                  <a:lnTo>
                    <a:pt x="56089" y="87313"/>
                  </a:lnTo>
                  <a:lnTo>
                    <a:pt x="35134" y="84475"/>
                  </a:lnTo>
                  <a:cubicBezTo>
                    <a:pt x="26403" y="83209"/>
                    <a:pt x="20308" y="81532"/>
                    <a:pt x="16711" y="79446"/>
                  </a:cubicBezTo>
                  <a:cubicBezTo>
                    <a:pt x="4249" y="72154"/>
                    <a:pt x="0" y="56175"/>
                    <a:pt x="7194" y="43656"/>
                  </a:cubicBezTo>
                  <a:cubicBezTo>
                    <a:pt x="10612" y="37648"/>
                    <a:pt x="16289" y="33255"/>
                    <a:pt x="22962" y="31453"/>
                  </a:cubicBezTo>
                  <a:cubicBezTo>
                    <a:pt x="29636" y="29651"/>
                    <a:pt x="36752" y="30590"/>
                    <a:pt x="42730" y="34061"/>
                  </a:cubicBezTo>
                  <a:cubicBezTo>
                    <a:pt x="45769" y="35833"/>
                    <a:pt x="49462" y="39334"/>
                    <a:pt x="53819" y="44582"/>
                  </a:cubicBezTo>
                  <a:lnTo>
                    <a:pt x="69186" y="61119"/>
                  </a:lnTo>
                  <a:cubicBezTo>
                    <a:pt x="60455" y="41107"/>
                    <a:pt x="56089" y="29468"/>
                    <a:pt x="56089" y="26194"/>
                  </a:cubicBezTo>
                  <a:cubicBezTo>
                    <a:pt x="56089" y="11727"/>
                    <a:pt x="67816" y="0"/>
                    <a:pt x="82283" y="0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26" name="TextBox 26"/>
          <p:cNvSpPr txBox="1"/>
          <p:nvPr/>
        </p:nvSpPr>
        <p:spPr>
          <a:xfrm>
            <a:off x="1181100" y="2924175"/>
            <a:ext cx="187833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南方：花市与祭祖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99160" y="3204210"/>
            <a:ext cx="476250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广州迎春花市繁花似锦，买金桔桃花寓吉利，重视宗族祭祖。</a:t>
            </a:r>
          </a:p>
        </p:txBody>
      </p:sp>
      <p:sp>
        <p:nvSpPr>
          <p:cNvPr id="28" name="Freeform 28"/>
          <p:cNvSpPr/>
          <p:nvPr/>
        </p:nvSpPr>
        <p:spPr>
          <a:xfrm>
            <a:off x="571500" y="3952875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D4AF37"/>
          </a:solidFill>
          <a:ln>
            <a:noFill/>
          </a:ln>
        </p:spPr>
      </p:sp>
      <p:grpSp>
        <p:nvGrpSpPr>
          <p:cNvPr id="33" name="Group 33"/>
          <p:cNvGrpSpPr/>
          <p:nvPr/>
        </p:nvGrpSpPr>
        <p:grpSpPr>
          <a:xfrm>
            <a:off x="931862" y="4199454"/>
            <a:ext cx="174625" cy="135579"/>
            <a:chOff x="931862" y="4199454"/>
            <a:chExt cx="174625" cy="135579"/>
          </a:xfrm>
        </p:grpSpPr>
        <p:sp>
          <p:nvSpPr>
            <p:cNvPr id="29" name="Freeform 29"/>
            <p:cNvSpPr/>
            <p:nvPr/>
          </p:nvSpPr>
          <p:spPr>
            <a:xfrm>
              <a:off x="1045350" y="4227386"/>
              <a:ext cx="14853" cy="79725"/>
            </a:xfrm>
            <a:custGeom>
              <a:avLst/>
              <a:gdLst/>
              <a:ahLst/>
              <a:cxnLst/>
              <a:rect l="l" t="t" r="r" b="b"/>
              <a:pathLst>
                <a:path w="14853" h="79725">
                  <a:moveTo>
                    <a:pt x="14774" y="0"/>
                  </a:moveTo>
                  <a:cubicBezTo>
                    <a:pt x="5237" y="11071"/>
                    <a:pt x="0" y="25202"/>
                    <a:pt x="19" y="39815"/>
                  </a:cubicBezTo>
                  <a:cubicBezTo>
                    <a:pt x="19" y="55068"/>
                    <a:pt x="5607" y="69021"/>
                    <a:pt x="14853" y="79725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30" name="Freeform 30"/>
            <p:cNvSpPr/>
            <p:nvPr/>
          </p:nvSpPr>
          <p:spPr>
            <a:xfrm>
              <a:off x="931862" y="4199454"/>
              <a:ext cx="174625" cy="135579"/>
            </a:xfrm>
            <a:custGeom>
              <a:avLst/>
              <a:gdLst/>
              <a:ahLst/>
              <a:cxnLst/>
              <a:rect l="l" t="t" r="r" b="b"/>
              <a:pathLst>
                <a:path w="174625" h="135579">
                  <a:moveTo>
                    <a:pt x="0" y="45953"/>
                  </a:moveTo>
                  <a:cubicBezTo>
                    <a:pt x="67362" y="121452"/>
                    <a:pt x="128786" y="135579"/>
                    <a:pt x="174625" y="67763"/>
                  </a:cubicBezTo>
                  <a:cubicBezTo>
                    <a:pt x="128786" y="0"/>
                    <a:pt x="67362" y="14136"/>
                    <a:pt x="0" y="89626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31" name="Freeform 31"/>
            <p:cNvSpPr/>
            <p:nvPr/>
          </p:nvSpPr>
          <p:spPr>
            <a:xfrm>
              <a:off x="1071562" y="4258469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87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32" name="Freeform 32"/>
            <p:cNvSpPr/>
            <p:nvPr/>
          </p:nvSpPr>
          <p:spPr>
            <a:xfrm>
              <a:off x="1008986" y="4254103"/>
              <a:ext cx="9525" cy="26194"/>
            </a:xfrm>
            <a:custGeom>
              <a:avLst/>
              <a:gdLst/>
              <a:ahLst/>
              <a:cxnLst/>
              <a:rect l="l" t="t" r="r" b="b"/>
              <a:pathLst>
                <a:path w="9525" h="26194">
                  <a:moveTo>
                    <a:pt x="5824" y="0"/>
                  </a:moveTo>
                  <a:cubicBezTo>
                    <a:pt x="0" y="8731"/>
                    <a:pt x="0" y="17462"/>
                    <a:pt x="5824" y="26194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34" name="TextBox 34"/>
          <p:cNvSpPr txBox="1"/>
          <p:nvPr/>
        </p:nvSpPr>
        <p:spPr>
          <a:xfrm>
            <a:off x="1181100" y="4191000"/>
            <a:ext cx="2108359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东部：沿海海鲜盛宴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99160" y="4471035"/>
            <a:ext cx="511302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沿海年夜饭多海鲜，鱼虾蟹丰富，讲究原汁原味，寓意生活富足。</a:t>
            </a:r>
          </a:p>
        </p:txBody>
      </p:sp>
      <p:sp>
        <p:nvSpPr>
          <p:cNvPr id="36" name="Freeform 36"/>
          <p:cNvSpPr/>
          <p:nvPr/>
        </p:nvSpPr>
        <p:spPr>
          <a:xfrm>
            <a:off x="571500" y="5210175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D4AF37"/>
          </a:solidFill>
          <a:ln>
            <a:noFill/>
          </a:ln>
        </p:spPr>
      </p:sp>
      <p:grpSp>
        <p:nvGrpSpPr>
          <p:cNvPr id="41" name="Group 41"/>
          <p:cNvGrpSpPr/>
          <p:nvPr/>
        </p:nvGrpSpPr>
        <p:grpSpPr>
          <a:xfrm>
            <a:off x="958056" y="5437188"/>
            <a:ext cx="122237" cy="175418"/>
            <a:chOff x="958056" y="5437188"/>
            <a:chExt cx="122237" cy="175418"/>
          </a:xfrm>
        </p:grpSpPr>
        <p:sp>
          <p:nvSpPr>
            <p:cNvPr id="37" name="Freeform 37"/>
            <p:cNvSpPr/>
            <p:nvPr/>
          </p:nvSpPr>
          <p:spPr>
            <a:xfrm>
              <a:off x="992981" y="5437188"/>
              <a:ext cx="52388" cy="96044"/>
            </a:xfrm>
            <a:custGeom>
              <a:avLst/>
              <a:gdLst/>
              <a:ahLst/>
              <a:cxnLst/>
              <a:rect l="l" t="t" r="r" b="b"/>
              <a:pathLst>
                <a:path w="52388" h="96044">
                  <a:moveTo>
                    <a:pt x="0" y="26194"/>
                  </a:moveTo>
                  <a:cubicBezTo>
                    <a:pt x="0" y="11727"/>
                    <a:pt x="11727" y="0"/>
                    <a:pt x="26194" y="0"/>
                  </a:cubicBezTo>
                  <a:cubicBezTo>
                    <a:pt x="40660" y="0"/>
                    <a:pt x="52388" y="11727"/>
                    <a:pt x="52388" y="26194"/>
                  </a:cubicBezTo>
                  <a:lnTo>
                    <a:pt x="52388" y="69850"/>
                  </a:lnTo>
                  <a:cubicBezTo>
                    <a:pt x="52388" y="84316"/>
                    <a:pt x="40660" y="96044"/>
                    <a:pt x="26194" y="96044"/>
                  </a:cubicBezTo>
                  <a:cubicBezTo>
                    <a:pt x="11727" y="96044"/>
                    <a:pt x="0" y="84316"/>
                    <a:pt x="0" y="69850"/>
                  </a:cubicBezTo>
                  <a:lnTo>
                    <a:pt x="0" y="26194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38" name="Freeform 38"/>
            <p:cNvSpPr/>
            <p:nvPr/>
          </p:nvSpPr>
          <p:spPr>
            <a:xfrm>
              <a:off x="958056" y="5507038"/>
              <a:ext cx="122237" cy="61119"/>
            </a:xfrm>
            <a:custGeom>
              <a:avLst/>
              <a:gdLst/>
              <a:ahLst/>
              <a:cxnLst/>
              <a:rect l="l" t="t" r="r" b="b"/>
              <a:pathLst>
                <a:path w="122237" h="61119">
                  <a:moveTo>
                    <a:pt x="0" y="0"/>
                  </a:moveTo>
                  <a:cubicBezTo>
                    <a:pt x="0" y="33755"/>
                    <a:pt x="27364" y="61119"/>
                    <a:pt x="61119" y="61119"/>
                  </a:cubicBezTo>
                  <a:cubicBezTo>
                    <a:pt x="94874" y="61119"/>
                    <a:pt x="122237" y="33755"/>
                    <a:pt x="122237" y="0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39" name="Freeform 39"/>
            <p:cNvSpPr/>
            <p:nvPr/>
          </p:nvSpPr>
          <p:spPr>
            <a:xfrm>
              <a:off x="984250" y="5603081"/>
              <a:ext cx="69850" cy="9525"/>
            </a:xfrm>
            <a:custGeom>
              <a:avLst/>
              <a:gdLst/>
              <a:ahLst/>
              <a:cxnLst/>
              <a:rect l="l" t="t" r="r" b="b"/>
              <a:pathLst>
                <a:path w="69850" h="9525">
                  <a:moveTo>
                    <a:pt x="0" y="0"/>
                  </a:moveTo>
                  <a:lnTo>
                    <a:pt x="69850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40" name="Freeform 40"/>
            <p:cNvSpPr/>
            <p:nvPr/>
          </p:nvSpPr>
          <p:spPr>
            <a:xfrm>
              <a:off x="1019175" y="5568156"/>
              <a:ext cx="9525" cy="34925"/>
            </a:xfrm>
            <a:custGeom>
              <a:avLst/>
              <a:gdLst/>
              <a:ahLst/>
              <a:cxnLst/>
              <a:rect l="l" t="t" r="r" b="b"/>
              <a:pathLst>
                <a:path w="9525" h="34925">
                  <a:moveTo>
                    <a:pt x="0" y="0"/>
                  </a:moveTo>
                  <a:lnTo>
                    <a:pt x="0" y="34925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42" name="TextBox 42"/>
          <p:cNvSpPr txBox="1"/>
          <p:nvPr/>
        </p:nvSpPr>
        <p:spPr>
          <a:xfrm>
            <a:off x="1181100" y="5457825"/>
            <a:ext cx="2108359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西部：民俗歌舞狂欢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99160" y="5737860"/>
            <a:ext cx="511302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多民族聚居地春节歌舞盛行，藏族维吾尔族等身着盛装展现活力。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-381000"/>
            <a:ext cx="12192000" cy="7429500"/>
            <a:chOff x="0" y="-381000"/>
            <a:chExt cx="12192000" cy="74295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8B1A1A"/>
            </a:soli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9810750" y="-381000"/>
              <a:ext cx="2286000" cy="2286000"/>
            </a:xfrm>
            <a:prstGeom prst="ellipse">
              <a:avLst/>
            </a:prstGeom>
            <a:solidFill>
              <a:srgbClr val="D4AF37">
                <a:alpha val="8000"/>
              </a:srgbClr>
            </a:soli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95250" y="5334000"/>
              <a:ext cx="1714500" cy="1714500"/>
            </a:xfrm>
            <a:prstGeom prst="ellipse">
              <a:avLst/>
            </a:prstGeom>
            <a:solidFill>
              <a:srgbClr val="D4AF37">
                <a:alpha val="6000"/>
              </a:srgbClr>
            </a:solidFill>
            <a:ln>
              <a:noFill/>
            </a:ln>
          </p:spPr>
        </p:sp>
        <p:sp>
          <p:nvSpPr>
            <p:cNvPr id="5" name="Line 5"/>
            <p:cNvSpPr/>
            <p:nvPr/>
          </p:nvSpPr>
          <p:spPr>
            <a:xfrm>
              <a:off x="571500" y="3429000"/>
              <a:ext cx="11049000" cy="9525"/>
            </a:xfrm>
            <a:custGeom>
              <a:avLst/>
              <a:gdLst/>
              <a:ahLst/>
              <a:cxnLst/>
              <a:rect l="l" t="t" r="r" b="b"/>
              <a:pathLst>
                <a:path w="11049000" h="9525">
                  <a:moveTo>
                    <a:pt x="0" y="0"/>
                  </a:moveTo>
                  <a:lnTo>
                    <a:pt x="11049000" y="0"/>
                  </a:lnTo>
                </a:path>
              </a:pathLst>
            </a:custGeom>
            <a:noFill/>
            <a:ln w="9525">
              <a:solidFill>
                <a:srgbClr val="D4AF37">
                  <a:alpha val="20000"/>
                </a:srgbClr>
              </a:solidFill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4242197" y="2612708"/>
            <a:ext cx="3707606" cy="1006792"/>
            <a:chOff x="4242197" y="2612708"/>
            <a:chExt cx="3707606" cy="1006792"/>
          </a:xfrm>
        </p:grpSpPr>
        <p:sp>
          <p:nvSpPr>
            <p:cNvPr id="7" name="TextBox 7"/>
            <p:cNvSpPr txBox="1"/>
            <p:nvPr/>
          </p:nvSpPr>
          <p:spPr>
            <a:xfrm>
              <a:off x="4365284" y="2612708"/>
              <a:ext cx="346143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现代趋势与经济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4242197" y="3314700"/>
              <a:ext cx="3707606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D4AF37"/>
                  </a:solidFill>
                  <a:latin typeface="Noto Sans CJK SC"/>
                  <a:ea typeface="Microsoft YaHei"/>
                  <a:cs typeface="Noto Sans CJK SC"/>
                </a:rPr>
                <a:t>MODERN TRENDS &amp; ECONOMIC IMPACT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5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852624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春运：人类最大规模迁徙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C0392B"/>
                </a:solidFill>
                <a:latin typeface="Noto Sans CJK SC"/>
                <a:ea typeface="Microsoft YaHei"/>
                <a:cs typeface="Noto Sans CJK SC"/>
              </a:rPr>
              <a:t>交通网络的极限压力测试与归乡情感的集中爆发。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31727"/>
            <a:ext cx="11049000" cy="1899047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11" name="Group 11"/>
          <p:cNvGrpSpPr/>
          <p:nvPr/>
        </p:nvGrpSpPr>
        <p:grpSpPr>
          <a:xfrm>
            <a:off x="809625" y="3800475"/>
            <a:ext cx="171450" cy="171450"/>
            <a:chOff x="809625" y="3800475"/>
            <a:chExt cx="171450" cy="171450"/>
          </a:xfrm>
        </p:grpSpPr>
        <p:sp>
          <p:nvSpPr>
            <p:cNvPr id="7" name="Freeform 7"/>
            <p:cNvSpPr/>
            <p:nvPr/>
          </p:nvSpPr>
          <p:spPr>
            <a:xfrm>
              <a:off x="828675" y="380047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38100"/>
                  </a:moveTo>
                  <a:cubicBezTo>
                    <a:pt x="0" y="59142"/>
                    <a:pt x="17058" y="76200"/>
                    <a:pt x="38100" y="76200"/>
                  </a:cubicBezTo>
                  <a:cubicBezTo>
                    <a:pt x="59142" y="76200"/>
                    <a:pt x="76200" y="59142"/>
                    <a:pt x="76200" y="38100"/>
                  </a:cubicBezTo>
                  <a:cubicBezTo>
                    <a:pt x="76200" y="17058"/>
                    <a:pt x="59142" y="0"/>
                    <a:pt x="38100" y="0"/>
                  </a:cubicBezTo>
                  <a:cubicBezTo>
                    <a:pt x="17058" y="0"/>
                    <a:pt x="0" y="17058"/>
                    <a:pt x="0" y="38100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809625" y="3914775"/>
              <a:ext cx="114300" cy="57150"/>
            </a:xfrm>
            <a:custGeom>
              <a:avLst/>
              <a:gdLst/>
              <a:ahLst/>
              <a:cxnLst/>
              <a:rect l="l" t="t" r="r" b="b"/>
              <a:pathLst>
                <a:path w="114300" h="57150">
                  <a:moveTo>
                    <a:pt x="0" y="57150"/>
                  </a:move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lnTo>
                    <a:pt x="76200" y="0"/>
                  </a:lnTo>
                  <a:cubicBezTo>
                    <a:pt x="97242" y="0"/>
                    <a:pt x="114300" y="17058"/>
                    <a:pt x="114300" y="38100"/>
                  </a:cubicBezTo>
                  <a:lnTo>
                    <a:pt x="114300" y="5715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9" name="Freeform 9"/>
            <p:cNvSpPr/>
            <p:nvPr/>
          </p:nvSpPr>
          <p:spPr>
            <a:xfrm>
              <a:off x="933450" y="3801713"/>
              <a:ext cx="28650" cy="73819"/>
            </a:xfrm>
            <a:custGeom>
              <a:avLst/>
              <a:gdLst/>
              <a:ahLst/>
              <a:cxnLst/>
              <a:rect l="l" t="t" r="r" b="b"/>
              <a:pathLst>
                <a:path w="28650" h="73819">
                  <a:moveTo>
                    <a:pt x="0" y="0"/>
                  </a:moveTo>
                  <a:cubicBezTo>
                    <a:pt x="16858" y="4316"/>
                    <a:pt x="28650" y="19507"/>
                    <a:pt x="28650" y="36909"/>
                  </a:cubicBezTo>
                  <a:cubicBezTo>
                    <a:pt x="28650" y="54312"/>
                    <a:pt x="16858" y="69502"/>
                    <a:pt x="0" y="73819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0" name="Freeform 10"/>
            <p:cNvSpPr/>
            <p:nvPr/>
          </p:nvSpPr>
          <p:spPr>
            <a:xfrm>
              <a:off x="952500" y="3916204"/>
              <a:ext cx="28575" cy="55721"/>
            </a:xfrm>
            <a:custGeom>
              <a:avLst/>
              <a:gdLst/>
              <a:ahLst/>
              <a:cxnLst/>
              <a:rect l="l" t="t" r="r" b="b"/>
              <a:pathLst>
                <a:path w="28575" h="55721">
                  <a:moveTo>
                    <a:pt x="28575" y="55721"/>
                  </a:moveTo>
                  <a:lnTo>
                    <a:pt x="28575" y="36671"/>
                  </a:lnTo>
                  <a:cubicBezTo>
                    <a:pt x="28476" y="19379"/>
                    <a:pt x="16743" y="4323"/>
                    <a:pt x="0" y="0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12" name="TextBox 12"/>
          <p:cNvSpPr txBox="1"/>
          <p:nvPr/>
        </p:nvSpPr>
        <p:spPr>
          <a:xfrm>
            <a:off x="763905" y="4111942"/>
            <a:ext cx="1483471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数十亿人次流动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65810" y="4366260"/>
            <a:ext cx="495528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春运发送旅客超20亿人次，构成人类史上最大规模周期性迁徙。</a:t>
            </a:r>
          </a:p>
        </p:txBody>
      </p:sp>
      <p:sp>
        <p:nvSpPr>
          <p:cNvPr id="14" name="Freeform 14"/>
          <p:cNvSpPr/>
          <p:nvPr/>
        </p:nvSpPr>
        <p:spPr>
          <a:xfrm>
            <a:off x="62103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18" name="Group 18"/>
          <p:cNvGrpSpPr/>
          <p:nvPr/>
        </p:nvGrpSpPr>
        <p:grpSpPr>
          <a:xfrm>
            <a:off x="6438089" y="3797311"/>
            <a:ext cx="192114" cy="165051"/>
            <a:chOff x="6438089" y="3797311"/>
            <a:chExt cx="192114" cy="165051"/>
          </a:xfrm>
        </p:grpSpPr>
        <p:sp>
          <p:nvSpPr>
            <p:cNvPr id="15" name="Freeform 15"/>
            <p:cNvSpPr/>
            <p:nvPr/>
          </p:nvSpPr>
          <p:spPr>
            <a:xfrm>
              <a:off x="6534150" y="3857625"/>
              <a:ext cx="9525" cy="38100"/>
            </a:xfrm>
            <a:custGeom>
              <a:avLst/>
              <a:gdLst/>
              <a:ahLst/>
              <a:cxnLst/>
              <a:rect l="l" t="t" r="r" b="b"/>
              <a:pathLst>
                <a:path w="9525" h="38100">
                  <a:moveTo>
                    <a:pt x="0" y="0"/>
                  </a:moveTo>
                  <a:lnTo>
                    <a:pt x="0" y="3810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6" name="Freeform 16"/>
            <p:cNvSpPr/>
            <p:nvPr/>
          </p:nvSpPr>
          <p:spPr>
            <a:xfrm>
              <a:off x="6438089" y="3797311"/>
              <a:ext cx="192114" cy="165051"/>
            </a:xfrm>
            <a:custGeom>
              <a:avLst/>
              <a:gdLst/>
              <a:ahLst/>
              <a:cxnLst/>
              <a:rect l="l" t="t" r="r" b="b"/>
              <a:pathLst>
                <a:path w="192114" h="165051">
                  <a:moveTo>
                    <a:pt x="80468" y="8794"/>
                  </a:moveTo>
                  <a:lnTo>
                    <a:pt x="3259" y="137705"/>
                  </a:lnTo>
                  <a:cubicBezTo>
                    <a:pt x="20" y="143314"/>
                    <a:pt x="0" y="150220"/>
                    <a:pt x="3207" y="155848"/>
                  </a:cubicBezTo>
                  <a:cubicBezTo>
                    <a:pt x="6413" y="161475"/>
                    <a:pt x="12365" y="164979"/>
                    <a:pt x="18842" y="165051"/>
                  </a:cubicBezTo>
                  <a:lnTo>
                    <a:pt x="173280" y="165051"/>
                  </a:lnTo>
                  <a:cubicBezTo>
                    <a:pt x="179753" y="164977"/>
                    <a:pt x="185702" y="161474"/>
                    <a:pt x="188908" y="155850"/>
                  </a:cubicBezTo>
                  <a:cubicBezTo>
                    <a:pt x="192114" y="150226"/>
                    <a:pt x="192097" y="143323"/>
                    <a:pt x="188863" y="137715"/>
                  </a:cubicBezTo>
                  <a:lnTo>
                    <a:pt x="111653" y="8784"/>
                  </a:lnTo>
                  <a:cubicBezTo>
                    <a:pt x="108349" y="3331"/>
                    <a:pt x="102437" y="0"/>
                    <a:pt x="96061" y="0"/>
                  </a:cubicBezTo>
                  <a:cubicBezTo>
                    <a:pt x="89685" y="0"/>
                    <a:pt x="83772" y="3331"/>
                    <a:pt x="80468" y="8784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7" name="Freeform 17"/>
            <p:cNvSpPr/>
            <p:nvPr/>
          </p:nvSpPr>
          <p:spPr>
            <a:xfrm>
              <a:off x="6534150" y="392430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95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19" name="TextBox 19"/>
          <p:cNvSpPr txBox="1"/>
          <p:nvPr/>
        </p:nvSpPr>
        <p:spPr>
          <a:xfrm>
            <a:off x="6402705" y="4111942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交通网络压力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404610" y="4366260"/>
            <a:ext cx="511302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铁路公路航空面临极限考验，票务系统每秒处理百万级并发请求。</a:t>
            </a:r>
          </a:p>
        </p:txBody>
      </p:sp>
      <p:sp>
        <p:nvSpPr>
          <p:cNvPr id="21" name="Freeform 21"/>
          <p:cNvSpPr/>
          <p:nvPr/>
        </p:nvSpPr>
        <p:spPr>
          <a:xfrm>
            <a:off x="5715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sp>
        <p:nvSpPr>
          <p:cNvPr id="22" name="Freeform 22"/>
          <p:cNvSpPr/>
          <p:nvPr/>
        </p:nvSpPr>
        <p:spPr>
          <a:xfrm>
            <a:off x="806327" y="5245831"/>
            <a:ext cx="177874" cy="154844"/>
          </a:xfrm>
          <a:custGeom>
            <a:avLst/>
            <a:gdLst/>
            <a:ahLst/>
            <a:cxnLst/>
            <a:rect l="l" t="t" r="r" b="b"/>
            <a:pathLst>
              <a:path w="177874" h="154844">
                <a:moveTo>
                  <a:pt x="160461" y="84092"/>
                </a:moveTo>
                <a:lnTo>
                  <a:pt x="89023" y="154844"/>
                </a:lnTo>
                <a:lnTo>
                  <a:pt x="17586" y="84092"/>
                </a:lnTo>
                <a:cubicBezTo>
                  <a:pt x="4739" y="71591"/>
                  <a:pt x="0" y="52936"/>
                  <a:pt x="5322" y="35820"/>
                </a:cubicBezTo>
                <a:cubicBezTo>
                  <a:pt x="10644" y="18703"/>
                  <a:pt x="25126" y="6024"/>
                  <a:pt x="42796" y="3012"/>
                </a:cubicBezTo>
                <a:cubicBezTo>
                  <a:pt x="60466" y="0"/>
                  <a:pt x="78331" y="7164"/>
                  <a:pt x="89023" y="21551"/>
                </a:cubicBezTo>
                <a:cubicBezTo>
                  <a:pt x="99761" y="7271"/>
                  <a:pt x="117587" y="202"/>
                  <a:pt x="135193" y="3242"/>
                </a:cubicBezTo>
                <a:cubicBezTo>
                  <a:pt x="152799" y="6282"/>
                  <a:pt x="167222" y="18921"/>
                  <a:pt x="172548" y="35975"/>
                </a:cubicBezTo>
                <a:cubicBezTo>
                  <a:pt x="177874" y="53029"/>
                  <a:pt x="173207" y="71629"/>
                  <a:pt x="160461" y="84149"/>
                </a:cubicBezTo>
              </a:path>
            </a:pathLst>
          </a:custGeom>
          <a:noFill/>
          <a:ln w="19050">
            <a:solidFill>
              <a:srgbClr val="D4AF37"/>
            </a:solidFill>
          </a:ln>
        </p:spPr>
      </p:sp>
      <p:sp>
        <p:nvSpPr>
          <p:cNvPr id="23" name="TextBox 23"/>
          <p:cNvSpPr txBox="1"/>
          <p:nvPr/>
        </p:nvSpPr>
        <p:spPr>
          <a:xfrm>
            <a:off x="763905" y="5540692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归乡情感纽带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65810" y="5795010"/>
            <a:ext cx="476250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春节回家是中国人最深沉情感寄托，承载对家庭团圆的渴望。</a:t>
            </a:r>
          </a:p>
        </p:txBody>
      </p:sp>
      <p:sp>
        <p:nvSpPr>
          <p:cNvPr id="25" name="Freeform 25"/>
          <p:cNvSpPr/>
          <p:nvPr/>
        </p:nvSpPr>
        <p:spPr>
          <a:xfrm>
            <a:off x="62103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29" name="Group 29"/>
          <p:cNvGrpSpPr/>
          <p:nvPr/>
        </p:nvGrpSpPr>
        <p:grpSpPr>
          <a:xfrm>
            <a:off x="6448425" y="5257800"/>
            <a:ext cx="171450" cy="133350"/>
            <a:chOff x="6448425" y="5257800"/>
            <a:chExt cx="171450" cy="133350"/>
          </a:xfrm>
        </p:grpSpPr>
        <p:sp>
          <p:nvSpPr>
            <p:cNvPr id="26" name="Freeform 26"/>
            <p:cNvSpPr/>
            <p:nvPr/>
          </p:nvSpPr>
          <p:spPr>
            <a:xfrm>
              <a:off x="6467475" y="535305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0" y="19050"/>
                  </a:moveTo>
                  <a:cubicBezTo>
                    <a:pt x="0" y="29571"/>
                    <a:pt x="8529" y="38100"/>
                    <a:pt x="19050" y="38100"/>
                  </a:cubicBezTo>
                  <a:cubicBezTo>
                    <a:pt x="29571" y="38100"/>
                    <a:pt x="38100" y="29571"/>
                    <a:pt x="38100" y="19050"/>
                  </a:cubicBezTo>
                  <a:cubicBezTo>
                    <a:pt x="38100" y="8529"/>
                    <a:pt x="29571" y="0"/>
                    <a:pt x="19050" y="0"/>
                  </a:cubicBezTo>
                  <a:cubicBezTo>
                    <a:pt x="8529" y="0"/>
                    <a:pt x="0" y="8529"/>
                    <a:pt x="0" y="19050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7" name="Freeform 27"/>
            <p:cNvSpPr/>
            <p:nvPr/>
          </p:nvSpPr>
          <p:spPr>
            <a:xfrm>
              <a:off x="6562725" y="535305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0" y="19050"/>
                  </a:moveTo>
                  <a:cubicBezTo>
                    <a:pt x="0" y="29571"/>
                    <a:pt x="8529" y="38100"/>
                    <a:pt x="19050" y="38100"/>
                  </a:cubicBezTo>
                  <a:cubicBezTo>
                    <a:pt x="29571" y="38100"/>
                    <a:pt x="38100" y="29571"/>
                    <a:pt x="38100" y="19050"/>
                  </a:cubicBezTo>
                  <a:cubicBezTo>
                    <a:pt x="38100" y="8529"/>
                    <a:pt x="29571" y="0"/>
                    <a:pt x="19050" y="0"/>
                  </a:cubicBezTo>
                  <a:cubicBezTo>
                    <a:pt x="8529" y="0"/>
                    <a:pt x="0" y="8529"/>
                    <a:pt x="0" y="19050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8" name="Freeform 28"/>
            <p:cNvSpPr/>
            <p:nvPr/>
          </p:nvSpPr>
          <p:spPr>
            <a:xfrm>
              <a:off x="6448425" y="5257800"/>
              <a:ext cx="171450" cy="114300"/>
            </a:xfrm>
            <a:custGeom>
              <a:avLst/>
              <a:gdLst/>
              <a:ahLst/>
              <a:cxnLst/>
              <a:rect l="l" t="t" r="r" b="b"/>
              <a:pathLst>
                <a:path w="171450" h="114300">
                  <a:moveTo>
                    <a:pt x="19050" y="114300"/>
                  </a:moveTo>
                  <a:lnTo>
                    <a:pt x="0" y="114300"/>
                  </a:ln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lnTo>
                    <a:pt x="95250" y="0"/>
                  </a:lnTo>
                  <a:lnTo>
                    <a:pt x="95250" y="114300"/>
                  </a:lnTo>
                  <a:moveTo>
                    <a:pt x="57150" y="114300"/>
                  </a:moveTo>
                  <a:lnTo>
                    <a:pt x="114300" y="114300"/>
                  </a:lnTo>
                  <a:moveTo>
                    <a:pt x="152400" y="114300"/>
                  </a:moveTo>
                  <a:lnTo>
                    <a:pt x="171450" y="114300"/>
                  </a:lnTo>
                  <a:lnTo>
                    <a:pt x="171450" y="57150"/>
                  </a:lnTo>
                  <a:lnTo>
                    <a:pt x="95250" y="57150"/>
                  </a:lnTo>
                  <a:moveTo>
                    <a:pt x="95250" y="9525"/>
                  </a:moveTo>
                  <a:lnTo>
                    <a:pt x="142875" y="9525"/>
                  </a:lnTo>
                  <a:lnTo>
                    <a:pt x="171450" y="5715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30" name="TextBox 30"/>
          <p:cNvSpPr txBox="1"/>
          <p:nvPr/>
        </p:nvSpPr>
        <p:spPr>
          <a:xfrm>
            <a:off x="6402705" y="5540692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物流保障挑战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404610" y="5795010"/>
            <a:ext cx="476250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春节物资供应与物流全天候运转，确保市场稳定与生活需求。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5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4197668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数字春节：电子红包与新俗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5076825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C0392B"/>
                </a:solidFill>
                <a:latin typeface="Noto Sans CJK SC"/>
                <a:ea typeface="Microsoft YaHei"/>
                <a:cs typeface="Noto Sans CJK SC"/>
              </a:rPr>
              <a:t>科技重塑传统礼仪，移动支付成为新年俗基础设施。</a:t>
            </a:r>
          </a:p>
        </p:txBody>
      </p:sp>
      <p:sp>
        <p:nvSpPr>
          <p:cNvPr id="5" name="Freeform 5"/>
          <p:cNvSpPr/>
          <p:nvPr/>
        </p:nvSpPr>
        <p:spPr>
          <a:xfrm>
            <a:off x="571500" y="1809750"/>
            <a:ext cx="2562225" cy="4019550"/>
          </a:xfrm>
          <a:custGeom>
            <a:avLst/>
            <a:gdLst/>
            <a:ahLst/>
            <a:cxnLst/>
            <a:rect l="l" t="t" r="r" b="b"/>
            <a:pathLst>
              <a:path w="2562225" h="4019550">
                <a:moveTo>
                  <a:pt x="133350" y="0"/>
                </a:moveTo>
                <a:lnTo>
                  <a:pt x="2428875" y="0"/>
                </a:lnTo>
                <a:cubicBezTo>
                  <a:pt x="2502522" y="0"/>
                  <a:pt x="2562225" y="59703"/>
                  <a:pt x="2562225" y="133350"/>
                </a:cubicBezTo>
                <a:lnTo>
                  <a:pt x="2562225" y="3886200"/>
                </a:lnTo>
                <a:cubicBezTo>
                  <a:pt x="2562225" y="3959847"/>
                  <a:pt x="2502522" y="4019550"/>
                  <a:pt x="2428875" y="4019550"/>
                </a:cubicBezTo>
                <a:lnTo>
                  <a:pt x="133350" y="4019550"/>
                </a:lnTo>
                <a:cubicBezTo>
                  <a:pt x="59703" y="4019550"/>
                  <a:pt x="0" y="3959847"/>
                  <a:pt x="0" y="3886200"/>
                </a:cubicBez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748665" y="3306128"/>
            <a:ext cx="786055" cy="8229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4050" b="1" dirty="0">
                <a:solidFill>
                  <a:srgbClr val="D4AF37"/>
                </a:solidFill>
                <a:latin typeface="Noto Sans CJK SC"/>
                <a:ea typeface="Microsoft YaHei"/>
                <a:cs typeface="Noto Sans CJK SC"/>
              </a:rPr>
              <a:t>95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00175" y="3500438"/>
            <a:ext cx="237887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dirty="0">
                <a:solidFill>
                  <a:srgbClr val="D4AF37"/>
                </a:solidFill>
                <a:latin typeface="Noto Sans CJK SC"/>
                <a:ea typeface="Microsoft YaHei"/>
                <a:cs typeface="Noto Sans CJK SC"/>
              </a:rPr>
              <a:t>%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82955" y="3902392"/>
            <a:ext cx="1414462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电子红包普及率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86765" y="4201478"/>
            <a:ext cx="793432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756262"/>
                </a:solidFill>
                <a:latin typeface="Noto Sans CJK SC"/>
                <a:ea typeface="Microsoft YaHei"/>
                <a:cs typeface="Noto Sans CJK SC"/>
              </a:rPr>
              <a:t>成为新年俗</a:t>
            </a:r>
          </a:p>
        </p:txBody>
      </p:sp>
      <p:sp>
        <p:nvSpPr>
          <p:cNvPr id="10" name="Freeform 10"/>
          <p:cNvSpPr/>
          <p:nvPr/>
        </p:nvSpPr>
        <p:spPr>
          <a:xfrm>
            <a:off x="3400425" y="1809750"/>
            <a:ext cx="2562225" cy="4019550"/>
          </a:xfrm>
          <a:custGeom>
            <a:avLst/>
            <a:gdLst/>
            <a:ahLst/>
            <a:cxnLst/>
            <a:rect l="l" t="t" r="r" b="b"/>
            <a:pathLst>
              <a:path w="2562225" h="4019550">
                <a:moveTo>
                  <a:pt x="133350" y="0"/>
                </a:moveTo>
                <a:lnTo>
                  <a:pt x="2428875" y="0"/>
                </a:lnTo>
                <a:cubicBezTo>
                  <a:pt x="2502522" y="0"/>
                  <a:pt x="2562225" y="59703"/>
                  <a:pt x="2562225" y="133350"/>
                </a:cubicBezTo>
                <a:lnTo>
                  <a:pt x="2562225" y="3886200"/>
                </a:lnTo>
                <a:cubicBezTo>
                  <a:pt x="2562225" y="3959847"/>
                  <a:pt x="2502522" y="4019550"/>
                  <a:pt x="2428875" y="4019550"/>
                </a:cubicBezTo>
                <a:lnTo>
                  <a:pt x="133350" y="4019550"/>
                </a:lnTo>
                <a:cubicBezTo>
                  <a:pt x="59703" y="4019550"/>
                  <a:pt x="0" y="3959847"/>
                  <a:pt x="0" y="3886200"/>
                </a:cubicBez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3577590" y="3306128"/>
            <a:ext cx="1127648" cy="8229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4050" b="1" dirty="0">
                <a:solidFill>
                  <a:srgbClr val="D4AF37"/>
                </a:solidFill>
                <a:latin typeface="Noto Sans CJK SC"/>
                <a:ea typeface="Microsoft YaHei"/>
                <a:cs typeface="Noto Sans CJK SC"/>
              </a:rPr>
              <a:t>8.2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371975" y="3500438"/>
            <a:ext cx="385762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dirty="0">
                <a:solidFill>
                  <a:srgbClr val="D4AF37"/>
                </a:solidFill>
                <a:latin typeface="Noto Sans CJK SC"/>
                <a:ea typeface="Microsoft YaHei"/>
                <a:cs typeface="Noto Sans CJK SC"/>
              </a:rPr>
              <a:t>亿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611880" y="3902392"/>
            <a:ext cx="1414462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除夕夜支付峰值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15690" y="4201478"/>
            <a:ext cx="854774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756262"/>
                </a:solidFill>
                <a:latin typeface="Noto Sans CJK SC"/>
                <a:ea typeface="Microsoft YaHei"/>
                <a:cs typeface="Noto Sans CJK SC"/>
              </a:rPr>
              <a:t>同比增长12%</a:t>
            </a:r>
          </a:p>
        </p:txBody>
      </p:sp>
      <p:sp>
        <p:nvSpPr>
          <p:cNvPr id="15" name="Freeform 15"/>
          <p:cNvSpPr/>
          <p:nvPr/>
        </p:nvSpPr>
        <p:spPr>
          <a:xfrm>
            <a:off x="6229350" y="1809750"/>
            <a:ext cx="2562225" cy="4019550"/>
          </a:xfrm>
          <a:custGeom>
            <a:avLst/>
            <a:gdLst/>
            <a:ahLst/>
            <a:cxnLst/>
            <a:rect l="l" t="t" r="r" b="b"/>
            <a:pathLst>
              <a:path w="2562225" h="4019550">
                <a:moveTo>
                  <a:pt x="133350" y="0"/>
                </a:moveTo>
                <a:lnTo>
                  <a:pt x="2428875" y="0"/>
                </a:lnTo>
                <a:cubicBezTo>
                  <a:pt x="2502522" y="0"/>
                  <a:pt x="2562225" y="59703"/>
                  <a:pt x="2562225" y="133350"/>
                </a:cubicBezTo>
                <a:lnTo>
                  <a:pt x="2562225" y="3886200"/>
                </a:lnTo>
                <a:cubicBezTo>
                  <a:pt x="2562225" y="3959847"/>
                  <a:pt x="2502522" y="4019550"/>
                  <a:pt x="2428875" y="4019550"/>
                </a:cubicBezTo>
                <a:lnTo>
                  <a:pt x="133350" y="4019550"/>
                </a:lnTo>
                <a:cubicBezTo>
                  <a:pt x="59703" y="4019550"/>
                  <a:pt x="0" y="3959847"/>
                  <a:pt x="0" y="3886200"/>
                </a:cubicBez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6406515" y="3306128"/>
            <a:ext cx="1127648" cy="8229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4050" b="1" dirty="0">
                <a:solidFill>
                  <a:srgbClr val="D4AF37"/>
                </a:solidFill>
                <a:latin typeface="Noto Sans CJK SC"/>
                <a:ea typeface="Microsoft YaHei"/>
                <a:cs typeface="Noto Sans CJK SC"/>
              </a:rPr>
              <a:t>7.6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200900" y="3500438"/>
            <a:ext cx="385762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dirty="0">
                <a:solidFill>
                  <a:srgbClr val="D4AF37"/>
                </a:solidFill>
                <a:latin typeface="Noto Sans CJK SC"/>
                <a:ea typeface="Microsoft YaHei"/>
                <a:cs typeface="Noto Sans CJK SC"/>
              </a:rPr>
              <a:t>亿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40805" y="3902392"/>
            <a:ext cx="1414462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集五福参与人数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444615" y="4201478"/>
            <a:ext cx="946785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756262"/>
                </a:solidFill>
                <a:latin typeface="Noto Sans CJK SC"/>
                <a:ea typeface="Microsoft YaHei"/>
                <a:cs typeface="Noto Sans CJK SC"/>
              </a:rPr>
              <a:t>全民互动狂欢</a:t>
            </a:r>
          </a:p>
        </p:txBody>
      </p:sp>
      <p:sp>
        <p:nvSpPr>
          <p:cNvPr id="20" name="Freeform 20"/>
          <p:cNvSpPr/>
          <p:nvPr/>
        </p:nvSpPr>
        <p:spPr>
          <a:xfrm>
            <a:off x="9058275" y="1809750"/>
            <a:ext cx="2562225" cy="4019550"/>
          </a:xfrm>
          <a:custGeom>
            <a:avLst/>
            <a:gdLst/>
            <a:ahLst/>
            <a:cxnLst/>
            <a:rect l="l" t="t" r="r" b="b"/>
            <a:pathLst>
              <a:path w="2562225" h="4019550">
                <a:moveTo>
                  <a:pt x="133350" y="0"/>
                </a:moveTo>
                <a:lnTo>
                  <a:pt x="2428875" y="0"/>
                </a:lnTo>
                <a:cubicBezTo>
                  <a:pt x="2502522" y="0"/>
                  <a:pt x="2562225" y="59703"/>
                  <a:pt x="2562225" y="133350"/>
                </a:cubicBezTo>
                <a:lnTo>
                  <a:pt x="2562225" y="3886200"/>
                </a:lnTo>
                <a:cubicBezTo>
                  <a:pt x="2562225" y="3959847"/>
                  <a:pt x="2502522" y="4019550"/>
                  <a:pt x="2428875" y="4019550"/>
                </a:cubicBezTo>
                <a:lnTo>
                  <a:pt x="133350" y="4019550"/>
                </a:lnTo>
                <a:cubicBezTo>
                  <a:pt x="59703" y="4019550"/>
                  <a:pt x="0" y="3959847"/>
                  <a:pt x="0" y="3886200"/>
                </a:cubicBez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9235440" y="3306128"/>
            <a:ext cx="1127648" cy="8229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4050" b="1" dirty="0">
                <a:solidFill>
                  <a:srgbClr val="D4AF37"/>
                </a:solidFill>
                <a:latin typeface="Noto Sans CJK SC"/>
                <a:ea typeface="Microsoft YaHei"/>
                <a:cs typeface="Noto Sans CJK SC"/>
              </a:rPr>
              <a:t>3.5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029825" y="3500438"/>
            <a:ext cx="385762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dirty="0">
                <a:solidFill>
                  <a:srgbClr val="D4AF37"/>
                </a:solidFill>
                <a:latin typeface="Noto Sans CJK SC"/>
                <a:ea typeface="Microsoft YaHei"/>
                <a:cs typeface="Noto Sans CJK SC"/>
              </a:rPr>
              <a:t>亿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269730" y="3902392"/>
            <a:ext cx="1611630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云端拜年视频通话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273540" y="4201478"/>
            <a:ext cx="946785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756262"/>
                </a:solidFill>
                <a:latin typeface="Noto Sans CJK SC"/>
                <a:ea typeface="Microsoft YaHei"/>
                <a:cs typeface="Noto Sans CJK SC"/>
              </a:rPr>
              <a:t>科技连接亲情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5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4197668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过年方式变迁：旅游与反向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5514975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C0392B"/>
                </a:solidFill>
                <a:latin typeface="Noto Sans CJK SC"/>
                <a:ea typeface="Microsoft YaHei"/>
                <a:cs typeface="Noto Sans CJK SC"/>
              </a:rPr>
              <a:t>从固定地点团聚到多元化空间选择，反映生活方式升级。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039" y="1428750"/>
            <a:ext cx="3965947" cy="4781550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1428750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D4AF37"/>
          </a:solidFill>
          <a:ln>
            <a:noFill/>
          </a:ln>
        </p:spPr>
      </p:sp>
      <p:sp>
        <p:nvSpPr>
          <p:cNvPr id="7" name="Freeform 7"/>
          <p:cNvSpPr/>
          <p:nvPr/>
        </p:nvSpPr>
        <p:spPr>
          <a:xfrm>
            <a:off x="931862" y="1664494"/>
            <a:ext cx="174625" cy="157162"/>
          </a:xfrm>
          <a:custGeom>
            <a:avLst/>
            <a:gdLst/>
            <a:ahLst/>
            <a:cxnLst/>
            <a:rect l="l" t="t" r="r" b="b"/>
            <a:pathLst>
              <a:path w="174625" h="157162">
                <a:moveTo>
                  <a:pt x="122238" y="61119"/>
                </a:moveTo>
                <a:lnTo>
                  <a:pt x="157162" y="61119"/>
                </a:lnTo>
                <a:cubicBezTo>
                  <a:pt x="166807" y="61119"/>
                  <a:pt x="174625" y="68937"/>
                  <a:pt x="174625" y="78581"/>
                </a:cubicBezTo>
                <a:cubicBezTo>
                  <a:pt x="174625" y="88226"/>
                  <a:pt x="166807" y="96044"/>
                  <a:pt x="157162" y="96044"/>
                </a:cubicBezTo>
                <a:lnTo>
                  <a:pt x="122238" y="96044"/>
                </a:lnTo>
                <a:lnTo>
                  <a:pt x="87313" y="157162"/>
                </a:lnTo>
                <a:lnTo>
                  <a:pt x="61119" y="157162"/>
                </a:lnTo>
                <a:lnTo>
                  <a:pt x="78581" y="96044"/>
                </a:lnTo>
                <a:lnTo>
                  <a:pt x="43656" y="96044"/>
                </a:lnTo>
                <a:lnTo>
                  <a:pt x="26194" y="113506"/>
                </a:lnTo>
                <a:lnTo>
                  <a:pt x="0" y="113506"/>
                </a:lnTo>
                <a:lnTo>
                  <a:pt x="17463" y="78581"/>
                </a:lnTo>
                <a:lnTo>
                  <a:pt x="0" y="43656"/>
                </a:lnTo>
                <a:lnTo>
                  <a:pt x="26194" y="43656"/>
                </a:lnTo>
                <a:lnTo>
                  <a:pt x="43656" y="61119"/>
                </a:lnTo>
                <a:lnTo>
                  <a:pt x="78581" y="61119"/>
                </a:lnTo>
                <a:lnTo>
                  <a:pt x="61119" y="0"/>
                </a:lnTo>
                <a:lnTo>
                  <a:pt x="87313" y="0"/>
                </a:lnTo>
                <a:lnTo>
                  <a:pt x="122238" y="61119"/>
                </a:lnTo>
              </a:path>
            </a:pathLst>
          </a:custGeom>
          <a:noFill/>
          <a:ln w="19050">
            <a:solidFill>
              <a:srgbClr val="D4AF37"/>
            </a:solidFill>
          </a:ln>
        </p:spPr>
      </p:sp>
      <p:sp>
        <p:nvSpPr>
          <p:cNvPr id="8" name="TextBox 8"/>
          <p:cNvSpPr txBox="1"/>
          <p:nvPr/>
        </p:nvSpPr>
        <p:spPr>
          <a:xfrm>
            <a:off x="1181100" y="1666875"/>
            <a:ext cx="1418272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全家旅游过年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99160" y="1946910"/>
            <a:ext cx="511302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家庭选择旅行团聚，三亚哈尔滨订单翻倍，体验式过年成新时尚。</a:t>
            </a:r>
          </a:p>
        </p:txBody>
      </p:sp>
      <p:sp>
        <p:nvSpPr>
          <p:cNvPr id="10" name="Freeform 10"/>
          <p:cNvSpPr/>
          <p:nvPr/>
        </p:nvSpPr>
        <p:spPr>
          <a:xfrm>
            <a:off x="571500" y="2686050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D4AF37"/>
          </a:solidFill>
          <a:ln>
            <a:noFill/>
          </a:ln>
        </p:spPr>
      </p:sp>
      <p:grpSp>
        <p:nvGrpSpPr>
          <p:cNvPr id="14" name="Group 14"/>
          <p:cNvGrpSpPr/>
          <p:nvPr/>
        </p:nvGrpSpPr>
        <p:grpSpPr>
          <a:xfrm>
            <a:off x="940594" y="2921794"/>
            <a:ext cx="157162" cy="157162"/>
            <a:chOff x="940594" y="2921794"/>
            <a:chExt cx="157162" cy="157162"/>
          </a:xfrm>
        </p:grpSpPr>
        <p:sp>
          <p:nvSpPr>
            <p:cNvPr id="11" name="Freeform 11"/>
            <p:cNvSpPr/>
            <p:nvPr/>
          </p:nvSpPr>
          <p:spPr>
            <a:xfrm>
              <a:off x="940594" y="2921794"/>
              <a:ext cx="157162" cy="78581"/>
            </a:xfrm>
            <a:custGeom>
              <a:avLst/>
              <a:gdLst/>
              <a:ahLst/>
              <a:cxnLst/>
              <a:rect l="l" t="t" r="r" b="b"/>
              <a:pathLst>
                <a:path w="157162" h="78581">
                  <a:moveTo>
                    <a:pt x="17462" y="78581"/>
                  </a:moveTo>
                  <a:lnTo>
                    <a:pt x="0" y="78581"/>
                  </a:lnTo>
                  <a:lnTo>
                    <a:pt x="78581" y="0"/>
                  </a:lnTo>
                  <a:lnTo>
                    <a:pt x="157162" y="78581"/>
                  </a:lnTo>
                  <a:lnTo>
                    <a:pt x="139700" y="78581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2" name="Freeform 12"/>
            <p:cNvSpPr/>
            <p:nvPr/>
          </p:nvSpPr>
          <p:spPr>
            <a:xfrm>
              <a:off x="958056" y="3000375"/>
              <a:ext cx="122237" cy="78581"/>
            </a:xfrm>
            <a:custGeom>
              <a:avLst/>
              <a:gdLst/>
              <a:ahLst/>
              <a:cxnLst/>
              <a:rect l="l" t="t" r="r" b="b"/>
              <a:pathLst>
                <a:path w="122237" h="78581">
                  <a:moveTo>
                    <a:pt x="0" y="0"/>
                  </a:moveTo>
                  <a:lnTo>
                    <a:pt x="0" y="61119"/>
                  </a:lnTo>
                  <a:cubicBezTo>
                    <a:pt x="0" y="70763"/>
                    <a:pt x="7818" y="78581"/>
                    <a:pt x="17463" y="78581"/>
                  </a:cubicBezTo>
                  <a:lnTo>
                    <a:pt x="104775" y="78581"/>
                  </a:lnTo>
                  <a:cubicBezTo>
                    <a:pt x="114419" y="78581"/>
                    <a:pt x="122237" y="70763"/>
                    <a:pt x="122237" y="61119"/>
                  </a:cubicBezTo>
                  <a:lnTo>
                    <a:pt x="122237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3" name="Freeform 13"/>
            <p:cNvSpPr/>
            <p:nvPr/>
          </p:nvSpPr>
          <p:spPr>
            <a:xfrm>
              <a:off x="992981" y="3009106"/>
              <a:ext cx="52388" cy="69850"/>
            </a:xfrm>
            <a:custGeom>
              <a:avLst/>
              <a:gdLst/>
              <a:ahLst/>
              <a:cxnLst/>
              <a:rect l="l" t="t" r="r" b="b"/>
              <a:pathLst>
                <a:path w="52388" h="69850">
                  <a:moveTo>
                    <a:pt x="0" y="69850"/>
                  </a:moveTo>
                  <a:lnTo>
                    <a:pt x="0" y="17462"/>
                  </a:lnTo>
                  <a:cubicBezTo>
                    <a:pt x="0" y="7818"/>
                    <a:pt x="7818" y="0"/>
                    <a:pt x="17462" y="0"/>
                  </a:cubicBezTo>
                  <a:lnTo>
                    <a:pt x="34925" y="0"/>
                  </a:lnTo>
                  <a:cubicBezTo>
                    <a:pt x="44569" y="0"/>
                    <a:pt x="52388" y="7818"/>
                    <a:pt x="52388" y="17462"/>
                  </a:cubicBezTo>
                  <a:lnTo>
                    <a:pt x="52388" y="6985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15" name="TextBox 15"/>
          <p:cNvSpPr txBox="1"/>
          <p:nvPr/>
        </p:nvSpPr>
        <p:spPr>
          <a:xfrm>
            <a:off x="1181100" y="2924175"/>
            <a:ext cx="1418272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反向进城团聚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99160" y="3204210"/>
            <a:ext cx="460476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年轻人接父母来工作城市过年，“反向春运”比例逐年上升。</a:t>
            </a:r>
          </a:p>
        </p:txBody>
      </p:sp>
      <p:sp>
        <p:nvSpPr>
          <p:cNvPr id="17" name="Freeform 17"/>
          <p:cNvSpPr/>
          <p:nvPr/>
        </p:nvSpPr>
        <p:spPr>
          <a:xfrm>
            <a:off x="571500" y="3952875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D4AF37"/>
          </a:solidFill>
          <a:ln>
            <a:noFill/>
          </a:ln>
        </p:spPr>
      </p:sp>
      <p:grpSp>
        <p:nvGrpSpPr>
          <p:cNvPr id="20" name="Group 20"/>
          <p:cNvGrpSpPr/>
          <p:nvPr/>
        </p:nvGrpSpPr>
        <p:grpSpPr>
          <a:xfrm>
            <a:off x="942505" y="4181802"/>
            <a:ext cx="153340" cy="169917"/>
            <a:chOff x="942505" y="4181802"/>
            <a:chExt cx="153340" cy="169917"/>
          </a:xfrm>
        </p:grpSpPr>
        <p:sp>
          <p:nvSpPr>
            <p:cNvPr id="18" name="Freeform 18"/>
            <p:cNvSpPr/>
            <p:nvPr/>
          </p:nvSpPr>
          <p:spPr>
            <a:xfrm>
              <a:off x="992981" y="4232275"/>
              <a:ext cx="52388" cy="52388"/>
            </a:xfrm>
            <a:custGeom>
              <a:avLst/>
              <a:gdLst/>
              <a:ahLst/>
              <a:cxnLst/>
              <a:rect l="l" t="t" r="r" b="b"/>
              <a:pathLst>
                <a:path w="52388" h="52388">
                  <a:moveTo>
                    <a:pt x="0" y="26194"/>
                  </a:moveTo>
                  <a:cubicBezTo>
                    <a:pt x="0" y="40660"/>
                    <a:pt x="11727" y="52388"/>
                    <a:pt x="26194" y="52388"/>
                  </a:cubicBezTo>
                  <a:cubicBezTo>
                    <a:pt x="40660" y="52388"/>
                    <a:pt x="52388" y="40660"/>
                    <a:pt x="52388" y="26194"/>
                  </a:cubicBezTo>
                  <a:cubicBezTo>
                    <a:pt x="52388" y="11727"/>
                    <a:pt x="40660" y="0"/>
                    <a:pt x="26194" y="0"/>
                  </a:cubicBezTo>
                  <a:cubicBezTo>
                    <a:pt x="11727" y="0"/>
                    <a:pt x="0" y="11727"/>
                    <a:pt x="0" y="26194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9" name="Freeform 19"/>
            <p:cNvSpPr/>
            <p:nvPr/>
          </p:nvSpPr>
          <p:spPr>
            <a:xfrm>
              <a:off x="942505" y="4181802"/>
              <a:ext cx="153340" cy="169917"/>
            </a:xfrm>
            <a:custGeom>
              <a:avLst/>
              <a:gdLst/>
              <a:ahLst/>
              <a:cxnLst/>
              <a:rect l="l" t="t" r="r" b="b"/>
              <a:pathLst>
                <a:path w="153340" h="169917">
                  <a:moveTo>
                    <a:pt x="126062" y="126060"/>
                  </a:moveTo>
                  <a:lnTo>
                    <a:pt x="89016" y="163106"/>
                  </a:lnTo>
                  <a:cubicBezTo>
                    <a:pt x="82198" y="169917"/>
                    <a:pt x="71151" y="169917"/>
                    <a:pt x="64333" y="163106"/>
                  </a:cubicBezTo>
                  <a:lnTo>
                    <a:pt x="27277" y="126060"/>
                  </a:lnTo>
                  <a:cubicBezTo>
                    <a:pt x="0" y="98781"/>
                    <a:pt x="1" y="54555"/>
                    <a:pt x="27279" y="27278"/>
                  </a:cubicBezTo>
                  <a:cubicBezTo>
                    <a:pt x="54557" y="0"/>
                    <a:pt x="98783" y="0"/>
                    <a:pt x="126061" y="27278"/>
                  </a:cubicBezTo>
                  <a:cubicBezTo>
                    <a:pt x="153339" y="54555"/>
                    <a:pt x="153340" y="98781"/>
                    <a:pt x="126062" y="126060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21" name="TextBox 21"/>
          <p:cNvSpPr txBox="1"/>
          <p:nvPr/>
        </p:nvSpPr>
        <p:spPr>
          <a:xfrm>
            <a:off x="1181100" y="4191000"/>
            <a:ext cx="1418272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就地过年政策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99160" y="4471035"/>
            <a:ext cx="511302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部分人群就地过年，通过本地深度游、聚餐等方式发掘城市年味。</a:t>
            </a:r>
          </a:p>
        </p:txBody>
      </p:sp>
      <p:sp>
        <p:nvSpPr>
          <p:cNvPr id="23" name="Freeform 23"/>
          <p:cNvSpPr/>
          <p:nvPr/>
        </p:nvSpPr>
        <p:spPr>
          <a:xfrm>
            <a:off x="571500" y="5210175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D4AF37"/>
          </a:solidFill>
          <a:ln>
            <a:noFill/>
          </a:ln>
        </p:spPr>
      </p:sp>
      <p:sp>
        <p:nvSpPr>
          <p:cNvPr id="24" name="Freeform 24"/>
          <p:cNvSpPr/>
          <p:nvPr/>
        </p:nvSpPr>
        <p:spPr>
          <a:xfrm>
            <a:off x="931924" y="5437205"/>
            <a:ext cx="174381" cy="165833"/>
          </a:xfrm>
          <a:custGeom>
            <a:avLst/>
            <a:gdLst/>
            <a:ahLst/>
            <a:cxnLst/>
            <a:rect l="l" t="t" r="r" b="b"/>
            <a:pathLst>
              <a:path w="174381" h="165833">
                <a:moveTo>
                  <a:pt x="87251" y="137500"/>
                </a:moveTo>
                <a:lnTo>
                  <a:pt x="33362" y="165833"/>
                </a:lnTo>
                <a:lnTo>
                  <a:pt x="43656" y="105823"/>
                </a:lnTo>
                <a:lnTo>
                  <a:pt x="0" y="63328"/>
                </a:lnTo>
                <a:lnTo>
                  <a:pt x="60246" y="54597"/>
                </a:lnTo>
                <a:lnTo>
                  <a:pt x="87190" y="0"/>
                </a:lnTo>
                <a:lnTo>
                  <a:pt x="114135" y="54597"/>
                </a:lnTo>
                <a:lnTo>
                  <a:pt x="174381" y="63328"/>
                </a:lnTo>
                <a:lnTo>
                  <a:pt x="130724" y="105823"/>
                </a:lnTo>
                <a:lnTo>
                  <a:pt x="141018" y="165833"/>
                </a:lnTo>
                <a:lnTo>
                  <a:pt x="87251" y="137500"/>
                </a:lnTo>
              </a:path>
            </a:pathLst>
          </a:custGeom>
          <a:noFill/>
          <a:ln w="19050">
            <a:solidFill>
              <a:srgbClr val="D4AF37"/>
            </a:solidFill>
          </a:ln>
        </p:spPr>
      </p:sp>
      <p:sp>
        <p:nvSpPr>
          <p:cNvPr id="25" name="TextBox 25"/>
          <p:cNvSpPr txBox="1"/>
          <p:nvPr/>
        </p:nvSpPr>
        <p:spPr>
          <a:xfrm>
            <a:off x="1181100" y="5457825"/>
            <a:ext cx="1648301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个性化度假需求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99160" y="5737860"/>
            <a:ext cx="511302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从走亲访友转向滑雪温泉露营等个性化休闲，反映生活方式升级。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5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852624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春节档：影视经济爆发力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4638675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C0392B"/>
                </a:solidFill>
                <a:latin typeface="Noto Sans CJK SC"/>
                <a:ea typeface="Microsoft YaHei"/>
                <a:cs typeface="Noto Sans CJK SC"/>
              </a:rPr>
              <a:t>假期消费红利集中释放，电影票房创历史新高。</a:t>
            </a:r>
          </a:p>
        </p:txBody>
      </p:sp>
      <p:sp>
        <p:nvSpPr>
          <p:cNvPr id="5" name="Freeform 5"/>
          <p:cNvSpPr/>
          <p:nvPr/>
        </p:nvSpPr>
        <p:spPr>
          <a:xfrm>
            <a:off x="2190750" y="1933575"/>
            <a:ext cx="8353425" cy="438150"/>
          </a:xfrm>
          <a:custGeom>
            <a:avLst/>
            <a:gdLst/>
            <a:ahLst/>
            <a:cxnLst/>
            <a:rect l="l" t="t" r="r" b="b"/>
            <a:pathLst>
              <a:path w="8353425" h="438150">
                <a:moveTo>
                  <a:pt x="57150" y="0"/>
                </a:moveTo>
                <a:lnTo>
                  <a:pt x="8296275" y="0"/>
                </a:lnTo>
                <a:cubicBezTo>
                  <a:pt x="8327838" y="0"/>
                  <a:pt x="8353425" y="25587"/>
                  <a:pt x="8353425" y="57150"/>
                </a:cubicBezTo>
                <a:lnTo>
                  <a:pt x="8353425" y="381000"/>
                </a:lnTo>
                <a:cubicBezTo>
                  <a:pt x="8353425" y="412563"/>
                  <a:pt x="8327838" y="438150"/>
                  <a:pt x="8296275" y="438150"/>
                </a:cubicBezTo>
                <a:lnTo>
                  <a:pt x="57150" y="438150"/>
                </a:lnTo>
                <a:cubicBezTo>
                  <a:pt x="25587" y="438150"/>
                  <a:pt x="0" y="412563"/>
                  <a:pt x="0" y="381000"/>
                </a:cubicBezTo>
                <a:lnTo>
                  <a:pt x="0" y="57150"/>
                </a:lnTo>
                <a:cubicBezTo>
                  <a:pt x="0" y="25587"/>
                  <a:pt x="25587" y="0"/>
                  <a:pt x="57150" y="0"/>
                </a:cubicBezTo>
                <a:close/>
              </a:path>
            </a:pathLst>
          </a:custGeom>
          <a:solidFill>
            <a:srgbClr val="8B1A1A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56260" y="2080260"/>
            <a:ext cx="1073277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2021年春节档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14660" y="2080260"/>
            <a:ext cx="600951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78亿元</a:t>
            </a:r>
          </a:p>
        </p:txBody>
      </p:sp>
      <p:sp>
        <p:nvSpPr>
          <p:cNvPr id="8" name="Freeform 8"/>
          <p:cNvSpPr/>
          <p:nvPr/>
        </p:nvSpPr>
        <p:spPr>
          <a:xfrm>
            <a:off x="2190750" y="3095625"/>
            <a:ext cx="6429375" cy="438150"/>
          </a:xfrm>
          <a:custGeom>
            <a:avLst/>
            <a:gdLst/>
            <a:ahLst/>
            <a:cxnLst/>
            <a:rect l="l" t="t" r="r" b="b"/>
            <a:pathLst>
              <a:path w="6429375" h="438150">
                <a:moveTo>
                  <a:pt x="57150" y="0"/>
                </a:moveTo>
                <a:lnTo>
                  <a:pt x="6372225" y="0"/>
                </a:lnTo>
                <a:cubicBezTo>
                  <a:pt x="6403788" y="0"/>
                  <a:pt x="6429375" y="25587"/>
                  <a:pt x="6429375" y="57150"/>
                </a:cubicBezTo>
                <a:lnTo>
                  <a:pt x="6429375" y="381000"/>
                </a:lnTo>
                <a:cubicBezTo>
                  <a:pt x="6429375" y="412563"/>
                  <a:pt x="6403788" y="438150"/>
                  <a:pt x="6372225" y="438150"/>
                </a:cubicBezTo>
                <a:lnTo>
                  <a:pt x="57150" y="438150"/>
                </a:lnTo>
                <a:cubicBezTo>
                  <a:pt x="25587" y="438150"/>
                  <a:pt x="0" y="412563"/>
                  <a:pt x="0" y="381000"/>
                </a:cubicBezTo>
                <a:lnTo>
                  <a:pt x="0" y="57150"/>
                </a:lnTo>
                <a:cubicBezTo>
                  <a:pt x="0" y="25587"/>
                  <a:pt x="25587" y="0"/>
                  <a:pt x="57150" y="0"/>
                </a:cubicBezTo>
                <a:close/>
              </a:path>
            </a:pathLst>
          </a:custGeom>
          <a:solidFill>
            <a:srgbClr val="8B1A1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556260" y="3232785"/>
            <a:ext cx="1117092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2022年春节档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81085" y="3232785"/>
            <a:ext cx="600951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60亿元</a:t>
            </a:r>
          </a:p>
        </p:txBody>
      </p:sp>
      <p:sp>
        <p:nvSpPr>
          <p:cNvPr id="11" name="Freeform 11"/>
          <p:cNvSpPr/>
          <p:nvPr/>
        </p:nvSpPr>
        <p:spPr>
          <a:xfrm>
            <a:off x="2190750" y="4248150"/>
            <a:ext cx="7172325" cy="438150"/>
          </a:xfrm>
          <a:custGeom>
            <a:avLst/>
            <a:gdLst/>
            <a:ahLst/>
            <a:cxnLst/>
            <a:rect l="l" t="t" r="r" b="b"/>
            <a:pathLst>
              <a:path w="7172325" h="438150">
                <a:moveTo>
                  <a:pt x="57150" y="0"/>
                </a:moveTo>
                <a:lnTo>
                  <a:pt x="7115175" y="0"/>
                </a:lnTo>
                <a:cubicBezTo>
                  <a:pt x="7146738" y="0"/>
                  <a:pt x="7172325" y="25587"/>
                  <a:pt x="7172325" y="57150"/>
                </a:cubicBezTo>
                <a:lnTo>
                  <a:pt x="7172325" y="381000"/>
                </a:lnTo>
                <a:cubicBezTo>
                  <a:pt x="7172325" y="412563"/>
                  <a:pt x="7146738" y="438150"/>
                  <a:pt x="7115175" y="438150"/>
                </a:cubicBezTo>
                <a:lnTo>
                  <a:pt x="57150" y="438150"/>
                </a:lnTo>
                <a:cubicBezTo>
                  <a:pt x="25587" y="438150"/>
                  <a:pt x="0" y="412563"/>
                  <a:pt x="0" y="381000"/>
                </a:cubicBezTo>
                <a:lnTo>
                  <a:pt x="0" y="57150"/>
                </a:lnTo>
                <a:cubicBezTo>
                  <a:pt x="0" y="25587"/>
                  <a:pt x="25587" y="0"/>
                  <a:pt x="57150" y="0"/>
                </a:cubicBezTo>
                <a:close/>
              </a:path>
            </a:pathLst>
          </a:custGeom>
          <a:solidFill>
            <a:srgbClr val="8B1A1A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556260" y="4394835"/>
            <a:ext cx="1117092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2023年春节档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433560" y="4394835"/>
            <a:ext cx="600951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67亿元</a:t>
            </a:r>
          </a:p>
        </p:txBody>
      </p:sp>
      <p:sp>
        <p:nvSpPr>
          <p:cNvPr id="14" name="Freeform 14"/>
          <p:cNvSpPr/>
          <p:nvPr/>
        </p:nvSpPr>
        <p:spPr>
          <a:xfrm>
            <a:off x="2190750" y="5410200"/>
            <a:ext cx="8572500" cy="438150"/>
          </a:xfrm>
          <a:custGeom>
            <a:avLst/>
            <a:gdLst/>
            <a:ahLst/>
            <a:cxnLst/>
            <a:rect l="l" t="t" r="r" b="b"/>
            <a:pathLst>
              <a:path w="8572500" h="438150">
                <a:moveTo>
                  <a:pt x="57150" y="0"/>
                </a:moveTo>
                <a:lnTo>
                  <a:pt x="8515350" y="0"/>
                </a:lnTo>
                <a:cubicBezTo>
                  <a:pt x="8546913" y="0"/>
                  <a:pt x="8572500" y="25587"/>
                  <a:pt x="8572500" y="57150"/>
                </a:cubicBezTo>
                <a:lnTo>
                  <a:pt x="8572500" y="381000"/>
                </a:lnTo>
                <a:cubicBezTo>
                  <a:pt x="8572500" y="412563"/>
                  <a:pt x="8546913" y="438150"/>
                  <a:pt x="8515350" y="438150"/>
                </a:cubicBezTo>
                <a:lnTo>
                  <a:pt x="57150" y="438150"/>
                </a:lnTo>
                <a:cubicBezTo>
                  <a:pt x="25587" y="438150"/>
                  <a:pt x="0" y="412563"/>
                  <a:pt x="0" y="381000"/>
                </a:cubicBezTo>
                <a:lnTo>
                  <a:pt x="0" y="57150"/>
                </a:lnTo>
                <a:cubicBezTo>
                  <a:pt x="0" y="25587"/>
                  <a:pt x="25587" y="0"/>
                  <a:pt x="57150" y="0"/>
                </a:cubicBezTo>
                <a:close/>
              </a:path>
            </a:pathLst>
          </a:custGeom>
          <a:solidFill>
            <a:srgbClr val="8B1A1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556260" y="5547360"/>
            <a:ext cx="1117092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2024年春节档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824210" y="5547360"/>
            <a:ext cx="600951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80亿元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-285750"/>
            <a:ext cx="12192000" cy="7143750"/>
            <a:chOff x="0" y="-285750"/>
            <a:chExt cx="12192000" cy="714375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8B1A1A"/>
            </a:soli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9048750" y="-285750"/>
              <a:ext cx="2857500" cy="2857500"/>
            </a:xfrm>
            <a:prstGeom prst="ellipse">
              <a:avLst/>
            </a:prstGeom>
            <a:solidFill>
              <a:srgbClr val="D4AF37">
                <a:alpha val="10000"/>
              </a:srgbClr>
            </a:soli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0" y="4762500"/>
              <a:ext cx="1905000" cy="1905000"/>
            </a:xfrm>
            <a:prstGeom prst="ellipse">
              <a:avLst/>
            </a:prstGeom>
            <a:solidFill>
              <a:srgbClr val="D4AF37">
                <a:alpha val="8000"/>
              </a:srgbClr>
            </a:solidFill>
            <a:ln>
              <a:noFill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3882104" y="2707958"/>
            <a:ext cx="4427792" cy="1035367"/>
            <a:chOff x="3882104" y="2707958"/>
            <a:chExt cx="4427792" cy="1035367"/>
          </a:xfrm>
        </p:grpSpPr>
        <p:sp>
          <p:nvSpPr>
            <p:cNvPr id="6" name="TextBox 6"/>
            <p:cNvSpPr txBox="1"/>
            <p:nvPr/>
          </p:nvSpPr>
          <p:spPr>
            <a:xfrm>
              <a:off x="3882223" y="2707958"/>
              <a:ext cx="442755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全球影响与文化内涵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882104" y="3346132"/>
              <a:ext cx="4427792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F9E4E4"/>
                  </a:solidFill>
                  <a:latin typeface="Noto Sans CJK SC"/>
                  <a:ea typeface="Microsoft YaHei"/>
                  <a:cs typeface="Noto Sans CJK SC"/>
                </a:rPr>
                <a:t>GLOBAL INFLUENCE &amp; CULTURAL ESSENCE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5143500" y="3714750"/>
              <a:ext cx="1905000" cy="28575"/>
            </a:xfrm>
            <a:custGeom>
              <a:avLst/>
              <a:gdLst/>
              <a:ahLst/>
              <a:cxnLst/>
              <a:rect l="l" t="t" r="r" b="b"/>
              <a:pathLst>
                <a:path w="1905000" h="28575">
                  <a:moveTo>
                    <a:pt x="14288" y="0"/>
                  </a:moveTo>
                  <a:lnTo>
                    <a:pt x="1890712" y="0"/>
                  </a:lnTo>
                  <a:cubicBezTo>
                    <a:pt x="1898603" y="0"/>
                    <a:pt x="1905000" y="6397"/>
                    <a:pt x="1905000" y="14288"/>
                  </a:cubicBezTo>
                  <a:lnTo>
                    <a:pt x="1905000" y="14288"/>
                  </a:lnTo>
                  <a:cubicBezTo>
                    <a:pt x="1905000" y="22178"/>
                    <a:pt x="1898603" y="28575"/>
                    <a:pt x="1890712" y="28575"/>
                  </a:cubicBezTo>
                  <a:lnTo>
                    <a:pt x="14288" y="28575"/>
                  </a:lnTo>
                  <a:cubicBezTo>
                    <a:pt x="6397" y="28575"/>
                    <a:pt x="0" y="22178"/>
                    <a:pt x="0" y="14288"/>
                  </a:cubicBezTo>
                  <a:lnTo>
                    <a:pt x="0" y="14288"/>
                  </a:lnTo>
                  <a:cubicBezTo>
                    <a:pt x="0" y="6397"/>
                    <a:pt x="6397" y="0"/>
                    <a:pt x="14288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5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4197668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春节走向世界：全球影响力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5076825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C0392B"/>
                </a:solidFill>
                <a:latin typeface="Noto Sans CJK SC"/>
                <a:ea typeface="Microsoft YaHei"/>
                <a:cs typeface="Noto Sans CJK SC"/>
              </a:rPr>
              <a:t>从华人社区庆典到多国法定假日，文化软实力提升。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31727"/>
            <a:ext cx="11049000" cy="1899047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12" name="Group 12"/>
          <p:cNvGrpSpPr/>
          <p:nvPr/>
        </p:nvGrpSpPr>
        <p:grpSpPr>
          <a:xfrm>
            <a:off x="809625" y="3800475"/>
            <a:ext cx="171450" cy="171450"/>
            <a:chOff x="809625" y="3800475"/>
            <a:chExt cx="171450" cy="171450"/>
          </a:xfrm>
        </p:grpSpPr>
        <p:sp>
          <p:nvSpPr>
            <p:cNvPr id="7" name="Freeform 7"/>
            <p:cNvSpPr/>
            <p:nvPr/>
          </p:nvSpPr>
          <p:spPr>
            <a:xfrm>
              <a:off x="809625" y="380047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0" y="85725"/>
                  </a:move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450" y="38380"/>
                    <a:pt x="133070" y="0"/>
                    <a:pt x="85725" y="0"/>
                  </a:cubicBezTo>
                  <a:cubicBezTo>
                    <a:pt x="38380" y="0"/>
                    <a:pt x="0" y="38380"/>
                    <a:pt x="0" y="85725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815340" y="3857625"/>
              <a:ext cx="160020" cy="9525"/>
            </a:xfrm>
            <a:custGeom>
              <a:avLst/>
              <a:gdLst/>
              <a:ahLst/>
              <a:cxnLst/>
              <a:rect l="l" t="t" r="r" b="b"/>
              <a:pathLst>
                <a:path w="160020" h="9525">
                  <a:moveTo>
                    <a:pt x="0" y="0"/>
                  </a:moveTo>
                  <a:lnTo>
                    <a:pt x="160020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9" name="Freeform 9"/>
            <p:cNvSpPr/>
            <p:nvPr/>
          </p:nvSpPr>
          <p:spPr>
            <a:xfrm>
              <a:off x="815340" y="3914775"/>
              <a:ext cx="160020" cy="9525"/>
            </a:xfrm>
            <a:custGeom>
              <a:avLst/>
              <a:gdLst/>
              <a:ahLst/>
              <a:cxnLst/>
              <a:rect l="l" t="t" r="r" b="b"/>
              <a:pathLst>
                <a:path w="160020" h="9525">
                  <a:moveTo>
                    <a:pt x="0" y="0"/>
                  </a:moveTo>
                  <a:lnTo>
                    <a:pt x="160020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0" name="Freeform 10"/>
            <p:cNvSpPr/>
            <p:nvPr/>
          </p:nvSpPr>
          <p:spPr>
            <a:xfrm>
              <a:off x="857850" y="3800475"/>
              <a:ext cx="32738" cy="171450"/>
            </a:xfrm>
            <a:custGeom>
              <a:avLst/>
              <a:gdLst/>
              <a:ahLst/>
              <a:cxnLst/>
              <a:rect l="l" t="t" r="r" b="b"/>
              <a:pathLst>
                <a:path w="32738" h="171450">
                  <a:moveTo>
                    <a:pt x="32738" y="0"/>
                  </a:moveTo>
                  <a:cubicBezTo>
                    <a:pt x="0" y="52462"/>
                    <a:pt x="0" y="118988"/>
                    <a:pt x="32738" y="171450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1" name="Freeform 11"/>
            <p:cNvSpPr/>
            <p:nvPr/>
          </p:nvSpPr>
          <p:spPr>
            <a:xfrm>
              <a:off x="900112" y="3800475"/>
              <a:ext cx="32738" cy="171450"/>
            </a:xfrm>
            <a:custGeom>
              <a:avLst/>
              <a:gdLst/>
              <a:ahLst/>
              <a:cxnLst/>
              <a:rect l="l" t="t" r="r" b="b"/>
              <a:pathLst>
                <a:path w="32738" h="171450">
                  <a:moveTo>
                    <a:pt x="0" y="0"/>
                  </a:moveTo>
                  <a:cubicBezTo>
                    <a:pt x="32738" y="52462"/>
                    <a:pt x="32738" y="118988"/>
                    <a:pt x="0" y="171450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13" name="TextBox 13"/>
          <p:cNvSpPr txBox="1"/>
          <p:nvPr/>
        </p:nvSpPr>
        <p:spPr>
          <a:xfrm>
            <a:off x="763905" y="4111942"/>
            <a:ext cx="16904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海外华人盛大庆祝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65810" y="4366260"/>
            <a:ext cx="495528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全球近20个国家将春节定为法定假日，纽约伦敦等地举办巡游。</a:t>
            </a:r>
          </a:p>
        </p:txBody>
      </p:sp>
      <p:sp>
        <p:nvSpPr>
          <p:cNvPr id="15" name="Freeform 15"/>
          <p:cNvSpPr/>
          <p:nvPr/>
        </p:nvSpPr>
        <p:spPr>
          <a:xfrm>
            <a:off x="62103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18" name="Group 18"/>
          <p:cNvGrpSpPr/>
          <p:nvPr/>
        </p:nvGrpSpPr>
        <p:grpSpPr>
          <a:xfrm>
            <a:off x="6467475" y="3801373"/>
            <a:ext cx="133350" cy="170552"/>
            <a:chOff x="6467475" y="3801373"/>
            <a:chExt cx="133350" cy="170552"/>
          </a:xfrm>
        </p:grpSpPr>
        <p:sp>
          <p:nvSpPr>
            <p:cNvPr id="16" name="Freeform 16"/>
            <p:cNvSpPr/>
            <p:nvPr/>
          </p:nvSpPr>
          <p:spPr>
            <a:xfrm>
              <a:off x="6467475" y="3801373"/>
              <a:ext cx="133350" cy="122029"/>
            </a:xfrm>
            <a:custGeom>
              <a:avLst/>
              <a:gdLst/>
              <a:ahLst/>
              <a:cxnLst/>
              <a:rect l="l" t="t" r="r" b="b"/>
              <a:pathLst>
                <a:path w="133350" h="122029">
                  <a:moveTo>
                    <a:pt x="0" y="18152"/>
                  </a:moveTo>
                  <a:cubicBezTo>
                    <a:pt x="18519" y="0"/>
                    <a:pt x="48156" y="0"/>
                    <a:pt x="66675" y="18152"/>
                  </a:cubicBezTo>
                  <a:cubicBezTo>
                    <a:pt x="85194" y="36304"/>
                    <a:pt x="114831" y="36304"/>
                    <a:pt x="133350" y="18152"/>
                  </a:cubicBezTo>
                  <a:lnTo>
                    <a:pt x="133350" y="103877"/>
                  </a:lnTo>
                  <a:cubicBezTo>
                    <a:pt x="114831" y="122029"/>
                    <a:pt x="85194" y="122029"/>
                    <a:pt x="66675" y="103877"/>
                  </a:cubicBezTo>
                  <a:cubicBezTo>
                    <a:pt x="48156" y="85725"/>
                    <a:pt x="18519" y="85725"/>
                    <a:pt x="0" y="103877"/>
                  </a:cubicBezTo>
                  <a:lnTo>
                    <a:pt x="0" y="18152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7" name="Freeform 17"/>
            <p:cNvSpPr/>
            <p:nvPr/>
          </p:nvSpPr>
          <p:spPr>
            <a:xfrm>
              <a:off x="6467475" y="3905250"/>
              <a:ext cx="9525" cy="66675"/>
            </a:xfrm>
            <a:custGeom>
              <a:avLst/>
              <a:gdLst/>
              <a:ahLst/>
              <a:cxnLst/>
              <a:rect l="l" t="t" r="r" b="b"/>
              <a:pathLst>
                <a:path w="9525" h="66675">
                  <a:moveTo>
                    <a:pt x="0" y="66675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19" name="TextBox 19"/>
          <p:cNvSpPr txBox="1"/>
          <p:nvPr/>
        </p:nvSpPr>
        <p:spPr>
          <a:xfrm>
            <a:off x="6402705" y="4111942"/>
            <a:ext cx="1897523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多国地标点亮中国红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404610" y="4366260"/>
            <a:ext cx="511302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迪拜哈利法塔、悉尼歌剧院等全球地标亮红灯，向中国人民拜年。</a:t>
            </a:r>
          </a:p>
        </p:txBody>
      </p:sp>
      <p:sp>
        <p:nvSpPr>
          <p:cNvPr id="21" name="Freeform 21"/>
          <p:cNvSpPr/>
          <p:nvPr/>
        </p:nvSpPr>
        <p:spPr>
          <a:xfrm>
            <a:off x="5715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27" name="Group 27"/>
          <p:cNvGrpSpPr/>
          <p:nvPr/>
        </p:nvGrpSpPr>
        <p:grpSpPr>
          <a:xfrm>
            <a:off x="809625" y="5238750"/>
            <a:ext cx="171450" cy="171450"/>
            <a:chOff x="809625" y="5238750"/>
            <a:chExt cx="171450" cy="171450"/>
          </a:xfrm>
        </p:grpSpPr>
        <p:sp>
          <p:nvSpPr>
            <p:cNvPr id="22" name="Freeform 22"/>
            <p:cNvSpPr/>
            <p:nvPr/>
          </p:nvSpPr>
          <p:spPr>
            <a:xfrm>
              <a:off x="809625" y="5295900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>
                  <a:moveTo>
                    <a:pt x="0" y="28575"/>
                  </a:moveTo>
                  <a:cubicBezTo>
                    <a:pt x="0" y="44357"/>
                    <a:pt x="12793" y="57150"/>
                    <a:pt x="28575" y="57150"/>
                  </a:cubicBezTo>
                  <a:cubicBezTo>
                    <a:pt x="44357" y="57150"/>
                    <a:pt x="57150" y="44357"/>
                    <a:pt x="57150" y="28575"/>
                  </a:cubicBezTo>
                  <a:cubicBezTo>
                    <a:pt x="57150" y="12793"/>
                    <a:pt x="44357" y="0"/>
                    <a:pt x="28575" y="0"/>
                  </a:cubicBezTo>
                  <a:cubicBezTo>
                    <a:pt x="12793" y="0"/>
                    <a:pt x="0" y="12793"/>
                    <a:pt x="0" y="28575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3" name="Freeform 23"/>
            <p:cNvSpPr/>
            <p:nvPr/>
          </p:nvSpPr>
          <p:spPr>
            <a:xfrm>
              <a:off x="923925" y="5238750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>
                  <a:moveTo>
                    <a:pt x="0" y="28575"/>
                  </a:moveTo>
                  <a:cubicBezTo>
                    <a:pt x="0" y="44357"/>
                    <a:pt x="12793" y="57150"/>
                    <a:pt x="28575" y="57150"/>
                  </a:cubicBezTo>
                  <a:cubicBezTo>
                    <a:pt x="44357" y="57150"/>
                    <a:pt x="57150" y="44357"/>
                    <a:pt x="57150" y="28575"/>
                  </a:cubicBezTo>
                  <a:cubicBezTo>
                    <a:pt x="57150" y="12793"/>
                    <a:pt x="44357" y="0"/>
                    <a:pt x="28575" y="0"/>
                  </a:cubicBezTo>
                  <a:cubicBezTo>
                    <a:pt x="12793" y="0"/>
                    <a:pt x="0" y="12793"/>
                    <a:pt x="0" y="28575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4" name="Freeform 24"/>
            <p:cNvSpPr/>
            <p:nvPr/>
          </p:nvSpPr>
          <p:spPr>
            <a:xfrm>
              <a:off x="923925" y="5353050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>
                  <a:moveTo>
                    <a:pt x="0" y="28575"/>
                  </a:moveTo>
                  <a:cubicBezTo>
                    <a:pt x="0" y="44357"/>
                    <a:pt x="12793" y="57150"/>
                    <a:pt x="28575" y="57150"/>
                  </a:cubicBezTo>
                  <a:cubicBezTo>
                    <a:pt x="44357" y="57150"/>
                    <a:pt x="57150" y="44357"/>
                    <a:pt x="57150" y="28575"/>
                  </a:cubicBezTo>
                  <a:cubicBezTo>
                    <a:pt x="57150" y="12793"/>
                    <a:pt x="44357" y="0"/>
                    <a:pt x="28575" y="0"/>
                  </a:cubicBezTo>
                  <a:cubicBezTo>
                    <a:pt x="12793" y="0"/>
                    <a:pt x="0" y="12793"/>
                    <a:pt x="0" y="28575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5" name="Freeform 25"/>
            <p:cNvSpPr/>
            <p:nvPr/>
          </p:nvSpPr>
          <p:spPr>
            <a:xfrm>
              <a:off x="863918" y="5279708"/>
              <a:ext cx="62865" cy="32385"/>
            </a:xfrm>
            <a:custGeom>
              <a:avLst/>
              <a:gdLst/>
              <a:ahLst/>
              <a:cxnLst/>
              <a:rect l="l" t="t" r="r" b="b"/>
              <a:pathLst>
                <a:path w="62865" h="32385">
                  <a:moveTo>
                    <a:pt x="0" y="32385"/>
                  </a:moveTo>
                  <a:lnTo>
                    <a:pt x="62865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6" name="Freeform 26"/>
            <p:cNvSpPr/>
            <p:nvPr/>
          </p:nvSpPr>
          <p:spPr>
            <a:xfrm>
              <a:off x="863918" y="5336858"/>
              <a:ext cx="62865" cy="32385"/>
            </a:xfrm>
            <a:custGeom>
              <a:avLst/>
              <a:gdLst/>
              <a:ahLst/>
              <a:cxnLst/>
              <a:rect l="l" t="t" r="r" b="b"/>
              <a:pathLst>
                <a:path w="62865" h="32385">
                  <a:moveTo>
                    <a:pt x="0" y="0"/>
                  </a:moveTo>
                  <a:lnTo>
                    <a:pt x="62865" y="32385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28" name="TextBox 28"/>
          <p:cNvSpPr txBox="1"/>
          <p:nvPr/>
        </p:nvSpPr>
        <p:spPr>
          <a:xfrm>
            <a:off x="763905" y="5540692"/>
            <a:ext cx="16904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跨文化交流新窗口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65810" y="5795010"/>
            <a:ext cx="495528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春节成世界感知中国“文化名片”，促进不同文明间对话与理解。</a:t>
            </a:r>
          </a:p>
        </p:txBody>
      </p:sp>
      <p:sp>
        <p:nvSpPr>
          <p:cNvPr id="30" name="Freeform 30"/>
          <p:cNvSpPr/>
          <p:nvPr/>
        </p:nvSpPr>
        <p:spPr>
          <a:xfrm>
            <a:off x="62103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35" name="Group 35"/>
          <p:cNvGrpSpPr/>
          <p:nvPr/>
        </p:nvGrpSpPr>
        <p:grpSpPr>
          <a:xfrm>
            <a:off x="6448425" y="5238750"/>
            <a:ext cx="171450" cy="171450"/>
            <a:chOff x="6448425" y="5238750"/>
            <a:chExt cx="171450" cy="171450"/>
          </a:xfrm>
        </p:grpSpPr>
        <p:sp>
          <p:nvSpPr>
            <p:cNvPr id="31" name="Freeform 31"/>
            <p:cNvSpPr/>
            <p:nvPr/>
          </p:nvSpPr>
          <p:spPr>
            <a:xfrm>
              <a:off x="6467475" y="523875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38100"/>
                  </a:moveTo>
                  <a:cubicBezTo>
                    <a:pt x="0" y="59142"/>
                    <a:pt x="17058" y="76200"/>
                    <a:pt x="38100" y="76200"/>
                  </a:cubicBezTo>
                  <a:cubicBezTo>
                    <a:pt x="59142" y="76200"/>
                    <a:pt x="76200" y="59142"/>
                    <a:pt x="76200" y="38100"/>
                  </a:cubicBezTo>
                  <a:cubicBezTo>
                    <a:pt x="76200" y="17058"/>
                    <a:pt x="59142" y="0"/>
                    <a:pt x="38100" y="0"/>
                  </a:cubicBezTo>
                  <a:cubicBezTo>
                    <a:pt x="17058" y="0"/>
                    <a:pt x="0" y="17058"/>
                    <a:pt x="0" y="38100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32" name="Freeform 32"/>
            <p:cNvSpPr/>
            <p:nvPr/>
          </p:nvSpPr>
          <p:spPr>
            <a:xfrm>
              <a:off x="6448425" y="5353050"/>
              <a:ext cx="114300" cy="57150"/>
            </a:xfrm>
            <a:custGeom>
              <a:avLst/>
              <a:gdLst/>
              <a:ahLst/>
              <a:cxnLst/>
              <a:rect l="l" t="t" r="r" b="b"/>
              <a:pathLst>
                <a:path w="114300" h="57150">
                  <a:moveTo>
                    <a:pt x="0" y="57150"/>
                  </a:move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lnTo>
                    <a:pt x="76200" y="0"/>
                  </a:lnTo>
                  <a:cubicBezTo>
                    <a:pt x="97242" y="0"/>
                    <a:pt x="114300" y="17058"/>
                    <a:pt x="114300" y="38100"/>
                  </a:cubicBezTo>
                  <a:lnTo>
                    <a:pt x="114300" y="5715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33" name="Freeform 33"/>
            <p:cNvSpPr/>
            <p:nvPr/>
          </p:nvSpPr>
          <p:spPr>
            <a:xfrm>
              <a:off x="6572250" y="5239988"/>
              <a:ext cx="28650" cy="73819"/>
            </a:xfrm>
            <a:custGeom>
              <a:avLst/>
              <a:gdLst/>
              <a:ahLst/>
              <a:cxnLst/>
              <a:rect l="l" t="t" r="r" b="b"/>
              <a:pathLst>
                <a:path w="28650" h="73819">
                  <a:moveTo>
                    <a:pt x="0" y="0"/>
                  </a:moveTo>
                  <a:cubicBezTo>
                    <a:pt x="16858" y="4316"/>
                    <a:pt x="28650" y="19507"/>
                    <a:pt x="28650" y="36909"/>
                  </a:cubicBezTo>
                  <a:cubicBezTo>
                    <a:pt x="28650" y="54312"/>
                    <a:pt x="16858" y="69502"/>
                    <a:pt x="0" y="73819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34" name="Freeform 34"/>
            <p:cNvSpPr/>
            <p:nvPr/>
          </p:nvSpPr>
          <p:spPr>
            <a:xfrm>
              <a:off x="6591300" y="5354479"/>
              <a:ext cx="28575" cy="55721"/>
            </a:xfrm>
            <a:custGeom>
              <a:avLst/>
              <a:gdLst/>
              <a:ahLst/>
              <a:cxnLst/>
              <a:rect l="l" t="t" r="r" b="b"/>
              <a:pathLst>
                <a:path w="28575" h="55721">
                  <a:moveTo>
                    <a:pt x="28575" y="55721"/>
                  </a:moveTo>
                  <a:lnTo>
                    <a:pt x="28575" y="36671"/>
                  </a:lnTo>
                  <a:cubicBezTo>
                    <a:pt x="28476" y="19379"/>
                    <a:pt x="16743" y="4323"/>
                    <a:pt x="0" y="0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36" name="TextBox 36"/>
          <p:cNvSpPr txBox="1"/>
          <p:nvPr/>
        </p:nvSpPr>
        <p:spPr>
          <a:xfrm>
            <a:off x="6402705" y="5540692"/>
            <a:ext cx="1897523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文化软实力显著提升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6404610" y="5795010"/>
            <a:ext cx="4972812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春节“和谐”“团圆”理念被广泛认同，助推构建人类命运共同体。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8B1A1A"/>
            </a:solidFill>
            <a:ln>
              <a:noFill/>
            </a:ln>
          </p:spPr>
        </p:sp>
        <p:sp>
          <p:nvSpPr>
            <p:cNvPr id="3" name="Freeform 3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0"/>
                  </a:lnTo>
                  <a:lnTo>
                    <a:pt x="12192000" y="6858000"/>
                  </a:lnTo>
                  <a:close/>
                </a:path>
              </a:pathLst>
            </a:custGeom>
            <a:solidFill>
              <a:srgbClr val="C0392B">
                <a:alpha val="30000"/>
              </a:srgbClr>
            </a:solidFill>
            <a:ln>
              <a:noFill/>
            </a:ln>
          </p:spPr>
        </p:sp>
      </p:grpSp>
      <p:sp>
        <p:nvSpPr>
          <p:cNvPr id="5" name="TextBox 5"/>
          <p:cNvSpPr txBox="1"/>
          <p:nvPr/>
        </p:nvSpPr>
        <p:spPr>
          <a:xfrm>
            <a:off x="5620226" y="1123950"/>
            <a:ext cx="951547" cy="1828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9000" dirty="0">
                <a:solidFill>
                  <a:srgbClr val="D4AF37">
                    <a:alphaMod val="20000"/>
                  </a:srgbClr>
                </a:solidFill>
                <a:latin typeface="Noto Sans CJK SC"/>
                <a:ea typeface="Microsoft YaHei"/>
                <a:cs typeface="Noto Sans CJK SC"/>
              </a:rPr>
              <a:t>“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3673221" y="2979420"/>
            <a:ext cx="4845558" cy="1049655"/>
            <a:chOff x="3673221" y="2979420"/>
            <a:chExt cx="4845558" cy="1049655"/>
          </a:xfrm>
        </p:grpSpPr>
        <p:sp>
          <p:nvSpPr>
            <p:cNvPr id="6" name="TextBox 6"/>
            <p:cNvSpPr txBox="1"/>
            <p:nvPr/>
          </p:nvSpPr>
          <p:spPr>
            <a:xfrm>
              <a:off x="4225290" y="2979420"/>
              <a:ext cx="374142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4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春节不仅是时间的节点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673221" y="3455670"/>
              <a:ext cx="4845558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4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更是中华民族精神家园的回归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5143500" y="4000500"/>
              <a:ext cx="1905000" cy="28575"/>
            </a:xfrm>
            <a:custGeom>
              <a:avLst/>
              <a:gdLst/>
              <a:ahLst/>
              <a:cxnLst/>
              <a:rect l="l" t="t" r="r" b="b"/>
              <a:pathLst>
                <a:path w="1905000" h="28575">
                  <a:moveTo>
                    <a:pt x="14288" y="0"/>
                  </a:moveTo>
                  <a:lnTo>
                    <a:pt x="1890712" y="0"/>
                  </a:lnTo>
                  <a:cubicBezTo>
                    <a:pt x="1898603" y="0"/>
                    <a:pt x="1905000" y="6397"/>
                    <a:pt x="1905000" y="14288"/>
                  </a:cubicBezTo>
                  <a:lnTo>
                    <a:pt x="1905000" y="14288"/>
                  </a:lnTo>
                  <a:cubicBezTo>
                    <a:pt x="1905000" y="22178"/>
                    <a:pt x="1898603" y="28575"/>
                    <a:pt x="1890712" y="28575"/>
                  </a:cubicBezTo>
                  <a:lnTo>
                    <a:pt x="14288" y="28575"/>
                  </a:lnTo>
                  <a:cubicBezTo>
                    <a:pt x="6397" y="28575"/>
                    <a:pt x="0" y="22178"/>
                    <a:pt x="0" y="14288"/>
                  </a:cubicBezTo>
                  <a:lnTo>
                    <a:pt x="0" y="14288"/>
                  </a:lnTo>
                  <a:cubicBezTo>
                    <a:pt x="0" y="6397"/>
                    <a:pt x="6397" y="0"/>
                    <a:pt x="14288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3946446" y="4791075"/>
            <a:ext cx="4299109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00" dirty="0">
                <a:solidFill>
                  <a:srgbClr val="F9E4E4"/>
                </a:solidFill>
                <a:latin typeface="Noto Sans CJK SC"/>
                <a:ea typeface="Microsoft YaHei"/>
                <a:cs typeface="Noto Sans CJK SC"/>
              </a:rPr>
              <a:t>家庭伦理 · 和谐共生 · 辞旧迎新 · 文化认同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8B1A1A"/>
            </a:soli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noFill/>
            <a:ln w="9525">
              <a:solidFill>
                <a:srgbClr val="D4AF37">
                  <a:alpha val="20000"/>
                </a:srgbClr>
              </a:solidFill>
            </a:ln>
          </p:spPr>
        </p:sp>
        <p:sp>
          <p:nvSpPr>
            <p:cNvPr id="4" name="Ellipse 4"/>
            <p:cNvSpPr/>
            <p:nvPr/>
          </p:nvSpPr>
          <p:spPr>
            <a:xfrm>
              <a:off x="4762500" y="2095500"/>
              <a:ext cx="2667000" cy="2667000"/>
            </a:xfrm>
            <a:prstGeom prst="ellipse">
              <a:avLst/>
            </a:prstGeom>
            <a:noFill/>
            <a:ln w="9525">
              <a:solidFill>
                <a:srgbClr val="D4AF37">
                  <a:alpha val="30000"/>
                </a:srgbClr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4365284" y="2898458"/>
            <a:ext cx="3461433" cy="863917"/>
            <a:chOff x="4365284" y="2898458"/>
            <a:chExt cx="3461433" cy="863917"/>
          </a:xfrm>
        </p:grpSpPr>
        <p:sp>
          <p:nvSpPr>
            <p:cNvPr id="6" name="TextBox 6"/>
            <p:cNvSpPr txBox="1"/>
            <p:nvPr/>
          </p:nvSpPr>
          <p:spPr>
            <a:xfrm>
              <a:off x="4365284" y="2898458"/>
              <a:ext cx="346143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历史溯源与传说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537948" y="3457575"/>
              <a:ext cx="311610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D4AF37"/>
                  </a:solidFill>
                  <a:latin typeface="Noto Sans CJK SC"/>
                  <a:ea typeface="Microsoft YaHei"/>
                  <a:cs typeface="Noto Sans CJK SC"/>
                </a:rPr>
                <a:t>HISTORICAL ORIGINS &amp; LEGENDS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8B1A1A"/>
            </a:soli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4191000" y="1524000"/>
              <a:ext cx="3810000" cy="3810000"/>
            </a:xfrm>
            <a:prstGeom prst="ellipse">
              <a:avLst/>
            </a:prstGeom>
            <a:solidFill>
              <a:srgbClr val="D4AF37">
                <a:alpha val="5000"/>
              </a:srgbClr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4745546" y="2659380"/>
            <a:ext cx="2700909" cy="1179195"/>
            <a:chOff x="4745546" y="2659380"/>
            <a:chExt cx="2700909" cy="1179195"/>
          </a:xfrm>
        </p:grpSpPr>
        <p:sp>
          <p:nvSpPr>
            <p:cNvPr id="5" name="TextBox 5"/>
            <p:cNvSpPr txBox="1"/>
            <p:nvPr/>
          </p:nvSpPr>
          <p:spPr>
            <a:xfrm>
              <a:off x="4946142" y="2659380"/>
              <a:ext cx="2299716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6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谢谢观看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4745546" y="3425190"/>
              <a:ext cx="2700909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dirty="0">
                  <a:solidFill>
                    <a:srgbClr val="F9E4E4"/>
                  </a:solidFill>
                  <a:latin typeface="Noto Sans CJK SC"/>
                  <a:ea typeface="Microsoft YaHei"/>
                  <a:cs typeface="Noto Sans CJK SC"/>
                </a:rPr>
                <a:t>THANKS FOR WATCHING</a:t>
              </a:r>
            </a:p>
          </p:txBody>
        </p:sp>
        <p:sp>
          <p:nvSpPr>
            <p:cNvPr id="7" name="Freeform 7"/>
            <p:cNvSpPr/>
            <p:nvPr/>
          </p:nvSpPr>
          <p:spPr>
            <a:xfrm>
              <a:off x="5619750" y="3810000"/>
              <a:ext cx="952500" cy="28575"/>
            </a:xfrm>
            <a:custGeom>
              <a:avLst/>
              <a:gdLst/>
              <a:ahLst/>
              <a:cxnLst/>
              <a:rect l="l" t="t" r="r" b="b"/>
              <a:pathLst>
                <a:path w="952500" h="28575">
                  <a:moveTo>
                    <a:pt x="14288" y="0"/>
                  </a:moveTo>
                  <a:lnTo>
                    <a:pt x="938212" y="0"/>
                  </a:lnTo>
                  <a:cubicBezTo>
                    <a:pt x="946103" y="0"/>
                    <a:pt x="952500" y="6397"/>
                    <a:pt x="952500" y="14288"/>
                  </a:cubicBezTo>
                  <a:lnTo>
                    <a:pt x="952500" y="14288"/>
                  </a:lnTo>
                  <a:cubicBezTo>
                    <a:pt x="952500" y="22178"/>
                    <a:pt x="946103" y="28575"/>
                    <a:pt x="938212" y="28575"/>
                  </a:cubicBezTo>
                  <a:lnTo>
                    <a:pt x="14288" y="28575"/>
                  </a:lnTo>
                  <a:cubicBezTo>
                    <a:pt x="6397" y="28575"/>
                    <a:pt x="0" y="22178"/>
                    <a:pt x="0" y="14288"/>
                  </a:cubicBezTo>
                  <a:lnTo>
                    <a:pt x="0" y="14288"/>
                  </a:lnTo>
                  <a:cubicBezTo>
                    <a:pt x="0" y="6397"/>
                    <a:pt x="6397" y="0"/>
                    <a:pt x="14288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sp>
        <p:nvSpPr>
          <p:cNvPr id="9" name="TextBox 9"/>
          <p:cNvSpPr txBox="1"/>
          <p:nvPr/>
        </p:nvSpPr>
        <p:spPr>
          <a:xfrm>
            <a:off x="5604796" y="6475095"/>
            <a:ext cx="982409" cy="1828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900" dirty="0">
                <a:solidFill>
                  <a:srgbClr val="FFFFFF">
                    <a:alphaMod val="50000"/>
                  </a:srgbClr>
                </a:solidFill>
                <a:latin typeface="Noto Sans CJK SC"/>
                <a:ea typeface="Microsoft YaHei"/>
                <a:cs typeface="Noto Sans CJK SC"/>
              </a:rPr>
              <a:t>Devnors AI 生成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5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162538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春节起源与年兽传说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4638675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C0392B"/>
                </a:solidFill>
                <a:latin typeface="Noto Sans CJK SC"/>
                <a:ea typeface="Microsoft YaHei"/>
                <a:cs typeface="Noto Sans CJK SC"/>
              </a:rPr>
              <a:t>追溯上古祭祀传统，解析驱邪纳福的神话根源。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31727"/>
            <a:ext cx="11049000" cy="1899047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9" name="Group 9"/>
          <p:cNvGrpSpPr/>
          <p:nvPr/>
        </p:nvGrpSpPr>
        <p:grpSpPr>
          <a:xfrm>
            <a:off x="810101" y="3799145"/>
            <a:ext cx="175755" cy="179791"/>
            <a:chOff x="810101" y="3799145"/>
            <a:chExt cx="175755" cy="179791"/>
          </a:xfrm>
        </p:grpSpPr>
        <p:sp>
          <p:nvSpPr>
            <p:cNvPr id="7" name="Freeform 7"/>
            <p:cNvSpPr/>
            <p:nvPr/>
          </p:nvSpPr>
          <p:spPr>
            <a:xfrm>
              <a:off x="895350" y="3848100"/>
              <a:ext cx="19050" cy="57150"/>
            </a:xfrm>
            <a:custGeom>
              <a:avLst/>
              <a:gdLst/>
              <a:ahLst/>
              <a:cxnLst/>
              <a:rect l="l" t="t" r="r" b="b"/>
              <a:pathLst>
                <a:path w="19050" h="57150">
                  <a:moveTo>
                    <a:pt x="0" y="0"/>
                  </a:moveTo>
                  <a:lnTo>
                    <a:pt x="0" y="38100"/>
                  </a:lnTo>
                  <a:lnTo>
                    <a:pt x="19050" y="5715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810101" y="3799145"/>
              <a:ext cx="175755" cy="179791"/>
            </a:xfrm>
            <a:custGeom>
              <a:avLst/>
              <a:gdLst/>
              <a:ahLst/>
              <a:cxnLst/>
              <a:rect l="l" t="t" r="r" b="b"/>
              <a:pathLst>
                <a:path w="175755" h="179791">
                  <a:moveTo>
                    <a:pt x="0" y="77530"/>
                  </a:moveTo>
                  <a:cubicBezTo>
                    <a:pt x="4419" y="34148"/>
                    <a:pt x="40701" y="996"/>
                    <a:pt x="84305" y="498"/>
                  </a:cubicBezTo>
                  <a:cubicBezTo>
                    <a:pt x="127908" y="0"/>
                    <a:pt x="164938" y="32315"/>
                    <a:pt x="170347" y="75585"/>
                  </a:cubicBezTo>
                  <a:cubicBezTo>
                    <a:pt x="175755" y="118854"/>
                    <a:pt x="147820" y="159290"/>
                    <a:pt x="105435" y="169540"/>
                  </a:cubicBezTo>
                  <a:cubicBezTo>
                    <a:pt x="63050" y="179791"/>
                    <a:pt x="19724" y="156590"/>
                    <a:pt x="4762" y="115630"/>
                  </a:cubicBezTo>
                  <a:moveTo>
                    <a:pt x="0" y="163255"/>
                  </a:moveTo>
                  <a:lnTo>
                    <a:pt x="0" y="115630"/>
                  </a:lnTo>
                  <a:lnTo>
                    <a:pt x="47625" y="11563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763905" y="4111942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上古岁首祭祀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65810" y="4366260"/>
            <a:ext cx="458724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源于殷商祭神祭祖，体现农耕文明对自然节律敬畏与感恩。</a:t>
            </a:r>
          </a:p>
        </p:txBody>
      </p:sp>
      <p:sp>
        <p:nvSpPr>
          <p:cNvPr id="12" name="Freeform 12"/>
          <p:cNvSpPr/>
          <p:nvPr/>
        </p:nvSpPr>
        <p:spPr>
          <a:xfrm>
            <a:off x="62103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15" name="Group 15"/>
          <p:cNvGrpSpPr/>
          <p:nvPr/>
        </p:nvGrpSpPr>
        <p:grpSpPr>
          <a:xfrm>
            <a:off x="6435571" y="3800475"/>
            <a:ext cx="186006" cy="171450"/>
            <a:chOff x="6435571" y="3800475"/>
            <a:chExt cx="186006" cy="171450"/>
          </a:xfrm>
        </p:grpSpPr>
        <p:sp>
          <p:nvSpPr>
            <p:cNvPr id="13" name="Freeform 13"/>
            <p:cNvSpPr/>
            <p:nvPr/>
          </p:nvSpPr>
          <p:spPr>
            <a:xfrm>
              <a:off x="6435571" y="3800475"/>
              <a:ext cx="186006" cy="169983"/>
            </a:xfrm>
            <a:custGeom>
              <a:avLst/>
              <a:gdLst/>
              <a:ahLst/>
              <a:cxnLst/>
              <a:rect l="l" t="t" r="r" b="b"/>
              <a:pathLst>
                <a:path w="186006" h="169983">
                  <a:moveTo>
                    <a:pt x="93436" y="169983"/>
                  </a:moveTo>
                  <a:cubicBezTo>
                    <a:pt x="33766" y="151487"/>
                    <a:pt x="0" y="88510"/>
                    <a:pt x="17617" y="28575"/>
                  </a:cubicBezTo>
                  <a:cubicBezTo>
                    <a:pt x="47292" y="29933"/>
                    <a:pt x="76331" y="19684"/>
                    <a:pt x="98579" y="0"/>
                  </a:cubicBezTo>
                  <a:cubicBezTo>
                    <a:pt x="120828" y="19684"/>
                    <a:pt x="149867" y="29933"/>
                    <a:pt x="179542" y="28575"/>
                  </a:cubicBezTo>
                  <a:cubicBezTo>
                    <a:pt x="186006" y="50569"/>
                    <a:pt x="185708" y="73999"/>
                    <a:pt x="178685" y="95822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4" name="Freeform 14"/>
            <p:cNvSpPr/>
            <p:nvPr/>
          </p:nvSpPr>
          <p:spPr>
            <a:xfrm>
              <a:off x="6562725" y="3933825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>
                  <a:moveTo>
                    <a:pt x="0" y="19050"/>
                  </a:moveTo>
                  <a:lnTo>
                    <a:pt x="19050" y="38100"/>
                  </a:lnTo>
                  <a:lnTo>
                    <a:pt x="57150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16" name="TextBox 16"/>
          <p:cNvSpPr txBox="1"/>
          <p:nvPr/>
        </p:nvSpPr>
        <p:spPr>
          <a:xfrm>
            <a:off x="6402705" y="4111942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年兽神话传说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404610" y="4366260"/>
            <a:ext cx="460476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传说“年”兽怕红、火、巨响，遂形成贴红联、放鞭炮习俗。</a:t>
            </a:r>
          </a:p>
        </p:txBody>
      </p:sp>
      <p:sp>
        <p:nvSpPr>
          <p:cNvPr id="18" name="Freeform 18"/>
          <p:cNvSpPr/>
          <p:nvPr/>
        </p:nvSpPr>
        <p:spPr>
          <a:xfrm>
            <a:off x="5715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sp>
        <p:nvSpPr>
          <p:cNvPr id="19" name="Freeform 19"/>
          <p:cNvSpPr/>
          <p:nvPr/>
        </p:nvSpPr>
        <p:spPr>
          <a:xfrm>
            <a:off x="800167" y="5229244"/>
            <a:ext cx="190233" cy="180908"/>
          </a:xfrm>
          <a:custGeom>
            <a:avLst/>
            <a:gdLst/>
            <a:ahLst/>
            <a:cxnLst/>
            <a:rect l="l" t="t" r="r" b="b"/>
            <a:pathLst>
              <a:path w="190233" h="180908">
                <a:moveTo>
                  <a:pt x="95183" y="150000"/>
                </a:moveTo>
                <a:lnTo>
                  <a:pt x="36395" y="180908"/>
                </a:lnTo>
                <a:lnTo>
                  <a:pt x="47625" y="115443"/>
                </a:lnTo>
                <a:lnTo>
                  <a:pt x="0" y="69085"/>
                </a:lnTo>
                <a:lnTo>
                  <a:pt x="65722" y="59560"/>
                </a:lnTo>
                <a:lnTo>
                  <a:pt x="95117" y="0"/>
                </a:lnTo>
                <a:lnTo>
                  <a:pt x="124511" y="59560"/>
                </a:lnTo>
                <a:lnTo>
                  <a:pt x="190233" y="69085"/>
                </a:lnTo>
                <a:lnTo>
                  <a:pt x="142608" y="115443"/>
                </a:lnTo>
                <a:lnTo>
                  <a:pt x="153838" y="180908"/>
                </a:lnTo>
                <a:lnTo>
                  <a:pt x="95183" y="150000"/>
                </a:lnTo>
              </a:path>
            </a:pathLst>
          </a:custGeom>
          <a:noFill/>
          <a:ln w="19050">
            <a:solidFill>
              <a:srgbClr val="D4AF37"/>
            </a:solidFill>
          </a:ln>
        </p:spPr>
      </p:sp>
      <p:sp>
        <p:nvSpPr>
          <p:cNvPr id="20" name="TextBox 20"/>
          <p:cNvSpPr txBox="1"/>
          <p:nvPr/>
        </p:nvSpPr>
        <p:spPr>
          <a:xfrm>
            <a:off x="763905" y="5540692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驱邪纳福寓意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65810" y="5795010"/>
            <a:ext cx="460476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春节核心精神“除旧布新”，通过扫尘沐浴驱晦气，迎新春。</a:t>
            </a:r>
          </a:p>
        </p:txBody>
      </p:sp>
      <p:sp>
        <p:nvSpPr>
          <p:cNvPr id="22" name="Freeform 22"/>
          <p:cNvSpPr/>
          <p:nvPr/>
        </p:nvSpPr>
        <p:spPr>
          <a:xfrm>
            <a:off x="62103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25" name="Group 25"/>
          <p:cNvGrpSpPr/>
          <p:nvPr/>
        </p:nvGrpSpPr>
        <p:grpSpPr>
          <a:xfrm>
            <a:off x="6448425" y="5276850"/>
            <a:ext cx="171450" cy="95250"/>
            <a:chOff x="6448425" y="5276850"/>
            <a:chExt cx="171450" cy="95250"/>
          </a:xfrm>
        </p:grpSpPr>
        <p:sp>
          <p:nvSpPr>
            <p:cNvPr id="23" name="Freeform 23"/>
            <p:cNvSpPr/>
            <p:nvPr/>
          </p:nvSpPr>
          <p:spPr>
            <a:xfrm>
              <a:off x="6448425" y="5276850"/>
              <a:ext cx="171450" cy="95250"/>
            </a:xfrm>
            <a:custGeom>
              <a:avLst/>
              <a:gdLst/>
              <a:ahLst/>
              <a:cxnLst/>
              <a:rect l="l" t="t" r="r" b="b"/>
              <a:pathLst>
                <a:path w="171450" h="95250">
                  <a:moveTo>
                    <a:pt x="0" y="95250"/>
                  </a:moveTo>
                  <a:lnTo>
                    <a:pt x="57150" y="38100"/>
                  </a:lnTo>
                  <a:lnTo>
                    <a:pt x="95250" y="76200"/>
                  </a:lnTo>
                  <a:lnTo>
                    <a:pt x="171450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4" name="Freeform 24"/>
            <p:cNvSpPr/>
            <p:nvPr/>
          </p:nvSpPr>
          <p:spPr>
            <a:xfrm>
              <a:off x="6553200" y="5276850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>
                  <a:moveTo>
                    <a:pt x="0" y="0"/>
                  </a:moveTo>
                  <a:lnTo>
                    <a:pt x="66675" y="0"/>
                  </a:lnTo>
                  <a:lnTo>
                    <a:pt x="66675" y="66675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26" name="TextBox 26"/>
          <p:cNvSpPr txBox="1"/>
          <p:nvPr/>
        </p:nvSpPr>
        <p:spPr>
          <a:xfrm>
            <a:off x="6402705" y="5540692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历史演变脉络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404610" y="5795010"/>
            <a:ext cx="493776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汉代确立正月岁首，唐宋繁盛，明清定型，千年传承丰富内涵。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5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162538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腊月到正月的时间轴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66775"/>
            <a:ext cx="459486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C0392B"/>
                </a:solidFill>
                <a:latin typeface="Noto Sans CJK SC"/>
                <a:ea typeface="Microsoft YaHei"/>
                <a:cs typeface="Noto Sans CJK SC"/>
              </a:rPr>
              <a:t>完整呈现从 prep 到庆祝再到收尾的节日节奏。</a:t>
            </a:r>
          </a:p>
        </p:txBody>
      </p:sp>
      <p:sp>
        <p:nvSpPr>
          <p:cNvPr id="5" name="Freeform 5"/>
          <p:cNvSpPr/>
          <p:nvPr/>
        </p:nvSpPr>
        <p:spPr>
          <a:xfrm>
            <a:off x="571500" y="2381250"/>
            <a:ext cx="2333625" cy="2857500"/>
          </a:xfrm>
          <a:custGeom>
            <a:avLst/>
            <a:gdLst/>
            <a:ahLst/>
            <a:cxnLst/>
            <a:rect l="l" t="t" r="r" b="b"/>
            <a:pathLst>
              <a:path w="2333625" h="2857500">
                <a:moveTo>
                  <a:pt x="114300" y="0"/>
                </a:moveTo>
                <a:lnTo>
                  <a:pt x="2219325" y="0"/>
                </a:lnTo>
                <a:cubicBezTo>
                  <a:pt x="2282451" y="0"/>
                  <a:pt x="2333625" y="51174"/>
                  <a:pt x="2333625" y="114300"/>
                </a:cubicBezTo>
                <a:lnTo>
                  <a:pt x="2333625" y="2743200"/>
                </a:lnTo>
                <a:cubicBezTo>
                  <a:pt x="2333625" y="2806326"/>
                  <a:pt x="2282451" y="2857500"/>
                  <a:pt x="2219325" y="2857500"/>
                </a:cubicBezTo>
                <a:lnTo>
                  <a:pt x="114300" y="2857500"/>
                </a:lnTo>
                <a:cubicBezTo>
                  <a:pt x="51174" y="2857500"/>
                  <a:pt x="0" y="2806326"/>
                  <a:pt x="0" y="274320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3E8E8"/>
          </a:solidFill>
          <a:ln w="19050">
            <a:solidFill>
              <a:srgbClr val="8B1A1A"/>
            </a:solidFill>
          </a:ln>
        </p:spPr>
      </p:sp>
      <p:sp>
        <p:nvSpPr>
          <p:cNvPr id="6" name="TextBox 6"/>
          <p:cNvSpPr txBox="1"/>
          <p:nvPr/>
        </p:nvSpPr>
        <p:spPr>
          <a:xfrm>
            <a:off x="741045" y="2622232"/>
            <a:ext cx="256987" cy="3352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650" b="1" dirty="0">
                <a:solidFill>
                  <a:srgbClr val="D4AF37"/>
                </a:solidFill>
                <a:latin typeface="Noto Sans CJK SC"/>
                <a:ea typeface="Microsoft YaHei"/>
                <a:cs typeface="Noto Sans CJK SC"/>
              </a:rPr>
              <a:t>01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92956" y="2964656"/>
            <a:ext cx="185738" cy="185738"/>
            <a:chOff x="792956" y="2964656"/>
            <a:chExt cx="185738" cy="185738"/>
          </a:xfrm>
        </p:grpSpPr>
        <p:sp>
          <p:nvSpPr>
            <p:cNvPr id="7" name="Freeform 7"/>
            <p:cNvSpPr/>
            <p:nvPr/>
          </p:nvSpPr>
          <p:spPr>
            <a:xfrm>
              <a:off x="792956" y="2964656"/>
              <a:ext cx="185738" cy="185738"/>
            </a:xfrm>
            <a:custGeom>
              <a:avLst/>
              <a:gdLst/>
              <a:ahLst/>
              <a:cxnLst/>
              <a:rect l="l" t="t" r="r" b="b"/>
              <a:pathLst>
                <a:path w="185738" h="185738">
                  <a:moveTo>
                    <a:pt x="0" y="92869"/>
                  </a:moveTo>
                  <a:cubicBezTo>
                    <a:pt x="0" y="144159"/>
                    <a:pt x="41579" y="185738"/>
                    <a:pt x="92869" y="185738"/>
                  </a:cubicBezTo>
                  <a:cubicBezTo>
                    <a:pt x="144159" y="185738"/>
                    <a:pt x="185738" y="144159"/>
                    <a:pt x="185738" y="92869"/>
                  </a:cubicBezTo>
                  <a:cubicBezTo>
                    <a:pt x="185738" y="41579"/>
                    <a:pt x="144159" y="0"/>
                    <a:pt x="92869" y="0"/>
                  </a:cubicBezTo>
                  <a:cubicBezTo>
                    <a:pt x="41579" y="0"/>
                    <a:pt x="0" y="41579"/>
                    <a:pt x="0" y="92869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885825" y="3026569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103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9" name="Freeform 9"/>
            <p:cNvSpPr/>
            <p:nvPr/>
          </p:nvSpPr>
          <p:spPr>
            <a:xfrm>
              <a:off x="875506" y="3057525"/>
              <a:ext cx="20637" cy="41275"/>
            </a:xfrm>
            <a:custGeom>
              <a:avLst/>
              <a:gdLst/>
              <a:ahLst/>
              <a:cxnLst/>
              <a:rect l="l" t="t" r="r" b="b"/>
              <a:pathLst>
                <a:path w="20637" h="41275">
                  <a:moveTo>
                    <a:pt x="0" y="0"/>
                  </a:moveTo>
                  <a:lnTo>
                    <a:pt x="10319" y="0"/>
                  </a:lnTo>
                  <a:lnTo>
                    <a:pt x="10319" y="41275"/>
                  </a:lnTo>
                  <a:lnTo>
                    <a:pt x="20637" y="41275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11" name="TextBox 11"/>
          <p:cNvSpPr txBox="1"/>
          <p:nvPr/>
        </p:nvSpPr>
        <p:spPr>
          <a:xfrm>
            <a:off x="744855" y="3302318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腊月扫尘备货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7712" y="36123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腊月二十三起，家家户户扫尘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7712" y="38409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洁物，置办年货，准备迎接新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47712" y="4069556"/>
            <a:ext cx="357188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年。</a:t>
            </a:r>
          </a:p>
        </p:txBody>
      </p:sp>
      <p:sp>
        <p:nvSpPr>
          <p:cNvPr id="15" name="Freeform 15"/>
          <p:cNvSpPr/>
          <p:nvPr/>
        </p:nvSpPr>
        <p:spPr>
          <a:xfrm>
            <a:off x="3105150" y="3705225"/>
            <a:ext cx="171450" cy="209550"/>
          </a:xfrm>
          <a:custGeom>
            <a:avLst/>
            <a:gdLst/>
            <a:ahLst/>
            <a:cxnLst/>
            <a:rect l="l" t="t" r="r" b="b"/>
            <a:pathLst>
              <a:path w="171450" h="209550">
                <a:moveTo>
                  <a:pt x="0" y="0"/>
                </a:moveTo>
                <a:lnTo>
                  <a:pt x="171450" y="104775"/>
                </a:lnTo>
                <a:lnTo>
                  <a:pt x="0" y="209550"/>
                </a:lnTo>
                <a:close/>
              </a:path>
            </a:pathLst>
          </a:custGeom>
          <a:solidFill>
            <a:srgbClr val="D4AF37"/>
          </a:solidFill>
          <a:ln>
            <a:noFill/>
          </a:ln>
        </p:spPr>
      </p:sp>
      <p:sp>
        <p:nvSpPr>
          <p:cNvPr id="16" name="Freeform 16"/>
          <p:cNvSpPr/>
          <p:nvPr/>
        </p:nvSpPr>
        <p:spPr>
          <a:xfrm>
            <a:off x="3476625" y="2381250"/>
            <a:ext cx="2333625" cy="2857500"/>
          </a:xfrm>
          <a:custGeom>
            <a:avLst/>
            <a:gdLst/>
            <a:ahLst/>
            <a:cxnLst/>
            <a:rect l="l" t="t" r="r" b="b"/>
            <a:pathLst>
              <a:path w="2333625" h="2857500">
                <a:moveTo>
                  <a:pt x="114300" y="0"/>
                </a:moveTo>
                <a:lnTo>
                  <a:pt x="2219325" y="0"/>
                </a:lnTo>
                <a:cubicBezTo>
                  <a:pt x="2282451" y="0"/>
                  <a:pt x="2333625" y="51174"/>
                  <a:pt x="2333625" y="114300"/>
                </a:cubicBezTo>
                <a:lnTo>
                  <a:pt x="2333625" y="2743200"/>
                </a:lnTo>
                <a:cubicBezTo>
                  <a:pt x="2333625" y="2806326"/>
                  <a:pt x="2282451" y="2857500"/>
                  <a:pt x="2219325" y="2857500"/>
                </a:cubicBezTo>
                <a:lnTo>
                  <a:pt x="114300" y="2857500"/>
                </a:lnTo>
                <a:cubicBezTo>
                  <a:pt x="51174" y="2857500"/>
                  <a:pt x="0" y="2806326"/>
                  <a:pt x="0" y="274320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3E8E8"/>
          </a:solidFill>
          <a:ln w="19050">
            <a:solidFill>
              <a:srgbClr val="8B1A1A"/>
            </a:solidFill>
          </a:ln>
        </p:spPr>
      </p:sp>
      <p:sp>
        <p:nvSpPr>
          <p:cNvPr id="17" name="TextBox 17"/>
          <p:cNvSpPr txBox="1"/>
          <p:nvPr/>
        </p:nvSpPr>
        <p:spPr>
          <a:xfrm>
            <a:off x="3646170" y="2622232"/>
            <a:ext cx="320245" cy="3352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650" b="1" dirty="0">
                <a:solidFill>
                  <a:srgbClr val="D4AF37"/>
                </a:solidFill>
                <a:latin typeface="Noto Sans CJK SC"/>
                <a:ea typeface="Microsoft YaHei"/>
                <a:cs typeface="Noto Sans CJK SC"/>
              </a:rPr>
              <a:t>02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3698081" y="2964656"/>
            <a:ext cx="185737" cy="185738"/>
            <a:chOff x="3698081" y="2964656"/>
            <a:chExt cx="185737" cy="185738"/>
          </a:xfrm>
        </p:grpSpPr>
        <p:sp>
          <p:nvSpPr>
            <p:cNvPr id="18" name="Freeform 18"/>
            <p:cNvSpPr/>
            <p:nvPr/>
          </p:nvSpPr>
          <p:spPr>
            <a:xfrm>
              <a:off x="3718719" y="2964656"/>
              <a:ext cx="82550" cy="82550"/>
            </a:xfrm>
            <a:custGeom>
              <a:avLst/>
              <a:gdLst/>
              <a:ahLst/>
              <a:cxnLst/>
              <a:rect l="l" t="t" r="r" b="b"/>
              <a:pathLst>
                <a:path w="82550" h="82550">
                  <a:moveTo>
                    <a:pt x="0" y="41275"/>
                  </a:moveTo>
                  <a:cubicBezTo>
                    <a:pt x="0" y="64071"/>
                    <a:pt x="18479" y="82550"/>
                    <a:pt x="41275" y="82550"/>
                  </a:cubicBezTo>
                  <a:cubicBezTo>
                    <a:pt x="64071" y="82550"/>
                    <a:pt x="82550" y="64071"/>
                    <a:pt x="82550" y="41275"/>
                  </a:cubicBezTo>
                  <a:cubicBezTo>
                    <a:pt x="82550" y="18479"/>
                    <a:pt x="64071" y="0"/>
                    <a:pt x="41275" y="0"/>
                  </a:cubicBezTo>
                  <a:cubicBezTo>
                    <a:pt x="18479" y="0"/>
                    <a:pt x="0" y="18479"/>
                    <a:pt x="0" y="41275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9" name="Freeform 19"/>
            <p:cNvSpPr/>
            <p:nvPr/>
          </p:nvSpPr>
          <p:spPr>
            <a:xfrm>
              <a:off x="3698081" y="3088481"/>
              <a:ext cx="123825" cy="61912"/>
            </a:xfrm>
            <a:custGeom>
              <a:avLst/>
              <a:gdLst/>
              <a:ahLst/>
              <a:cxnLst/>
              <a:rect l="l" t="t" r="r" b="b"/>
              <a:pathLst>
                <a:path w="123825" h="61912">
                  <a:moveTo>
                    <a:pt x="0" y="61912"/>
                  </a:moveTo>
                  <a:lnTo>
                    <a:pt x="0" y="41275"/>
                  </a:lnTo>
                  <a:cubicBezTo>
                    <a:pt x="0" y="18479"/>
                    <a:pt x="18479" y="0"/>
                    <a:pt x="41275" y="0"/>
                  </a:cubicBezTo>
                  <a:lnTo>
                    <a:pt x="82550" y="0"/>
                  </a:lnTo>
                  <a:cubicBezTo>
                    <a:pt x="105346" y="0"/>
                    <a:pt x="123825" y="18479"/>
                    <a:pt x="123825" y="41275"/>
                  </a:cubicBezTo>
                  <a:lnTo>
                    <a:pt x="123825" y="61912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0" name="Freeform 20"/>
            <p:cNvSpPr/>
            <p:nvPr/>
          </p:nvSpPr>
          <p:spPr>
            <a:xfrm>
              <a:off x="3832225" y="2965998"/>
              <a:ext cx="31037" cy="79970"/>
            </a:xfrm>
            <a:custGeom>
              <a:avLst/>
              <a:gdLst/>
              <a:ahLst/>
              <a:cxnLst/>
              <a:rect l="l" t="t" r="r" b="b"/>
              <a:pathLst>
                <a:path w="31037" h="79970">
                  <a:moveTo>
                    <a:pt x="0" y="0"/>
                  </a:moveTo>
                  <a:cubicBezTo>
                    <a:pt x="18263" y="4676"/>
                    <a:pt x="31037" y="21133"/>
                    <a:pt x="31037" y="39985"/>
                  </a:cubicBezTo>
                  <a:cubicBezTo>
                    <a:pt x="31037" y="58838"/>
                    <a:pt x="18263" y="75294"/>
                    <a:pt x="0" y="79970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1" name="Freeform 21"/>
            <p:cNvSpPr/>
            <p:nvPr/>
          </p:nvSpPr>
          <p:spPr>
            <a:xfrm>
              <a:off x="3852862" y="3090029"/>
              <a:ext cx="30956" cy="60365"/>
            </a:xfrm>
            <a:custGeom>
              <a:avLst/>
              <a:gdLst/>
              <a:ahLst/>
              <a:cxnLst/>
              <a:rect l="l" t="t" r="r" b="b"/>
              <a:pathLst>
                <a:path w="30956" h="60365">
                  <a:moveTo>
                    <a:pt x="30956" y="60365"/>
                  </a:moveTo>
                  <a:lnTo>
                    <a:pt x="30956" y="39727"/>
                  </a:lnTo>
                  <a:cubicBezTo>
                    <a:pt x="30849" y="20994"/>
                    <a:pt x="18138" y="4683"/>
                    <a:pt x="0" y="0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23" name="TextBox 23"/>
          <p:cNvSpPr txBox="1"/>
          <p:nvPr/>
        </p:nvSpPr>
        <p:spPr>
          <a:xfrm>
            <a:off x="3649980" y="3302318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除夕团圆守岁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652838" y="36123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除夕夜全家团聚吃年夜饭，通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652838" y="38409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宵守岁，辞旧迎新，共度温馨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652838" y="4069556"/>
            <a:ext cx="521494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时刻。</a:t>
            </a:r>
          </a:p>
        </p:txBody>
      </p:sp>
      <p:sp>
        <p:nvSpPr>
          <p:cNvPr id="27" name="Freeform 27"/>
          <p:cNvSpPr/>
          <p:nvPr/>
        </p:nvSpPr>
        <p:spPr>
          <a:xfrm>
            <a:off x="6010275" y="3705225"/>
            <a:ext cx="171450" cy="209550"/>
          </a:xfrm>
          <a:custGeom>
            <a:avLst/>
            <a:gdLst/>
            <a:ahLst/>
            <a:cxnLst/>
            <a:rect l="l" t="t" r="r" b="b"/>
            <a:pathLst>
              <a:path w="171450" h="209550">
                <a:moveTo>
                  <a:pt x="0" y="0"/>
                </a:moveTo>
                <a:lnTo>
                  <a:pt x="171450" y="104775"/>
                </a:lnTo>
                <a:lnTo>
                  <a:pt x="0" y="209550"/>
                </a:lnTo>
                <a:close/>
              </a:path>
            </a:pathLst>
          </a:custGeom>
          <a:solidFill>
            <a:srgbClr val="D4AF37"/>
          </a:solidFill>
          <a:ln>
            <a:noFill/>
          </a:ln>
        </p:spPr>
      </p:sp>
      <p:sp>
        <p:nvSpPr>
          <p:cNvPr id="28" name="Freeform 28"/>
          <p:cNvSpPr/>
          <p:nvPr/>
        </p:nvSpPr>
        <p:spPr>
          <a:xfrm>
            <a:off x="6381750" y="2381250"/>
            <a:ext cx="2333625" cy="2857500"/>
          </a:xfrm>
          <a:custGeom>
            <a:avLst/>
            <a:gdLst/>
            <a:ahLst/>
            <a:cxnLst/>
            <a:rect l="l" t="t" r="r" b="b"/>
            <a:pathLst>
              <a:path w="2333625" h="2857500">
                <a:moveTo>
                  <a:pt x="114300" y="0"/>
                </a:moveTo>
                <a:lnTo>
                  <a:pt x="2219325" y="0"/>
                </a:lnTo>
                <a:cubicBezTo>
                  <a:pt x="2282451" y="0"/>
                  <a:pt x="2333625" y="51174"/>
                  <a:pt x="2333625" y="114300"/>
                </a:cubicBezTo>
                <a:lnTo>
                  <a:pt x="2333625" y="2743200"/>
                </a:lnTo>
                <a:cubicBezTo>
                  <a:pt x="2333625" y="2806326"/>
                  <a:pt x="2282451" y="2857500"/>
                  <a:pt x="2219325" y="2857500"/>
                </a:cubicBezTo>
                <a:lnTo>
                  <a:pt x="114300" y="2857500"/>
                </a:lnTo>
                <a:cubicBezTo>
                  <a:pt x="51174" y="2857500"/>
                  <a:pt x="0" y="2806326"/>
                  <a:pt x="0" y="274320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3E8E8"/>
          </a:solidFill>
          <a:ln w="19050">
            <a:solidFill>
              <a:srgbClr val="8B1A1A"/>
            </a:solidFill>
          </a:ln>
        </p:spPr>
      </p:sp>
      <p:sp>
        <p:nvSpPr>
          <p:cNvPr id="29" name="TextBox 29"/>
          <p:cNvSpPr txBox="1"/>
          <p:nvPr/>
        </p:nvSpPr>
        <p:spPr>
          <a:xfrm>
            <a:off x="6551295" y="2622232"/>
            <a:ext cx="320245" cy="3352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650" b="1" dirty="0">
                <a:solidFill>
                  <a:srgbClr val="D4AF37"/>
                </a:solidFill>
                <a:latin typeface="Noto Sans CJK SC"/>
                <a:ea typeface="Microsoft YaHei"/>
                <a:cs typeface="Noto Sans CJK SC"/>
              </a:rPr>
              <a:t>03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6603206" y="2964656"/>
            <a:ext cx="185738" cy="185738"/>
            <a:chOff x="6603206" y="2964656"/>
            <a:chExt cx="185738" cy="185738"/>
          </a:xfrm>
        </p:grpSpPr>
        <p:sp>
          <p:nvSpPr>
            <p:cNvPr id="30" name="Freeform 30"/>
            <p:cNvSpPr/>
            <p:nvPr/>
          </p:nvSpPr>
          <p:spPr>
            <a:xfrm>
              <a:off x="6603206" y="2964656"/>
              <a:ext cx="185738" cy="185738"/>
            </a:xfrm>
            <a:custGeom>
              <a:avLst/>
              <a:gdLst/>
              <a:ahLst/>
              <a:cxnLst/>
              <a:rect l="l" t="t" r="r" b="b"/>
              <a:pathLst>
                <a:path w="185738" h="185738">
                  <a:moveTo>
                    <a:pt x="0" y="92869"/>
                  </a:moveTo>
                  <a:cubicBezTo>
                    <a:pt x="0" y="144159"/>
                    <a:pt x="41579" y="185738"/>
                    <a:pt x="92869" y="185738"/>
                  </a:cubicBezTo>
                  <a:cubicBezTo>
                    <a:pt x="144159" y="185738"/>
                    <a:pt x="185738" y="144159"/>
                    <a:pt x="185738" y="92869"/>
                  </a:cubicBezTo>
                  <a:cubicBezTo>
                    <a:pt x="185738" y="41579"/>
                    <a:pt x="144159" y="0"/>
                    <a:pt x="92869" y="0"/>
                  </a:cubicBezTo>
                  <a:cubicBezTo>
                    <a:pt x="41579" y="0"/>
                    <a:pt x="0" y="41579"/>
                    <a:pt x="0" y="92869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31" name="Freeform 31"/>
            <p:cNvSpPr/>
            <p:nvPr/>
          </p:nvSpPr>
          <p:spPr>
            <a:xfrm>
              <a:off x="6696075" y="3026569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103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32" name="Freeform 32"/>
            <p:cNvSpPr/>
            <p:nvPr/>
          </p:nvSpPr>
          <p:spPr>
            <a:xfrm>
              <a:off x="6685756" y="3057525"/>
              <a:ext cx="20638" cy="41275"/>
            </a:xfrm>
            <a:custGeom>
              <a:avLst/>
              <a:gdLst/>
              <a:ahLst/>
              <a:cxnLst/>
              <a:rect l="l" t="t" r="r" b="b"/>
              <a:pathLst>
                <a:path w="20638" h="41275">
                  <a:moveTo>
                    <a:pt x="0" y="0"/>
                  </a:moveTo>
                  <a:lnTo>
                    <a:pt x="10319" y="0"/>
                  </a:lnTo>
                  <a:lnTo>
                    <a:pt x="10319" y="41275"/>
                  </a:lnTo>
                  <a:lnTo>
                    <a:pt x="20638" y="41275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34" name="TextBox 34"/>
          <p:cNvSpPr txBox="1"/>
          <p:nvPr/>
        </p:nvSpPr>
        <p:spPr>
          <a:xfrm>
            <a:off x="6555105" y="3302318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正月拜年迎春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557962" y="36123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正月初一开始走亲访友，互相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557962" y="38409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拜年祝福，长辈给晚辈发压岁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6557962" y="4069556"/>
            <a:ext cx="357188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钱。</a:t>
            </a:r>
          </a:p>
        </p:txBody>
      </p:sp>
      <p:sp>
        <p:nvSpPr>
          <p:cNvPr id="38" name="Freeform 38"/>
          <p:cNvSpPr/>
          <p:nvPr/>
        </p:nvSpPr>
        <p:spPr>
          <a:xfrm>
            <a:off x="8915400" y="3705225"/>
            <a:ext cx="171450" cy="209550"/>
          </a:xfrm>
          <a:custGeom>
            <a:avLst/>
            <a:gdLst/>
            <a:ahLst/>
            <a:cxnLst/>
            <a:rect l="l" t="t" r="r" b="b"/>
            <a:pathLst>
              <a:path w="171450" h="209550">
                <a:moveTo>
                  <a:pt x="0" y="0"/>
                </a:moveTo>
                <a:lnTo>
                  <a:pt x="171450" y="104775"/>
                </a:lnTo>
                <a:lnTo>
                  <a:pt x="0" y="209550"/>
                </a:lnTo>
                <a:close/>
              </a:path>
            </a:pathLst>
          </a:custGeom>
          <a:solidFill>
            <a:srgbClr val="D4AF37"/>
          </a:solidFill>
          <a:ln>
            <a:noFill/>
          </a:ln>
        </p:spPr>
      </p:sp>
      <p:sp>
        <p:nvSpPr>
          <p:cNvPr id="39" name="Freeform 39"/>
          <p:cNvSpPr/>
          <p:nvPr/>
        </p:nvSpPr>
        <p:spPr>
          <a:xfrm>
            <a:off x="9286875" y="2381250"/>
            <a:ext cx="2333625" cy="2857500"/>
          </a:xfrm>
          <a:custGeom>
            <a:avLst/>
            <a:gdLst/>
            <a:ahLst/>
            <a:cxnLst/>
            <a:rect l="l" t="t" r="r" b="b"/>
            <a:pathLst>
              <a:path w="2333625" h="2857500">
                <a:moveTo>
                  <a:pt x="114300" y="0"/>
                </a:moveTo>
                <a:lnTo>
                  <a:pt x="2219325" y="0"/>
                </a:lnTo>
                <a:cubicBezTo>
                  <a:pt x="2282451" y="0"/>
                  <a:pt x="2333625" y="51174"/>
                  <a:pt x="2333625" y="114300"/>
                </a:cubicBezTo>
                <a:lnTo>
                  <a:pt x="2333625" y="2743200"/>
                </a:lnTo>
                <a:cubicBezTo>
                  <a:pt x="2333625" y="2806326"/>
                  <a:pt x="2282451" y="2857500"/>
                  <a:pt x="2219325" y="2857500"/>
                </a:cubicBezTo>
                <a:lnTo>
                  <a:pt x="114300" y="2857500"/>
                </a:lnTo>
                <a:cubicBezTo>
                  <a:pt x="51174" y="2857500"/>
                  <a:pt x="0" y="2806326"/>
                  <a:pt x="0" y="274320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3E8E8"/>
          </a:solidFill>
          <a:ln w="19050">
            <a:solidFill>
              <a:srgbClr val="8B1A1A"/>
            </a:solidFill>
          </a:ln>
        </p:spPr>
      </p:sp>
      <p:sp>
        <p:nvSpPr>
          <p:cNvPr id="40" name="TextBox 40"/>
          <p:cNvSpPr txBox="1"/>
          <p:nvPr/>
        </p:nvSpPr>
        <p:spPr>
          <a:xfrm>
            <a:off x="9456420" y="2622232"/>
            <a:ext cx="320245" cy="3352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650" b="1" dirty="0">
                <a:solidFill>
                  <a:srgbClr val="D4AF37"/>
                </a:solidFill>
                <a:latin typeface="Noto Sans CJK SC"/>
                <a:ea typeface="Microsoft YaHei"/>
                <a:cs typeface="Noto Sans CJK SC"/>
              </a:rPr>
              <a:t>04</a:t>
            </a:r>
          </a:p>
        </p:txBody>
      </p:sp>
      <p:grpSp>
        <p:nvGrpSpPr>
          <p:cNvPr id="44" name="Group 44"/>
          <p:cNvGrpSpPr/>
          <p:nvPr/>
        </p:nvGrpSpPr>
        <p:grpSpPr>
          <a:xfrm>
            <a:off x="9508331" y="2964656"/>
            <a:ext cx="185738" cy="185738"/>
            <a:chOff x="9508331" y="2964656"/>
            <a:chExt cx="185738" cy="185738"/>
          </a:xfrm>
        </p:grpSpPr>
        <p:sp>
          <p:nvSpPr>
            <p:cNvPr id="41" name="Freeform 41"/>
            <p:cNvSpPr/>
            <p:nvPr/>
          </p:nvSpPr>
          <p:spPr>
            <a:xfrm>
              <a:off x="9508331" y="2964656"/>
              <a:ext cx="185738" cy="92869"/>
            </a:xfrm>
            <a:custGeom>
              <a:avLst/>
              <a:gdLst/>
              <a:ahLst/>
              <a:cxnLst/>
              <a:rect l="l" t="t" r="r" b="b"/>
              <a:pathLst>
                <a:path w="185738" h="92869">
                  <a:moveTo>
                    <a:pt x="0" y="92869"/>
                  </a:moveTo>
                  <a:lnTo>
                    <a:pt x="10319" y="92869"/>
                  </a:lnTo>
                  <a:moveTo>
                    <a:pt x="92869" y="0"/>
                  </a:moveTo>
                  <a:lnTo>
                    <a:pt x="92869" y="10319"/>
                  </a:lnTo>
                  <a:moveTo>
                    <a:pt x="175419" y="92869"/>
                  </a:moveTo>
                  <a:lnTo>
                    <a:pt x="185738" y="92869"/>
                  </a:lnTo>
                  <a:moveTo>
                    <a:pt x="26829" y="26829"/>
                  </a:moveTo>
                  <a:lnTo>
                    <a:pt x="34052" y="34052"/>
                  </a:lnTo>
                  <a:moveTo>
                    <a:pt x="158909" y="26829"/>
                  </a:moveTo>
                  <a:lnTo>
                    <a:pt x="151686" y="34052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42" name="Freeform 42"/>
            <p:cNvSpPr/>
            <p:nvPr/>
          </p:nvSpPr>
          <p:spPr>
            <a:xfrm>
              <a:off x="9545231" y="3005931"/>
              <a:ext cx="111938" cy="144463"/>
            </a:xfrm>
            <a:custGeom>
              <a:avLst/>
              <a:gdLst/>
              <a:ahLst/>
              <a:cxnLst/>
              <a:rect l="l" t="t" r="r" b="b"/>
              <a:pathLst>
                <a:path w="111938" h="144463">
                  <a:moveTo>
                    <a:pt x="25013" y="92869"/>
                  </a:moveTo>
                  <a:cubicBezTo>
                    <a:pt x="7246" y="79544"/>
                    <a:pt x="0" y="56346"/>
                    <a:pt x="7023" y="35278"/>
                  </a:cubicBezTo>
                  <a:cubicBezTo>
                    <a:pt x="14045" y="14210"/>
                    <a:pt x="33761" y="0"/>
                    <a:pt x="55969" y="0"/>
                  </a:cubicBezTo>
                  <a:cubicBezTo>
                    <a:pt x="78176" y="0"/>
                    <a:pt x="97892" y="14210"/>
                    <a:pt x="104915" y="35278"/>
                  </a:cubicBezTo>
                  <a:cubicBezTo>
                    <a:pt x="111938" y="56346"/>
                    <a:pt x="104691" y="79544"/>
                    <a:pt x="86925" y="92869"/>
                  </a:cubicBezTo>
                  <a:cubicBezTo>
                    <a:pt x="78754" y="100957"/>
                    <a:pt x="74923" y="112452"/>
                    <a:pt x="76606" y="123825"/>
                  </a:cubicBezTo>
                  <a:cubicBezTo>
                    <a:pt x="76606" y="135223"/>
                    <a:pt x="67367" y="144463"/>
                    <a:pt x="55969" y="144463"/>
                  </a:cubicBezTo>
                  <a:cubicBezTo>
                    <a:pt x="44571" y="144463"/>
                    <a:pt x="35331" y="135223"/>
                    <a:pt x="35331" y="123825"/>
                  </a:cubicBezTo>
                  <a:cubicBezTo>
                    <a:pt x="37015" y="112452"/>
                    <a:pt x="33183" y="100957"/>
                    <a:pt x="25013" y="92869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43" name="Freeform 43"/>
            <p:cNvSpPr/>
            <p:nvPr/>
          </p:nvSpPr>
          <p:spPr>
            <a:xfrm>
              <a:off x="9577467" y="3109119"/>
              <a:ext cx="47466" cy="9525"/>
            </a:xfrm>
            <a:custGeom>
              <a:avLst/>
              <a:gdLst/>
              <a:ahLst/>
              <a:cxnLst/>
              <a:rect l="l" t="t" r="r" b="b"/>
              <a:pathLst>
                <a:path w="47466" h="9525">
                  <a:moveTo>
                    <a:pt x="0" y="0"/>
                  </a:moveTo>
                  <a:lnTo>
                    <a:pt x="47466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45" name="TextBox 45"/>
          <p:cNvSpPr txBox="1"/>
          <p:nvPr/>
        </p:nvSpPr>
        <p:spPr>
          <a:xfrm>
            <a:off x="9460230" y="3302318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元宵灯会收尾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9463088" y="36123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正月十五元宵节，赏花灯、猜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9463088" y="38409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灯谜、吃元宵，为春节画上圆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9463088" y="4069556"/>
            <a:ext cx="6858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满句号。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B1A1A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4191000" y="1524000"/>
            <a:ext cx="3810000" cy="3810000"/>
            <a:chOff x="4191000" y="1524000"/>
            <a:chExt cx="3810000" cy="3810000"/>
          </a:xfrm>
        </p:grpSpPr>
        <p:sp>
          <p:nvSpPr>
            <p:cNvPr id="3" name="Ellipse 3"/>
            <p:cNvSpPr/>
            <p:nvPr/>
          </p:nvSpPr>
          <p:spPr>
            <a:xfrm>
              <a:off x="4191000" y="1524000"/>
              <a:ext cx="3810000" cy="3810000"/>
            </a:xfrm>
            <a:prstGeom prst="ellipse">
              <a:avLst/>
            </a:prstGeom>
            <a:noFill/>
            <a:ln w="19050">
              <a:solidFill>
                <a:srgbClr val="D4AF37">
                  <a:alpha val="30000"/>
                </a:srgbClr>
              </a:solidFill>
            </a:ln>
          </p:spPr>
        </p:sp>
        <p:sp>
          <p:nvSpPr>
            <p:cNvPr id="4" name="Ellipse 4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noFill/>
            <a:ln w="9525">
              <a:solidFill>
                <a:srgbClr val="D4AF37">
                  <a:alpha val="20000"/>
                </a:srgbClr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4606814" y="2898458"/>
            <a:ext cx="2978372" cy="959167"/>
            <a:chOff x="4606814" y="2898458"/>
            <a:chExt cx="2978372" cy="959167"/>
          </a:xfrm>
        </p:grpSpPr>
        <p:sp>
          <p:nvSpPr>
            <p:cNvPr id="6" name="TextBox 6"/>
            <p:cNvSpPr txBox="1"/>
            <p:nvPr/>
          </p:nvSpPr>
          <p:spPr>
            <a:xfrm>
              <a:off x="4606814" y="2898458"/>
              <a:ext cx="2978372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核心传统习俗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652962" y="3552825"/>
              <a:ext cx="28860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F9E4E4"/>
                  </a:solidFill>
                  <a:latin typeface="Noto Sans CJK SC"/>
                  <a:ea typeface="Microsoft YaHei"/>
                  <a:cs typeface="Noto Sans CJK SC"/>
                </a:rPr>
                <a:t>CORE TRADITIONAL CUSTOMS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5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507581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辞旧迎新：扫尘与春联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5514975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C0392B"/>
                </a:solidFill>
                <a:latin typeface="Noto Sans CJK SC"/>
                <a:ea typeface="Microsoft YaHei"/>
                <a:cs typeface="Noto Sans CJK SC"/>
              </a:rPr>
              <a:t>通过环境净化与符号装饰，完成心理与物理空间的更新。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050" y="1428750"/>
            <a:ext cx="3971925" cy="4781550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1428750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D4AF37"/>
          </a:solidFill>
          <a:ln>
            <a:noFill/>
          </a:ln>
        </p:spPr>
      </p:sp>
      <p:grpSp>
        <p:nvGrpSpPr>
          <p:cNvPr id="10" name="Group 10"/>
          <p:cNvGrpSpPr/>
          <p:nvPr/>
        </p:nvGrpSpPr>
        <p:grpSpPr>
          <a:xfrm>
            <a:off x="940594" y="1664494"/>
            <a:ext cx="157162" cy="157162"/>
            <a:chOff x="940594" y="1664494"/>
            <a:chExt cx="157162" cy="157162"/>
          </a:xfrm>
        </p:grpSpPr>
        <p:sp>
          <p:nvSpPr>
            <p:cNvPr id="7" name="Freeform 7"/>
            <p:cNvSpPr/>
            <p:nvPr/>
          </p:nvSpPr>
          <p:spPr>
            <a:xfrm>
              <a:off x="940594" y="1664494"/>
              <a:ext cx="157162" cy="157162"/>
            </a:xfrm>
            <a:custGeom>
              <a:avLst/>
              <a:gdLst/>
              <a:ahLst/>
              <a:cxnLst/>
              <a:rect l="l" t="t" r="r" b="b"/>
              <a:pathLst>
                <a:path w="157162" h="157162">
                  <a:moveTo>
                    <a:pt x="0" y="78581"/>
                  </a:moveTo>
                  <a:cubicBezTo>
                    <a:pt x="0" y="121980"/>
                    <a:pt x="35182" y="157162"/>
                    <a:pt x="78581" y="157162"/>
                  </a:cubicBezTo>
                  <a:cubicBezTo>
                    <a:pt x="121980" y="157162"/>
                    <a:pt x="157162" y="121980"/>
                    <a:pt x="157162" y="78581"/>
                  </a:cubicBezTo>
                  <a:cubicBezTo>
                    <a:pt x="157162" y="35182"/>
                    <a:pt x="121980" y="0"/>
                    <a:pt x="78581" y="0"/>
                  </a:cubicBezTo>
                  <a:cubicBezTo>
                    <a:pt x="35182" y="0"/>
                    <a:pt x="0" y="35182"/>
                    <a:pt x="0" y="78581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1019175" y="1716881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87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9" name="Freeform 9"/>
            <p:cNvSpPr/>
            <p:nvPr/>
          </p:nvSpPr>
          <p:spPr>
            <a:xfrm>
              <a:off x="1010444" y="1743075"/>
              <a:ext cx="17463" cy="34925"/>
            </a:xfrm>
            <a:custGeom>
              <a:avLst/>
              <a:gdLst/>
              <a:ahLst/>
              <a:cxnLst/>
              <a:rect l="l" t="t" r="r" b="b"/>
              <a:pathLst>
                <a:path w="17463" h="34925">
                  <a:moveTo>
                    <a:pt x="0" y="0"/>
                  </a:moveTo>
                  <a:lnTo>
                    <a:pt x="8731" y="0"/>
                  </a:lnTo>
                  <a:lnTo>
                    <a:pt x="8731" y="34925"/>
                  </a:lnTo>
                  <a:lnTo>
                    <a:pt x="17463" y="34925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11" name="TextBox 11"/>
          <p:cNvSpPr txBox="1"/>
          <p:nvPr/>
        </p:nvSpPr>
        <p:spPr>
          <a:xfrm>
            <a:off x="1181100" y="1666875"/>
            <a:ext cx="1188244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年终大扫除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99160" y="1946910"/>
            <a:ext cx="478002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腊月二十四前后彻底清扫，寓意“除陈布新”，扫去穷运晦气。</a:t>
            </a:r>
          </a:p>
        </p:txBody>
      </p:sp>
      <p:sp>
        <p:nvSpPr>
          <p:cNvPr id="13" name="Freeform 13"/>
          <p:cNvSpPr/>
          <p:nvPr/>
        </p:nvSpPr>
        <p:spPr>
          <a:xfrm>
            <a:off x="571500" y="2686050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D4AF37"/>
          </a:solidFill>
          <a:ln>
            <a:noFill/>
          </a:ln>
        </p:spPr>
      </p:sp>
      <p:grpSp>
        <p:nvGrpSpPr>
          <p:cNvPr id="18" name="Group 18"/>
          <p:cNvGrpSpPr/>
          <p:nvPr/>
        </p:nvGrpSpPr>
        <p:grpSpPr>
          <a:xfrm>
            <a:off x="940594" y="2921794"/>
            <a:ext cx="157163" cy="157162"/>
            <a:chOff x="940594" y="2921794"/>
            <a:chExt cx="157163" cy="157162"/>
          </a:xfrm>
        </p:grpSpPr>
        <p:sp>
          <p:nvSpPr>
            <p:cNvPr id="14" name="Freeform 14"/>
            <p:cNvSpPr/>
            <p:nvPr/>
          </p:nvSpPr>
          <p:spPr>
            <a:xfrm>
              <a:off x="940594" y="3009106"/>
              <a:ext cx="69850" cy="69850"/>
            </a:xfrm>
            <a:custGeom>
              <a:avLst/>
              <a:gdLst/>
              <a:ahLst/>
              <a:cxnLst/>
              <a:rect l="l" t="t" r="r" b="b"/>
              <a:pathLst>
                <a:path w="69850" h="69850">
                  <a:moveTo>
                    <a:pt x="0" y="69850"/>
                  </a:moveTo>
                  <a:lnTo>
                    <a:pt x="0" y="34925"/>
                  </a:lnTo>
                  <a:cubicBezTo>
                    <a:pt x="0" y="15636"/>
                    <a:pt x="15636" y="0"/>
                    <a:pt x="34925" y="0"/>
                  </a:cubicBezTo>
                  <a:cubicBezTo>
                    <a:pt x="54214" y="0"/>
                    <a:pt x="69850" y="15636"/>
                    <a:pt x="69850" y="34925"/>
                  </a:cubicBezTo>
                  <a:cubicBezTo>
                    <a:pt x="69850" y="54214"/>
                    <a:pt x="54214" y="69850"/>
                    <a:pt x="34925" y="69850"/>
                  </a:cubicBezTo>
                  <a:lnTo>
                    <a:pt x="0" y="6985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5" name="Freeform 15"/>
            <p:cNvSpPr/>
            <p:nvPr/>
          </p:nvSpPr>
          <p:spPr>
            <a:xfrm>
              <a:off x="985996" y="2921794"/>
              <a:ext cx="111760" cy="89059"/>
            </a:xfrm>
            <a:custGeom>
              <a:avLst/>
              <a:gdLst/>
              <a:ahLst/>
              <a:cxnLst/>
              <a:rect l="l" t="t" r="r" b="b"/>
              <a:pathLst>
                <a:path w="111760" h="89059">
                  <a:moveTo>
                    <a:pt x="111760" y="0"/>
                  </a:moveTo>
                  <a:cubicBezTo>
                    <a:pt x="60993" y="6944"/>
                    <a:pt x="18102" y="41123"/>
                    <a:pt x="0" y="89059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6" name="Freeform 16"/>
            <p:cNvSpPr/>
            <p:nvPr/>
          </p:nvSpPr>
          <p:spPr>
            <a:xfrm>
              <a:off x="1008698" y="2921794"/>
              <a:ext cx="89059" cy="111760"/>
            </a:xfrm>
            <a:custGeom>
              <a:avLst/>
              <a:gdLst/>
              <a:ahLst/>
              <a:cxnLst/>
              <a:rect l="l" t="t" r="r" b="b"/>
              <a:pathLst>
                <a:path w="89059" h="111760">
                  <a:moveTo>
                    <a:pt x="89059" y="0"/>
                  </a:moveTo>
                  <a:cubicBezTo>
                    <a:pt x="82115" y="50767"/>
                    <a:pt x="47936" y="93658"/>
                    <a:pt x="0" y="111760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7" name="Freeform 17"/>
            <p:cNvSpPr/>
            <p:nvPr/>
          </p:nvSpPr>
          <p:spPr>
            <a:xfrm>
              <a:off x="1006951" y="2974181"/>
              <a:ext cx="38417" cy="38417"/>
            </a:xfrm>
            <a:custGeom>
              <a:avLst/>
              <a:gdLst/>
              <a:ahLst/>
              <a:cxnLst/>
              <a:rect l="l" t="t" r="r" b="b"/>
              <a:pathLst>
                <a:path w="38417" h="38417">
                  <a:moveTo>
                    <a:pt x="0" y="0"/>
                  </a:moveTo>
                  <a:cubicBezTo>
                    <a:pt x="16966" y="7831"/>
                    <a:pt x="30587" y="21451"/>
                    <a:pt x="38417" y="38417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19" name="TextBox 19"/>
          <p:cNvSpPr txBox="1"/>
          <p:nvPr/>
        </p:nvSpPr>
        <p:spPr>
          <a:xfrm>
            <a:off x="1181100" y="2924175"/>
            <a:ext cx="1418272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除旧布新寓意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99160" y="3204210"/>
            <a:ext cx="493776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物理空间净化完成心理更新，告别不顺，以崭新面貌迎接新春。</a:t>
            </a:r>
          </a:p>
        </p:txBody>
      </p:sp>
      <p:sp>
        <p:nvSpPr>
          <p:cNvPr id="21" name="Freeform 21"/>
          <p:cNvSpPr/>
          <p:nvPr/>
        </p:nvSpPr>
        <p:spPr>
          <a:xfrm>
            <a:off x="571500" y="3952875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D4AF37"/>
          </a:solidFill>
          <a:ln>
            <a:noFill/>
          </a:ln>
        </p:spPr>
      </p:sp>
      <p:grpSp>
        <p:nvGrpSpPr>
          <p:cNvPr id="27" name="Group 27"/>
          <p:cNvGrpSpPr/>
          <p:nvPr/>
        </p:nvGrpSpPr>
        <p:grpSpPr>
          <a:xfrm>
            <a:off x="958056" y="4188619"/>
            <a:ext cx="122238" cy="157162"/>
            <a:chOff x="958056" y="4188619"/>
            <a:chExt cx="122238" cy="157162"/>
          </a:xfrm>
        </p:grpSpPr>
        <p:sp>
          <p:nvSpPr>
            <p:cNvPr id="22" name="Freeform 22"/>
            <p:cNvSpPr/>
            <p:nvPr/>
          </p:nvSpPr>
          <p:spPr>
            <a:xfrm>
              <a:off x="1036638" y="4188619"/>
              <a:ext cx="43656" cy="43656"/>
            </a:xfrm>
            <a:custGeom>
              <a:avLst/>
              <a:gdLst/>
              <a:ahLst/>
              <a:cxnLst/>
              <a:rect l="l" t="t" r="r" b="b"/>
              <a:pathLst>
                <a:path w="43656" h="43656">
                  <a:moveTo>
                    <a:pt x="0" y="0"/>
                  </a:moveTo>
                  <a:lnTo>
                    <a:pt x="0" y="34925"/>
                  </a:lnTo>
                  <a:cubicBezTo>
                    <a:pt x="0" y="39747"/>
                    <a:pt x="3909" y="43656"/>
                    <a:pt x="8731" y="43656"/>
                  </a:cubicBezTo>
                  <a:lnTo>
                    <a:pt x="43656" y="43656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3" name="Freeform 23"/>
            <p:cNvSpPr/>
            <p:nvPr/>
          </p:nvSpPr>
          <p:spPr>
            <a:xfrm>
              <a:off x="958056" y="4188619"/>
              <a:ext cx="122237" cy="157162"/>
            </a:xfrm>
            <a:custGeom>
              <a:avLst/>
              <a:gdLst/>
              <a:ahLst/>
              <a:cxnLst/>
              <a:rect l="l" t="t" r="r" b="b"/>
              <a:pathLst>
                <a:path w="122237" h="157162">
                  <a:moveTo>
                    <a:pt x="104775" y="157162"/>
                  </a:moveTo>
                  <a:lnTo>
                    <a:pt x="17463" y="157162"/>
                  </a:lnTo>
                  <a:cubicBezTo>
                    <a:pt x="7818" y="157162"/>
                    <a:pt x="0" y="149344"/>
                    <a:pt x="0" y="139700"/>
                  </a:cubicBezTo>
                  <a:lnTo>
                    <a:pt x="0" y="17462"/>
                  </a:lnTo>
                  <a:cubicBezTo>
                    <a:pt x="0" y="7818"/>
                    <a:pt x="7818" y="0"/>
                    <a:pt x="17463" y="0"/>
                  </a:cubicBezTo>
                  <a:lnTo>
                    <a:pt x="78581" y="0"/>
                  </a:lnTo>
                  <a:lnTo>
                    <a:pt x="122237" y="43656"/>
                  </a:lnTo>
                  <a:lnTo>
                    <a:pt x="122237" y="139700"/>
                  </a:lnTo>
                  <a:cubicBezTo>
                    <a:pt x="122237" y="149344"/>
                    <a:pt x="114419" y="157162"/>
                    <a:pt x="104775" y="157162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4" name="Freeform 24"/>
            <p:cNvSpPr/>
            <p:nvPr/>
          </p:nvSpPr>
          <p:spPr>
            <a:xfrm>
              <a:off x="992981" y="4241006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8731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5" name="Freeform 25"/>
            <p:cNvSpPr/>
            <p:nvPr/>
          </p:nvSpPr>
          <p:spPr>
            <a:xfrm>
              <a:off x="992981" y="4275931"/>
              <a:ext cx="52388" cy="9525"/>
            </a:xfrm>
            <a:custGeom>
              <a:avLst/>
              <a:gdLst/>
              <a:ahLst/>
              <a:cxnLst/>
              <a:rect l="l" t="t" r="r" b="b"/>
              <a:pathLst>
                <a:path w="52388" h="9525">
                  <a:moveTo>
                    <a:pt x="0" y="0"/>
                  </a:moveTo>
                  <a:lnTo>
                    <a:pt x="52388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6" name="Freeform 26"/>
            <p:cNvSpPr/>
            <p:nvPr/>
          </p:nvSpPr>
          <p:spPr>
            <a:xfrm>
              <a:off x="992981" y="4310856"/>
              <a:ext cx="52388" cy="9525"/>
            </a:xfrm>
            <a:custGeom>
              <a:avLst/>
              <a:gdLst/>
              <a:ahLst/>
              <a:cxnLst/>
              <a:rect l="l" t="t" r="r" b="b"/>
              <a:pathLst>
                <a:path w="52388" h="9525">
                  <a:moveTo>
                    <a:pt x="0" y="0"/>
                  </a:moveTo>
                  <a:lnTo>
                    <a:pt x="52388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28" name="TextBox 28"/>
          <p:cNvSpPr txBox="1"/>
          <p:nvPr/>
        </p:nvSpPr>
        <p:spPr>
          <a:xfrm>
            <a:off x="1181100" y="4191000"/>
            <a:ext cx="1188244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贴春联门神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99160" y="4471035"/>
            <a:ext cx="476250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门框张贴对联与门神，表达美好向往，起驱邪避灾象征作用。</a:t>
            </a:r>
          </a:p>
        </p:txBody>
      </p:sp>
      <p:sp>
        <p:nvSpPr>
          <p:cNvPr id="30" name="Freeform 30"/>
          <p:cNvSpPr/>
          <p:nvPr/>
        </p:nvSpPr>
        <p:spPr>
          <a:xfrm>
            <a:off x="571500" y="5210175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D4AF37"/>
          </a:solidFill>
          <a:ln>
            <a:noFill/>
          </a:ln>
        </p:spPr>
      </p:sp>
      <p:grpSp>
        <p:nvGrpSpPr>
          <p:cNvPr id="33" name="Group 33"/>
          <p:cNvGrpSpPr/>
          <p:nvPr/>
        </p:nvGrpSpPr>
        <p:grpSpPr>
          <a:xfrm>
            <a:off x="958056" y="5446742"/>
            <a:ext cx="122237" cy="156339"/>
            <a:chOff x="958056" y="5446742"/>
            <a:chExt cx="122237" cy="156339"/>
          </a:xfrm>
        </p:grpSpPr>
        <p:sp>
          <p:nvSpPr>
            <p:cNvPr id="31" name="Freeform 31"/>
            <p:cNvSpPr/>
            <p:nvPr/>
          </p:nvSpPr>
          <p:spPr>
            <a:xfrm>
              <a:off x="958056" y="5446742"/>
              <a:ext cx="122237" cy="111860"/>
            </a:xfrm>
            <a:custGeom>
              <a:avLst/>
              <a:gdLst/>
              <a:ahLst/>
              <a:cxnLst/>
              <a:rect l="l" t="t" r="r" b="b"/>
              <a:pathLst>
                <a:path w="122237" h="111860">
                  <a:moveTo>
                    <a:pt x="0" y="16639"/>
                  </a:moveTo>
                  <a:cubicBezTo>
                    <a:pt x="16975" y="0"/>
                    <a:pt x="44143" y="0"/>
                    <a:pt x="61119" y="16639"/>
                  </a:cubicBezTo>
                  <a:cubicBezTo>
                    <a:pt x="78094" y="33279"/>
                    <a:pt x="105262" y="33279"/>
                    <a:pt x="122237" y="16639"/>
                  </a:cubicBezTo>
                  <a:lnTo>
                    <a:pt x="122237" y="95221"/>
                  </a:lnTo>
                  <a:cubicBezTo>
                    <a:pt x="105262" y="111860"/>
                    <a:pt x="78094" y="111860"/>
                    <a:pt x="61119" y="95221"/>
                  </a:cubicBezTo>
                  <a:cubicBezTo>
                    <a:pt x="44143" y="78581"/>
                    <a:pt x="16975" y="78581"/>
                    <a:pt x="0" y="95221"/>
                  </a:cubicBezTo>
                  <a:lnTo>
                    <a:pt x="0" y="16639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32" name="Freeform 32"/>
            <p:cNvSpPr/>
            <p:nvPr/>
          </p:nvSpPr>
          <p:spPr>
            <a:xfrm>
              <a:off x="958056" y="5541962"/>
              <a:ext cx="9525" cy="61119"/>
            </a:xfrm>
            <a:custGeom>
              <a:avLst/>
              <a:gdLst/>
              <a:ahLst/>
              <a:cxnLst/>
              <a:rect l="l" t="t" r="r" b="b"/>
              <a:pathLst>
                <a:path w="9525" h="61119">
                  <a:moveTo>
                    <a:pt x="0" y="61119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34" name="TextBox 34"/>
          <p:cNvSpPr txBox="1"/>
          <p:nvPr/>
        </p:nvSpPr>
        <p:spPr>
          <a:xfrm>
            <a:off x="1181100" y="5457825"/>
            <a:ext cx="1418272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红色视觉象征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99160" y="5737860"/>
            <a:ext cx="476250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大面积使用中国红装饰，象征生命力与吉祥，营造喜庆氛围。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5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162538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除夕夜：团圆与守岁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C0392B"/>
                </a:solidFill>
                <a:latin typeface="Noto Sans CJK SC"/>
                <a:ea typeface="Microsoft YaHei"/>
                <a:cs typeface="Noto Sans CJK SC"/>
              </a:rPr>
              <a:t>家庭情感凝聚的最高时刻，承载代际传承与祈福。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31727"/>
            <a:ext cx="11049000" cy="1899047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10" name="Group 10"/>
          <p:cNvGrpSpPr/>
          <p:nvPr/>
        </p:nvGrpSpPr>
        <p:grpSpPr>
          <a:xfrm>
            <a:off x="809625" y="3800475"/>
            <a:ext cx="171450" cy="171450"/>
            <a:chOff x="809625" y="3800475"/>
            <a:chExt cx="171450" cy="171450"/>
          </a:xfrm>
        </p:grpSpPr>
        <p:sp>
          <p:nvSpPr>
            <p:cNvPr id="7" name="Freeform 7"/>
            <p:cNvSpPr/>
            <p:nvPr/>
          </p:nvSpPr>
          <p:spPr>
            <a:xfrm>
              <a:off x="809625" y="380047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0" y="85725"/>
                  </a:move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450" y="38380"/>
                    <a:pt x="133070" y="0"/>
                    <a:pt x="85725" y="0"/>
                  </a:cubicBezTo>
                  <a:cubicBezTo>
                    <a:pt x="38380" y="0"/>
                    <a:pt x="0" y="38380"/>
                    <a:pt x="0" y="85725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895350" y="3857625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95" y="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9" name="Freeform 9"/>
            <p:cNvSpPr/>
            <p:nvPr/>
          </p:nvSpPr>
          <p:spPr>
            <a:xfrm>
              <a:off x="885825" y="3886200"/>
              <a:ext cx="19050" cy="38100"/>
            </a:xfrm>
            <a:custGeom>
              <a:avLst/>
              <a:gdLst/>
              <a:ahLst/>
              <a:cxnLst/>
              <a:rect l="l" t="t" r="r" b="b"/>
              <a:pathLst>
                <a:path w="19050" h="38100">
                  <a:moveTo>
                    <a:pt x="0" y="0"/>
                  </a:moveTo>
                  <a:lnTo>
                    <a:pt x="9525" y="0"/>
                  </a:lnTo>
                  <a:lnTo>
                    <a:pt x="9525" y="38100"/>
                  </a:lnTo>
                  <a:lnTo>
                    <a:pt x="19050" y="3810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11" name="TextBox 11"/>
          <p:cNvSpPr txBox="1"/>
          <p:nvPr/>
        </p:nvSpPr>
        <p:spPr>
          <a:xfrm>
            <a:off x="763905" y="4111942"/>
            <a:ext cx="1069419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年夜饭盛宴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65810" y="4366260"/>
            <a:ext cx="478002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除夕全家团聚共享年夜饭，鱼寓“年年有余”，是最重要聚餐。</a:t>
            </a:r>
          </a:p>
        </p:txBody>
      </p:sp>
      <p:sp>
        <p:nvSpPr>
          <p:cNvPr id="13" name="Freeform 13"/>
          <p:cNvSpPr/>
          <p:nvPr/>
        </p:nvSpPr>
        <p:spPr>
          <a:xfrm>
            <a:off x="62103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18" name="Group 18"/>
          <p:cNvGrpSpPr/>
          <p:nvPr/>
        </p:nvGrpSpPr>
        <p:grpSpPr>
          <a:xfrm>
            <a:off x="6448425" y="3800475"/>
            <a:ext cx="171450" cy="171450"/>
            <a:chOff x="6448425" y="3800475"/>
            <a:chExt cx="171450" cy="171450"/>
          </a:xfrm>
        </p:grpSpPr>
        <p:sp>
          <p:nvSpPr>
            <p:cNvPr id="14" name="Freeform 14"/>
            <p:cNvSpPr/>
            <p:nvPr/>
          </p:nvSpPr>
          <p:spPr>
            <a:xfrm>
              <a:off x="6467475" y="380047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38100"/>
                  </a:moveTo>
                  <a:cubicBezTo>
                    <a:pt x="0" y="59142"/>
                    <a:pt x="17058" y="76200"/>
                    <a:pt x="38100" y="76200"/>
                  </a:cubicBezTo>
                  <a:cubicBezTo>
                    <a:pt x="59142" y="76200"/>
                    <a:pt x="76200" y="59142"/>
                    <a:pt x="76200" y="38100"/>
                  </a:cubicBezTo>
                  <a:cubicBezTo>
                    <a:pt x="76200" y="17058"/>
                    <a:pt x="59142" y="0"/>
                    <a:pt x="38100" y="0"/>
                  </a:cubicBezTo>
                  <a:cubicBezTo>
                    <a:pt x="17058" y="0"/>
                    <a:pt x="0" y="17058"/>
                    <a:pt x="0" y="38100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5" name="Freeform 15"/>
            <p:cNvSpPr/>
            <p:nvPr/>
          </p:nvSpPr>
          <p:spPr>
            <a:xfrm>
              <a:off x="6448425" y="3914775"/>
              <a:ext cx="114300" cy="57150"/>
            </a:xfrm>
            <a:custGeom>
              <a:avLst/>
              <a:gdLst/>
              <a:ahLst/>
              <a:cxnLst/>
              <a:rect l="l" t="t" r="r" b="b"/>
              <a:pathLst>
                <a:path w="114300" h="57150">
                  <a:moveTo>
                    <a:pt x="0" y="57150"/>
                  </a:move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lnTo>
                    <a:pt x="76200" y="0"/>
                  </a:lnTo>
                  <a:cubicBezTo>
                    <a:pt x="97242" y="0"/>
                    <a:pt x="114300" y="17058"/>
                    <a:pt x="114300" y="38100"/>
                  </a:cubicBezTo>
                  <a:lnTo>
                    <a:pt x="114300" y="5715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6" name="Freeform 16"/>
            <p:cNvSpPr/>
            <p:nvPr/>
          </p:nvSpPr>
          <p:spPr>
            <a:xfrm>
              <a:off x="6572250" y="3801713"/>
              <a:ext cx="28650" cy="73819"/>
            </a:xfrm>
            <a:custGeom>
              <a:avLst/>
              <a:gdLst/>
              <a:ahLst/>
              <a:cxnLst/>
              <a:rect l="l" t="t" r="r" b="b"/>
              <a:pathLst>
                <a:path w="28650" h="73819">
                  <a:moveTo>
                    <a:pt x="0" y="0"/>
                  </a:moveTo>
                  <a:cubicBezTo>
                    <a:pt x="16858" y="4316"/>
                    <a:pt x="28650" y="19507"/>
                    <a:pt x="28650" y="36909"/>
                  </a:cubicBezTo>
                  <a:cubicBezTo>
                    <a:pt x="28650" y="54312"/>
                    <a:pt x="16858" y="69502"/>
                    <a:pt x="0" y="73819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17" name="Freeform 17"/>
            <p:cNvSpPr/>
            <p:nvPr/>
          </p:nvSpPr>
          <p:spPr>
            <a:xfrm>
              <a:off x="6591300" y="3916204"/>
              <a:ext cx="28575" cy="55721"/>
            </a:xfrm>
            <a:custGeom>
              <a:avLst/>
              <a:gdLst/>
              <a:ahLst/>
              <a:cxnLst/>
              <a:rect l="l" t="t" r="r" b="b"/>
              <a:pathLst>
                <a:path w="28575" h="55721">
                  <a:moveTo>
                    <a:pt x="28575" y="55721"/>
                  </a:moveTo>
                  <a:lnTo>
                    <a:pt x="28575" y="36671"/>
                  </a:lnTo>
                  <a:cubicBezTo>
                    <a:pt x="28476" y="19379"/>
                    <a:pt x="16743" y="4323"/>
                    <a:pt x="0" y="0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19" name="TextBox 19"/>
          <p:cNvSpPr txBox="1"/>
          <p:nvPr/>
        </p:nvSpPr>
        <p:spPr>
          <a:xfrm>
            <a:off x="6402705" y="4111942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家族团聚意义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404610" y="4366260"/>
            <a:ext cx="458724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成员尽力赶回团聚，强化血缘纽带与家族认同，重视亲情。</a:t>
            </a:r>
          </a:p>
        </p:txBody>
      </p:sp>
      <p:sp>
        <p:nvSpPr>
          <p:cNvPr id="21" name="Freeform 21"/>
          <p:cNvSpPr/>
          <p:nvPr/>
        </p:nvSpPr>
        <p:spPr>
          <a:xfrm>
            <a:off x="5715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24" name="Group 24"/>
          <p:cNvGrpSpPr/>
          <p:nvPr/>
        </p:nvGrpSpPr>
        <p:grpSpPr>
          <a:xfrm>
            <a:off x="809625" y="5238750"/>
            <a:ext cx="171450" cy="171450"/>
            <a:chOff x="809625" y="5238750"/>
            <a:chExt cx="171450" cy="171450"/>
          </a:xfrm>
        </p:grpSpPr>
        <p:sp>
          <p:nvSpPr>
            <p:cNvPr id="22" name="Freeform 22"/>
            <p:cNvSpPr/>
            <p:nvPr/>
          </p:nvSpPr>
          <p:spPr>
            <a:xfrm>
              <a:off x="809625" y="523875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0" y="85725"/>
                  </a:move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450" y="38380"/>
                    <a:pt x="133070" y="0"/>
                    <a:pt x="85725" y="0"/>
                  </a:cubicBezTo>
                  <a:cubicBezTo>
                    <a:pt x="38380" y="0"/>
                    <a:pt x="0" y="38380"/>
                    <a:pt x="0" y="85725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3" name="Freeform 23"/>
            <p:cNvSpPr/>
            <p:nvPr/>
          </p:nvSpPr>
          <p:spPr>
            <a:xfrm>
              <a:off x="895350" y="5276850"/>
              <a:ext cx="28575" cy="76200"/>
            </a:xfrm>
            <a:custGeom>
              <a:avLst/>
              <a:gdLst/>
              <a:ahLst/>
              <a:cxnLst/>
              <a:rect l="l" t="t" r="r" b="b"/>
              <a:pathLst>
                <a:path w="28575" h="76200">
                  <a:moveTo>
                    <a:pt x="0" y="0"/>
                  </a:moveTo>
                  <a:lnTo>
                    <a:pt x="0" y="47625"/>
                  </a:lnTo>
                  <a:lnTo>
                    <a:pt x="28575" y="7620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25" name="TextBox 25"/>
          <p:cNvSpPr txBox="1"/>
          <p:nvPr/>
        </p:nvSpPr>
        <p:spPr>
          <a:xfrm>
            <a:off x="763905" y="5540692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通宵守岁习俗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65810" y="5795010"/>
            <a:ext cx="476250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除夕夜灯火通明守岁，寓意辞旧珍惜光阴，为长辈祈求长寿。</a:t>
            </a:r>
          </a:p>
        </p:txBody>
      </p:sp>
      <p:sp>
        <p:nvSpPr>
          <p:cNvPr id="27" name="Freeform 27"/>
          <p:cNvSpPr/>
          <p:nvPr/>
        </p:nvSpPr>
        <p:spPr>
          <a:xfrm>
            <a:off x="62103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F5ECEC"/>
          </a:solidFill>
          <a:ln>
            <a:noFill/>
          </a:ln>
        </p:spPr>
      </p:sp>
      <p:grpSp>
        <p:nvGrpSpPr>
          <p:cNvPr id="31" name="Group 31"/>
          <p:cNvGrpSpPr/>
          <p:nvPr/>
        </p:nvGrpSpPr>
        <p:grpSpPr>
          <a:xfrm>
            <a:off x="6448425" y="5238750"/>
            <a:ext cx="171450" cy="171450"/>
            <a:chOff x="6448425" y="5238750"/>
            <a:chExt cx="171450" cy="171450"/>
          </a:xfrm>
        </p:grpSpPr>
        <p:sp>
          <p:nvSpPr>
            <p:cNvPr id="28" name="Freeform 28"/>
            <p:cNvSpPr/>
            <p:nvPr/>
          </p:nvSpPr>
          <p:spPr>
            <a:xfrm>
              <a:off x="6448425" y="523875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0" y="85725"/>
                  </a:move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450" y="38380"/>
                    <a:pt x="133070" y="0"/>
                    <a:pt x="85725" y="0"/>
                  </a:cubicBezTo>
                  <a:cubicBezTo>
                    <a:pt x="38380" y="0"/>
                    <a:pt x="0" y="38380"/>
                    <a:pt x="0" y="85725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29" name="Freeform 29"/>
            <p:cNvSpPr/>
            <p:nvPr/>
          </p:nvSpPr>
          <p:spPr>
            <a:xfrm>
              <a:off x="6505575" y="5286138"/>
              <a:ext cx="57150" cy="76674"/>
            </a:xfrm>
            <a:custGeom>
              <a:avLst/>
              <a:gdLst/>
              <a:ahLst/>
              <a:cxnLst/>
              <a:rect l="l" t="t" r="r" b="b"/>
              <a:pathLst>
                <a:path w="57150" h="76674">
                  <a:moveTo>
                    <a:pt x="55245" y="9762"/>
                  </a:moveTo>
                  <a:cubicBezTo>
                    <a:pt x="51729" y="3663"/>
                    <a:pt x="45136" y="0"/>
                    <a:pt x="38100" y="237"/>
                  </a:cubicBezTo>
                  <a:lnTo>
                    <a:pt x="19050" y="237"/>
                  </a:lnTo>
                  <a:cubicBezTo>
                    <a:pt x="8529" y="237"/>
                    <a:pt x="0" y="8766"/>
                    <a:pt x="0" y="19287"/>
                  </a:cubicBezTo>
                  <a:cubicBezTo>
                    <a:pt x="0" y="29808"/>
                    <a:pt x="8529" y="38337"/>
                    <a:pt x="19050" y="38337"/>
                  </a:cubicBezTo>
                  <a:lnTo>
                    <a:pt x="38100" y="38337"/>
                  </a:lnTo>
                  <a:cubicBezTo>
                    <a:pt x="48621" y="38337"/>
                    <a:pt x="57150" y="46866"/>
                    <a:pt x="57150" y="57387"/>
                  </a:cubicBezTo>
                  <a:cubicBezTo>
                    <a:pt x="57150" y="67908"/>
                    <a:pt x="48621" y="76437"/>
                    <a:pt x="38100" y="76437"/>
                  </a:cubicBezTo>
                  <a:lnTo>
                    <a:pt x="19050" y="76437"/>
                  </a:lnTo>
                  <a:cubicBezTo>
                    <a:pt x="12014" y="76674"/>
                    <a:pt x="5421" y="73011"/>
                    <a:pt x="1905" y="66912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  <p:sp>
          <p:nvSpPr>
            <p:cNvPr id="30" name="Freeform 30"/>
            <p:cNvSpPr/>
            <p:nvPr/>
          </p:nvSpPr>
          <p:spPr>
            <a:xfrm>
              <a:off x="6534150" y="5276850"/>
              <a:ext cx="9525" cy="95250"/>
            </a:xfrm>
            <a:custGeom>
              <a:avLst/>
              <a:gdLst/>
              <a:ahLst/>
              <a:cxnLst/>
              <a:rect l="l" t="t" r="r" b="b"/>
              <a:pathLst>
                <a:path w="9525" h="95250">
                  <a:moveTo>
                    <a:pt x="0" y="0"/>
                  </a:moveTo>
                  <a:lnTo>
                    <a:pt x="0" y="95250"/>
                  </a:ln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</p:sp>
      </p:grpSp>
      <p:sp>
        <p:nvSpPr>
          <p:cNvPr id="32" name="TextBox 32"/>
          <p:cNvSpPr txBox="1"/>
          <p:nvPr/>
        </p:nvSpPr>
        <p:spPr>
          <a:xfrm>
            <a:off x="6402705" y="5540692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长辈派发红包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404610" y="5795010"/>
            <a:ext cx="441198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长辈赠晚辈压岁钱，寓意镇邪保平安，传递关爱与祝福。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5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507581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正月活动：拜年与舞狮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C0392B"/>
                </a:solidFill>
                <a:latin typeface="Noto Sans CJK SC"/>
                <a:ea typeface="Microsoft YaHei"/>
                <a:cs typeface="Noto Sans CJK SC"/>
              </a:rPr>
              <a:t>社会关系的重新连接与社区公共庆祝活动的展开。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54355" y="1530668"/>
            <a:ext cx="594931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正月伊始，人们走出家门，通过社交与公共庆典重新连接社会关系。</a:t>
            </a:r>
          </a:p>
        </p:txBody>
      </p:sp>
      <p:pic>
        <p:nvPicPr>
          <p:cNvPr id="6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050" y="1828800"/>
            <a:ext cx="3971925" cy="4381500"/>
          </a:xfrm>
          <a:prstGeom prst="rect">
            <a:avLst/>
          </a:prstGeom>
        </p:spPr>
      </p:pic>
      <p:sp>
        <p:nvSpPr>
          <p:cNvPr id="7" name="Ellipse 7"/>
          <p:cNvSpPr/>
          <p:nvPr/>
        </p:nvSpPr>
        <p:spPr>
          <a:xfrm>
            <a:off x="581025" y="1933575"/>
            <a:ext cx="95250" cy="95250"/>
          </a:xfrm>
          <a:prstGeom prst="ellipse">
            <a:avLst/>
          </a:prstGeom>
          <a:solidFill>
            <a:srgbClr val="D4AF37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742950" y="1857375"/>
            <a:ext cx="1418272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走亲访友拜年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6760" y="2137410"/>
            <a:ext cx="740892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正月初一开始，人们穿戴整齐走访亲友，互道“新年好”，增进感情，修复和巩固社会关系网络。</a:t>
            </a:r>
          </a:p>
        </p:txBody>
      </p:sp>
      <p:sp>
        <p:nvSpPr>
          <p:cNvPr id="10" name="Ellipse 10"/>
          <p:cNvSpPr/>
          <p:nvPr/>
        </p:nvSpPr>
        <p:spPr>
          <a:xfrm>
            <a:off x="581025" y="3028950"/>
            <a:ext cx="95250" cy="95250"/>
          </a:xfrm>
          <a:prstGeom prst="ellipse">
            <a:avLst/>
          </a:prstGeom>
          <a:solidFill>
            <a:srgbClr val="D4AF37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742950" y="2952750"/>
            <a:ext cx="1418272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舞龙舞狮表演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6760" y="3232785"/>
            <a:ext cx="756666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社区组织舞龙舞狮队伍巡游，锣鼓喧天，寓意驱邪避害、祈求风调雨顺，展现蓬勃向上的民族精神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6760" y="3461385"/>
            <a:ext cx="20574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。</a:t>
            </a:r>
          </a:p>
        </p:txBody>
      </p:sp>
      <p:sp>
        <p:nvSpPr>
          <p:cNvPr id="14" name="Ellipse 14"/>
          <p:cNvSpPr/>
          <p:nvPr/>
        </p:nvSpPr>
        <p:spPr>
          <a:xfrm>
            <a:off x="581025" y="4124325"/>
            <a:ext cx="95250" cy="95250"/>
          </a:xfrm>
          <a:prstGeom prst="ellipse">
            <a:avLst/>
          </a:prstGeom>
          <a:solidFill>
            <a:srgbClr val="D4AF37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742950" y="4048125"/>
            <a:ext cx="1418272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庙会集市热闹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46760" y="4328160"/>
            <a:ext cx="756666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各地举办传统庙会，集结小吃、手工艺品与民俗表演，成为春节期间最具烟火气的文化消费与社交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46760" y="4556760"/>
            <a:ext cx="55626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场所。</a:t>
            </a:r>
          </a:p>
        </p:txBody>
      </p:sp>
      <p:sp>
        <p:nvSpPr>
          <p:cNvPr id="18" name="Ellipse 18"/>
          <p:cNvSpPr/>
          <p:nvPr/>
        </p:nvSpPr>
        <p:spPr>
          <a:xfrm>
            <a:off x="581025" y="5219700"/>
            <a:ext cx="95250" cy="95250"/>
          </a:xfrm>
          <a:prstGeom prst="ellipse">
            <a:avLst/>
          </a:prstGeom>
          <a:solidFill>
            <a:srgbClr val="D4AF37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742950" y="5143500"/>
            <a:ext cx="1418272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8B1A1A"/>
                </a:solidFill>
                <a:latin typeface="Noto Sans CJK SC"/>
                <a:ea typeface="Microsoft YaHei"/>
                <a:cs typeface="Noto Sans CJK SC"/>
              </a:rPr>
              <a:t>社区公共庆典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46760" y="5423535"/>
            <a:ext cx="739140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B2020"/>
                </a:solidFill>
                <a:latin typeface="Noto Sans CJK SC"/>
                <a:ea typeface="Microsoft YaHei"/>
                <a:cs typeface="Noto Sans CJK SC"/>
              </a:rPr>
              <a:t>从城市广场到乡村舞台，各类联欢活动让邻里共同参与，营造普天同庆、和谐融洽的社会氛围。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8B1A1A"/>
            </a:soli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3714750" y="1047750"/>
              <a:ext cx="4762500" cy="4762500"/>
            </a:xfrm>
            <a:prstGeom prst="ellipse">
              <a:avLst/>
            </a:prstGeom>
            <a:noFill/>
            <a:ln w="19050">
              <a:solidFill>
                <a:srgbClr val="D4AF37">
                  <a:alpha val="30000"/>
                </a:srgbClr>
              </a:solidFill>
            </a:ln>
          </p:spPr>
        </p:sp>
        <p:sp>
          <p:nvSpPr>
            <p:cNvPr id="4" name="Ellipse 4"/>
            <p:cNvSpPr/>
            <p:nvPr/>
          </p:nvSpPr>
          <p:spPr>
            <a:xfrm>
              <a:off x="4191000" y="1524000"/>
              <a:ext cx="3810000" cy="3810000"/>
            </a:xfrm>
            <a:prstGeom prst="ellipse">
              <a:avLst/>
            </a:prstGeom>
            <a:noFill/>
            <a:ln w="9525">
              <a:solidFill>
                <a:srgbClr val="D4AF37">
                  <a:alpha val="20000"/>
                </a:srgbClr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4225766" y="2898458"/>
            <a:ext cx="3740468" cy="959167"/>
            <a:chOff x="4225766" y="2898458"/>
            <a:chExt cx="3740468" cy="959167"/>
          </a:xfrm>
        </p:grpSpPr>
        <p:sp>
          <p:nvSpPr>
            <p:cNvPr id="6" name="TextBox 6"/>
            <p:cNvSpPr txBox="1"/>
            <p:nvPr/>
          </p:nvSpPr>
          <p:spPr>
            <a:xfrm>
              <a:off x="4365284" y="2898458"/>
              <a:ext cx="346143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饮食与地域文化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225766" y="3552825"/>
              <a:ext cx="3740468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F9E4E4"/>
                  </a:solidFill>
                  <a:latin typeface="Noto Sans CJK SC"/>
                  <a:ea typeface="Microsoft YaHei"/>
                  <a:cs typeface="Noto Sans CJK SC"/>
                </a:rPr>
                <a:t>CULINARY ARTS &amp; REGIONAL DIVERSITY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