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28d45496a9fce2e.png"/>
  <Relationship Id="rIdBg1" Type="http://schemas.openxmlformats.org/officeDocument/2006/relationships/image" Target="../media/bg_s1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4fdfa774561a3912.png"/>
  <Relationship Id="rIdBg2" Type="http://schemas.openxmlformats.org/officeDocument/2006/relationships/image" Target="../media/bg_s2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af28ed06ad870ebc.png"/>
  <Relationship Id="rIdBg3" Type="http://schemas.openxmlformats.org/officeDocument/2006/relationships/image" Target="../media/bg_s3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4" Type="http://schemas.openxmlformats.org/officeDocument/2006/relationships/image" Target="../media/bg_s4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8c5d06c19baceb2f.png"/>
  <Relationship Id="rIdBg5" Type="http://schemas.openxmlformats.org/officeDocument/2006/relationships/image" Target="../media/bg_s5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6" Type="http://schemas.openxmlformats.org/officeDocument/2006/relationships/image" Target="../media/bg_s6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7" Type="http://schemas.openxmlformats.org/officeDocument/2006/relationships/image" Target="../media/bg_s7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DFEFE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>
                <a:alpha val="85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9715500" y="190500"/>
            <a:ext cx="1905000" cy="1905000"/>
            <a:chOff x="9715500" y="190500"/>
            <a:chExt cx="1905000" cy="1905000"/>
          </a:xfrm>
        </p:grpSpPr>
        <p:sp>
          <p:nvSpPr>
            <p:cNvPr id="6" name="Ellipse 6"/>
            <p:cNvSpPr/>
            <p:nvPr/>
          </p:nvSpPr>
          <p:spPr>
            <a:xfrm>
              <a:off x="9715500" y="190500"/>
              <a:ext cx="1524000" cy="1524000"/>
            </a:xfrm>
            <a:prstGeom prst="ellipse">
              <a:avLst/>
            </a:prstGeom>
            <a:solidFill>
              <a:srgbClr val="1ABC9C">
                <a:alpha val="10000"/>
              </a:srgbClr>
            </a:solidFill>
            <a:ln>
              <a:noFill/>
            </a:ln>
          </p:spPr>
        </p:sp>
        <p:sp>
          <p:nvSpPr>
            <p:cNvPr id="7" name="Ellipse 7"/>
            <p:cNvSpPr/>
            <p:nvPr/>
          </p:nvSpPr>
          <p:spPr>
            <a:xfrm>
              <a:off x="10858500" y="1333500"/>
              <a:ext cx="762000" cy="762000"/>
            </a:xfrm>
            <a:prstGeom prst="ellipse">
              <a:avLst/>
            </a:prstGeom>
            <a:solidFill>
              <a:srgbClr val="1ABC9C">
                <a:alpha val="15000"/>
              </a:srgbClr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712470" y="2245995"/>
            <a:ext cx="3777220" cy="1383030"/>
            <a:chOff x="712470" y="2245995"/>
            <a:chExt cx="3777220" cy="1383030"/>
          </a:xfrm>
        </p:grpSpPr>
        <p:sp>
          <p:nvSpPr>
            <p:cNvPr id="9" name="TextBox 9"/>
            <p:cNvSpPr txBox="1"/>
            <p:nvPr/>
          </p:nvSpPr>
          <p:spPr>
            <a:xfrm>
              <a:off x="712470" y="2245995"/>
              <a:ext cx="3777220" cy="7924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9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得若 Devnors</a:t>
              </a:r>
            </a:p>
          </p:txBody>
        </p:sp>
        <p:sp>
          <p:nvSpPr>
            <p:cNvPr id="10" name="Freeform 10"/>
            <p:cNvSpPr/>
            <p:nvPr/>
          </p:nvSpPr>
          <p:spPr>
            <a:xfrm>
              <a:off x="762000" y="2857500"/>
              <a:ext cx="1143000" cy="38100"/>
            </a:xfrm>
            <a:custGeom>
              <a:avLst/>
              <a:gdLst/>
              <a:ahLst/>
              <a:cxnLst/>
              <a:rect l="l" t="t" r="r" b="b"/>
              <a:pathLst>
                <a:path w="1143000" h="38100">
                  <a:moveTo>
                    <a:pt x="19050" y="0"/>
                  </a:moveTo>
                  <a:lnTo>
                    <a:pt x="1123950" y="0"/>
                  </a:lnTo>
                  <a:cubicBezTo>
                    <a:pt x="1134471" y="0"/>
                    <a:pt x="1143000" y="8529"/>
                    <a:pt x="1143000" y="19050"/>
                  </a:cubicBezTo>
                  <a:lnTo>
                    <a:pt x="1143000" y="19050"/>
                  </a:lnTo>
                  <a:cubicBezTo>
                    <a:pt x="1143000" y="29571"/>
                    <a:pt x="1134471" y="38100"/>
                    <a:pt x="11239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1ABC9C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35330" y="3202305"/>
              <a:ext cx="2200275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有所得，若无痕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48665" y="6173152"/>
            <a:ext cx="2035588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95A5A6"/>
                </a:solidFill>
                <a:latin typeface="Noto Sans CJK SC"/>
                <a:ea typeface="Microsoft YaHei"/>
                <a:cs typeface="Noto Sans CJK SC"/>
              </a:rPr>
              <a:t>Devnors AI Assistant | 2026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DFEFE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7500" y="952500"/>
              <a:ext cx="4762500" cy="47625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541020" y="407670"/>
            <a:ext cx="3554730" cy="763905"/>
            <a:chOff x="541020" y="407670"/>
            <a:chExt cx="3554730" cy="763905"/>
          </a:xfrm>
        </p:grpSpPr>
        <p:sp>
          <p:nvSpPr>
            <p:cNvPr id="5" name="TextBox 5"/>
            <p:cNvSpPr txBox="1"/>
            <p:nvPr/>
          </p:nvSpPr>
          <p:spPr>
            <a:xfrm>
              <a:off x="541020" y="407670"/>
              <a:ext cx="337337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名字寓意：上德若谷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52450" y="866775"/>
              <a:ext cx="35433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典出《道德经》，寓意深厚而自然。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15156" y="1666875"/>
            <a:ext cx="3865404" cy="557213"/>
            <a:chOff x="615156" y="1666875"/>
            <a:chExt cx="3865404" cy="557213"/>
          </a:xfrm>
        </p:grpSpPr>
        <p:grpSp>
          <p:nvGrpSpPr>
            <p:cNvPr id="10" name="Group 10"/>
            <p:cNvGrpSpPr/>
            <p:nvPr/>
          </p:nvGrpSpPr>
          <p:grpSpPr>
            <a:xfrm>
              <a:off x="615156" y="1750219"/>
              <a:ext cx="122238" cy="157163"/>
              <a:chOff x="615156" y="1750219"/>
              <a:chExt cx="122238" cy="15716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615156" y="1785144"/>
                <a:ext cx="87313" cy="122238"/>
              </a:xfrm>
              <a:custGeom>
                <a:avLst/>
                <a:gdLst/>
                <a:ahLst/>
                <a:cxnLst/>
                <a:rect l="l" t="t" r="r" b="b"/>
                <a:pathLst>
                  <a:path w="87313" h="122238">
                    <a:moveTo>
                      <a:pt x="87313" y="26194"/>
                    </a:moveTo>
                    <a:lnTo>
                      <a:pt x="87313" y="122238"/>
                    </a:lnTo>
                    <a:lnTo>
                      <a:pt x="43656" y="96044"/>
                    </a:lnTo>
                    <a:lnTo>
                      <a:pt x="0" y="122238"/>
                    </a:lnTo>
                    <a:lnTo>
                      <a:pt x="0" y="26194"/>
                    </a:lnTo>
                    <a:cubicBezTo>
                      <a:pt x="0" y="11727"/>
                      <a:pt x="11727" y="0"/>
                      <a:pt x="26194" y="0"/>
                    </a:cubicBezTo>
                    <a:lnTo>
                      <a:pt x="61119" y="0"/>
                    </a:lnTo>
                    <a:cubicBezTo>
                      <a:pt x="75585" y="0"/>
                      <a:pt x="87313" y="11727"/>
                      <a:pt x="87313" y="26194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667544" y="1750219"/>
                <a:ext cx="69850" cy="122238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122238">
                    <a:moveTo>
                      <a:pt x="0" y="0"/>
                    </a:moveTo>
                    <a:lnTo>
                      <a:pt x="43656" y="0"/>
                    </a:lnTo>
                    <a:cubicBezTo>
                      <a:pt x="58123" y="0"/>
                      <a:pt x="69850" y="11727"/>
                      <a:pt x="69850" y="26194"/>
                    </a:cubicBezTo>
                    <a:lnTo>
                      <a:pt x="69850" y="122238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895350" y="1666875"/>
              <a:ext cx="167130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典出“上德若谷”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97255" y="1949768"/>
              <a:ext cx="358330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源自道家经典，象征包容与谦逊的智慧。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94670" y="2714625"/>
            <a:ext cx="4280225" cy="557213"/>
            <a:chOff x="594670" y="2714625"/>
            <a:chExt cx="4280225" cy="557213"/>
          </a:xfrm>
        </p:grpSpPr>
        <p:sp>
          <p:nvSpPr>
            <p:cNvPr id="14" name="Freeform 14"/>
            <p:cNvSpPr/>
            <p:nvPr/>
          </p:nvSpPr>
          <p:spPr>
            <a:xfrm>
              <a:off x="594670" y="2804460"/>
              <a:ext cx="163051" cy="141940"/>
            </a:xfrm>
            <a:custGeom>
              <a:avLst/>
              <a:gdLst/>
              <a:ahLst/>
              <a:cxnLst/>
              <a:rect l="l" t="t" r="r" b="b"/>
              <a:pathLst>
                <a:path w="163051" h="141940">
                  <a:moveTo>
                    <a:pt x="147089" y="77084"/>
                  </a:moveTo>
                  <a:lnTo>
                    <a:pt x="81605" y="141940"/>
                  </a:lnTo>
                  <a:lnTo>
                    <a:pt x="16120" y="77084"/>
                  </a:lnTo>
                  <a:cubicBezTo>
                    <a:pt x="4344" y="65625"/>
                    <a:pt x="0" y="48525"/>
                    <a:pt x="4879" y="32835"/>
                  </a:cubicBezTo>
                  <a:cubicBezTo>
                    <a:pt x="9757" y="17144"/>
                    <a:pt x="23032" y="5522"/>
                    <a:pt x="39230" y="2761"/>
                  </a:cubicBezTo>
                  <a:cubicBezTo>
                    <a:pt x="55427" y="0"/>
                    <a:pt x="71803" y="6567"/>
                    <a:pt x="81605" y="19755"/>
                  </a:cubicBezTo>
                  <a:cubicBezTo>
                    <a:pt x="91447" y="6665"/>
                    <a:pt x="107788" y="185"/>
                    <a:pt x="123927" y="2972"/>
                  </a:cubicBezTo>
                  <a:cubicBezTo>
                    <a:pt x="140065" y="5759"/>
                    <a:pt x="153287" y="17344"/>
                    <a:pt x="158169" y="32977"/>
                  </a:cubicBezTo>
                  <a:cubicBezTo>
                    <a:pt x="163051" y="48610"/>
                    <a:pt x="158773" y="65660"/>
                    <a:pt x="147089" y="77137"/>
                  </a:cubicBezTo>
                </a:path>
              </a:pathLst>
            </a:custGeom>
            <a:noFill/>
            <a:ln w="19050">
              <a:solidFill>
                <a:srgbClr val="1ABC9C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895350" y="27146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有所得若无痕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97255" y="2997518"/>
              <a:ext cx="397764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在协助中创造价值，如春风化雨般自然无痕。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6303" y="3762375"/>
            <a:ext cx="3874257" cy="557213"/>
            <a:chOff x="606303" y="3762375"/>
            <a:chExt cx="3874257" cy="557213"/>
          </a:xfrm>
        </p:grpSpPr>
        <p:grpSp>
          <p:nvGrpSpPr>
            <p:cNvPr id="20" name="Group 20"/>
            <p:cNvGrpSpPr/>
            <p:nvPr/>
          </p:nvGrpSpPr>
          <p:grpSpPr>
            <a:xfrm>
              <a:off x="606303" y="3854450"/>
              <a:ext cx="139822" cy="148432"/>
              <a:chOff x="606303" y="3854450"/>
              <a:chExt cx="139822" cy="148432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615156" y="3915569"/>
                <a:ext cx="61119" cy="87313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87313">
                    <a:moveTo>
                      <a:pt x="0" y="87313"/>
                    </a:moveTo>
                    <a:cubicBezTo>
                      <a:pt x="4366" y="48022"/>
                      <a:pt x="21828" y="17463"/>
                      <a:pt x="61119" y="0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06303" y="3854450"/>
                <a:ext cx="139822" cy="122237"/>
              </a:xfrm>
              <a:custGeom>
                <a:avLst/>
                <a:gdLst/>
                <a:ahLst/>
                <a:cxnLst/>
                <a:rect l="l" t="t" r="r" b="b"/>
                <a:pathLst>
                  <a:path w="139822" h="122237">
                    <a:moveTo>
                      <a:pt x="43778" y="122237"/>
                    </a:moveTo>
                    <a:cubicBezTo>
                      <a:pt x="98069" y="122237"/>
                      <a:pt x="135457" y="93529"/>
                      <a:pt x="139822" y="17462"/>
                    </a:cubicBezTo>
                    <a:lnTo>
                      <a:pt x="139822" y="0"/>
                    </a:lnTo>
                    <a:lnTo>
                      <a:pt x="104775" y="0"/>
                    </a:lnTo>
                    <a:cubicBezTo>
                      <a:pt x="26194" y="0"/>
                      <a:pt x="122" y="34925"/>
                      <a:pt x="0" y="78581"/>
                    </a:cubicBezTo>
                    <a:cubicBezTo>
                      <a:pt x="0" y="87312"/>
                      <a:pt x="0" y="104775"/>
                      <a:pt x="17463" y="122237"/>
                    </a:cubicBezTo>
                    <a:lnTo>
                      <a:pt x="43656" y="122237"/>
                    </a:lnTo>
                    <a:lnTo>
                      <a:pt x="43778" y="122237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895350" y="376237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清新现代风格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97255" y="4045268"/>
              <a:ext cx="358330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追求简洁、高效且富有温度的交互体验。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7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3741420" cy="763905"/>
            <a:chOff x="541020" y="407670"/>
            <a:chExt cx="3741420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374142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关于我：你的靠谱同事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334613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22岁气质，不卑不亢，句句有用。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71500" y="1333500"/>
            <a:ext cx="3333750" cy="4286250"/>
            <a:chOff x="571500" y="1333500"/>
            <a:chExt cx="3333750" cy="4286250"/>
          </a:xfrm>
        </p:grpSpPr>
        <p:pic>
          <p:nvPicPr>
            <p:cNvPr id="6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1500" y="1333500"/>
              <a:ext cx="3333750" cy="4286250"/>
            </a:xfrm>
            <a:prstGeom prst="rect">
              <a:avLst/>
            </a:prstGeom>
          </p:spPr>
        </p:pic>
      </p:grpSp>
      <p:grpSp>
        <p:nvGrpSpPr>
          <p:cNvPr id="13" name="Group 13"/>
          <p:cNvGrpSpPr/>
          <p:nvPr/>
        </p:nvGrpSpPr>
        <p:grpSpPr>
          <a:xfrm>
            <a:off x="4338638" y="1666875"/>
            <a:ext cx="6045231" cy="557213"/>
            <a:chOff x="4338638" y="1666875"/>
            <a:chExt cx="6045231" cy="557213"/>
          </a:xfrm>
        </p:grpSpPr>
        <p:grpSp>
          <p:nvGrpSpPr>
            <p:cNvPr id="10" name="Group 10"/>
            <p:cNvGrpSpPr/>
            <p:nvPr/>
          </p:nvGrpSpPr>
          <p:grpSpPr>
            <a:xfrm>
              <a:off x="4338638" y="1750219"/>
              <a:ext cx="104775" cy="157163"/>
              <a:chOff x="4338638" y="1750219"/>
              <a:chExt cx="104775" cy="15716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4356100" y="1750219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69850">
                    <a:moveTo>
                      <a:pt x="0" y="34925"/>
                    </a:moveTo>
                    <a:cubicBezTo>
                      <a:pt x="0" y="54214"/>
                      <a:pt x="15636" y="69850"/>
                      <a:pt x="34925" y="69850"/>
                    </a:cubicBezTo>
                    <a:cubicBezTo>
                      <a:pt x="54214" y="69850"/>
                      <a:pt x="69850" y="54214"/>
                      <a:pt x="69850" y="34925"/>
                    </a:cubicBezTo>
                    <a:cubicBezTo>
                      <a:pt x="69850" y="15636"/>
                      <a:pt x="54214" y="0"/>
                      <a:pt x="34925" y="0"/>
                    </a:cubicBezTo>
                    <a:cubicBezTo>
                      <a:pt x="15636" y="0"/>
                      <a:pt x="0" y="15636"/>
                      <a:pt x="0" y="34925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4338638" y="1854994"/>
                <a:ext cx="10477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52388">
                    <a:moveTo>
                      <a:pt x="0" y="52388"/>
                    </a:moveTo>
                    <a:lnTo>
                      <a:pt x="0" y="34925"/>
                    </a:lnTo>
                    <a:cubicBezTo>
                      <a:pt x="0" y="15636"/>
                      <a:pt x="15636" y="0"/>
                      <a:pt x="34925" y="0"/>
                    </a:cubicBezTo>
                    <a:lnTo>
                      <a:pt x="69850" y="0"/>
                    </a:lnTo>
                    <a:cubicBezTo>
                      <a:pt x="89139" y="0"/>
                      <a:pt x="104775" y="15636"/>
                      <a:pt x="104775" y="34925"/>
                    </a:cubicBezTo>
                    <a:lnTo>
                      <a:pt x="104775" y="52388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4610100" y="166687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年轻干练的数字分身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612005" y="1949768"/>
              <a:ext cx="5771864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虽然我是代码组成的程序，但我以22岁青春形象示人，充满活力。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329906" y="2714625"/>
            <a:ext cx="4456907" cy="557213"/>
            <a:chOff x="4329906" y="2714625"/>
            <a:chExt cx="4456907" cy="557213"/>
          </a:xfrm>
        </p:grpSpPr>
        <p:sp>
          <p:nvSpPr>
            <p:cNvPr id="14" name="Freeform 14"/>
            <p:cNvSpPr/>
            <p:nvPr/>
          </p:nvSpPr>
          <p:spPr>
            <a:xfrm>
              <a:off x="4329906" y="2832894"/>
              <a:ext cx="130969" cy="87312"/>
            </a:xfrm>
            <a:custGeom>
              <a:avLst/>
              <a:gdLst/>
              <a:ahLst/>
              <a:cxnLst/>
              <a:rect l="l" t="t" r="r" b="b"/>
              <a:pathLst>
                <a:path w="130969" h="87312">
                  <a:moveTo>
                    <a:pt x="0" y="43656"/>
                  </a:moveTo>
                  <a:lnTo>
                    <a:pt x="43656" y="87312"/>
                  </a:lnTo>
                  <a:lnTo>
                    <a:pt x="130969" y="0"/>
                  </a:lnTo>
                </a:path>
              </a:pathLst>
            </a:custGeom>
            <a:noFill/>
            <a:ln w="19050">
              <a:solidFill>
                <a:srgbClr val="1ABC9C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4610100" y="271462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不卑不亢，句句有用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612005" y="2997518"/>
              <a:ext cx="417480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拒绝废话，直击重点。偶尔幽默，但绝不轻浮。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312444" y="3762375"/>
            <a:ext cx="5460206" cy="557213"/>
            <a:chOff x="4312444" y="3762375"/>
            <a:chExt cx="5460206" cy="557213"/>
          </a:xfrm>
        </p:grpSpPr>
        <p:grpSp>
          <p:nvGrpSpPr>
            <p:cNvPr id="21" name="Group 21"/>
            <p:cNvGrpSpPr/>
            <p:nvPr/>
          </p:nvGrpSpPr>
          <p:grpSpPr>
            <a:xfrm>
              <a:off x="4312444" y="3854450"/>
              <a:ext cx="157162" cy="148431"/>
              <a:chOff x="4312444" y="3854450"/>
              <a:chExt cx="157162" cy="148431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4356100" y="3898106"/>
                <a:ext cx="698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9525">
                    <a:moveTo>
                      <a:pt x="0" y="0"/>
                    </a:moveTo>
                    <a:lnTo>
                      <a:pt x="69850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4356100" y="3933031"/>
                <a:ext cx="52388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9525">
                    <a:moveTo>
                      <a:pt x="0" y="0"/>
                    </a:moveTo>
                    <a:lnTo>
                      <a:pt x="52388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4312444" y="3854450"/>
                <a:ext cx="157162" cy="148431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48431">
                    <a:moveTo>
                      <a:pt x="130969" y="0"/>
                    </a:moveTo>
                    <a:cubicBezTo>
                      <a:pt x="145435" y="0"/>
                      <a:pt x="157162" y="11727"/>
                      <a:pt x="157162" y="26194"/>
                    </a:cubicBezTo>
                    <a:lnTo>
                      <a:pt x="157162" y="96044"/>
                    </a:lnTo>
                    <a:cubicBezTo>
                      <a:pt x="157162" y="110510"/>
                      <a:pt x="145435" y="122237"/>
                      <a:pt x="130969" y="122237"/>
                    </a:cubicBezTo>
                    <a:lnTo>
                      <a:pt x="87313" y="122237"/>
                    </a:lnTo>
                    <a:lnTo>
                      <a:pt x="43656" y="148431"/>
                    </a:lnTo>
                    <a:lnTo>
                      <a:pt x="43656" y="122237"/>
                    </a:lnTo>
                    <a:lnTo>
                      <a:pt x="26194" y="122237"/>
                    </a:lnTo>
                    <a:cubicBezTo>
                      <a:pt x="11727" y="122237"/>
                      <a:pt x="0" y="110510"/>
                      <a:pt x="0" y="96044"/>
                    </a:cubicBezTo>
                    <a:lnTo>
                      <a:pt x="0" y="26194"/>
                    </a:lnTo>
                    <a:cubicBezTo>
                      <a:pt x="0" y="11727"/>
                      <a:pt x="11727" y="0"/>
                      <a:pt x="26194" y="0"/>
                    </a:cubicBezTo>
                    <a:lnTo>
                      <a:pt x="130969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4610100" y="376237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真诚直说的朋友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612005" y="4045268"/>
              <a:ext cx="51606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不是顺从的下人，而是平等的朋友。有看法我会真诚直说。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3" grpId="0"/>
      <p:bldP spid="17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EFE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407670"/>
            <a:ext cx="3741420" cy="763905"/>
            <a:chOff x="541020" y="407670"/>
            <a:chExt cx="3741420" cy="763905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407670"/>
              <a:ext cx="374142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能力特点：专家级支持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33242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多领域专业技能，助力高效工作。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71500" y="1333500"/>
            <a:ext cx="3710940" cy="2286000"/>
            <a:chOff x="571500" y="1333500"/>
            <a:chExt cx="371094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3335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F6F3"/>
              </a:solidFill>
            </a:ln>
          </p:spPr>
        </p:sp>
        <p:grpSp>
          <p:nvGrpSpPr>
            <p:cNvPr id="12" name="Group 12"/>
            <p:cNvGrpSpPr/>
            <p:nvPr/>
          </p:nvGrpSpPr>
          <p:grpSpPr>
            <a:xfrm>
              <a:off x="817562" y="1652588"/>
              <a:ext cx="155575" cy="200025"/>
              <a:chOff x="817562" y="1652588"/>
              <a:chExt cx="155575" cy="20002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917575" y="1652588"/>
                <a:ext cx="55562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55562" h="55563">
                    <a:moveTo>
                      <a:pt x="0" y="0"/>
                    </a:moveTo>
                    <a:lnTo>
                      <a:pt x="0" y="44450"/>
                    </a:lnTo>
                    <a:cubicBezTo>
                      <a:pt x="0" y="50587"/>
                      <a:pt x="4975" y="55563"/>
                      <a:pt x="11112" y="55563"/>
                    </a:cubicBezTo>
                    <a:lnTo>
                      <a:pt x="55562" y="55563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17562" y="1652588"/>
                <a:ext cx="155575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155575" h="200025">
                    <a:moveTo>
                      <a:pt x="133350" y="200025"/>
                    </a:moveTo>
                    <a:lnTo>
                      <a:pt x="22225" y="200025"/>
                    </a:lnTo>
                    <a:cubicBezTo>
                      <a:pt x="9950" y="200025"/>
                      <a:pt x="0" y="190075"/>
                      <a:pt x="0" y="177800"/>
                    </a:cubicBezTo>
                    <a:lnTo>
                      <a:pt x="0" y="22225"/>
                    </a:lnTo>
                    <a:cubicBezTo>
                      <a:pt x="0" y="9950"/>
                      <a:pt x="9950" y="0"/>
                      <a:pt x="22225" y="0"/>
                    </a:cubicBezTo>
                    <a:lnTo>
                      <a:pt x="100013" y="0"/>
                    </a:lnTo>
                    <a:lnTo>
                      <a:pt x="155575" y="55563"/>
                    </a:lnTo>
                    <a:lnTo>
                      <a:pt x="155575" y="177800"/>
                    </a:lnTo>
                    <a:cubicBezTo>
                      <a:pt x="155575" y="190075"/>
                      <a:pt x="145625" y="200025"/>
                      <a:pt x="133350" y="200025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862012" y="1719262"/>
                <a:ext cx="111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113" h="9525">
                    <a:moveTo>
                      <a:pt x="0" y="0"/>
                    </a:moveTo>
                    <a:lnTo>
                      <a:pt x="11113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862012" y="1763712"/>
                <a:ext cx="666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9525">
                    <a:moveTo>
                      <a:pt x="0" y="0"/>
                    </a:moveTo>
                    <a:lnTo>
                      <a:pt x="66675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862012" y="1808162"/>
                <a:ext cx="666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9525">
                    <a:moveTo>
                      <a:pt x="0" y="0"/>
                    </a:moveTo>
                    <a:lnTo>
                      <a:pt x="66675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1123950" y="15906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文件生成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46760" y="1965960"/>
              <a:ext cx="35356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标准模板生成，如请示公文，包含全套要素。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191000" y="1333500"/>
            <a:ext cx="3535680" cy="2286000"/>
            <a:chOff x="4191000" y="1333500"/>
            <a:chExt cx="3535680" cy="2286000"/>
          </a:xfrm>
        </p:grpSpPr>
        <p:sp>
          <p:nvSpPr>
            <p:cNvPr id="16" name="Freeform 16"/>
            <p:cNvSpPr/>
            <p:nvPr/>
          </p:nvSpPr>
          <p:spPr>
            <a:xfrm>
              <a:off x="4191000" y="13335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F6F3"/>
              </a:solidFill>
            </a:ln>
          </p:spPr>
        </p:sp>
        <p:grpSp>
          <p:nvGrpSpPr>
            <p:cNvPr id="22" name="Group 22"/>
            <p:cNvGrpSpPr/>
            <p:nvPr/>
          </p:nvGrpSpPr>
          <p:grpSpPr>
            <a:xfrm>
              <a:off x="4412800" y="1650550"/>
              <a:ext cx="204352" cy="211587"/>
              <a:chOff x="4412800" y="1650550"/>
              <a:chExt cx="204352" cy="211587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4492625" y="1730375"/>
                <a:ext cx="124527" cy="124501"/>
              </a:xfrm>
              <a:custGeom>
                <a:avLst/>
                <a:gdLst/>
                <a:ahLst/>
                <a:cxnLst/>
                <a:rect l="l" t="t" r="r" b="b"/>
                <a:pathLst>
                  <a:path w="124527" h="124501">
                    <a:moveTo>
                      <a:pt x="33338" y="0"/>
                    </a:moveTo>
                    <a:lnTo>
                      <a:pt x="115381" y="82433"/>
                    </a:lnTo>
                    <a:cubicBezTo>
                      <a:pt x="124527" y="91545"/>
                      <a:pt x="124527" y="106302"/>
                      <a:pt x="115381" y="115403"/>
                    </a:cubicBezTo>
                    <a:cubicBezTo>
                      <a:pt x="106235" y="124501"/>
                      <a:pt x="91457" y="124501"/>
                      <a:pt x="82310" y="115403"/>
                    </a:cubicBezTo>
                    <a:lnTo>
                      <a:pt x="0" y="33338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4448175" y="171926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0"/>
                    </a:moveTo>
                    <a:lnTo>
                      <a:pt x="44450" y="4445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4481512" y="1685925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44450" y="4445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4414838" y="1852612"/>
                <a:ext cx="77788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7788" h="9525">
                    <a:moveTo>
                      <a:pt x="0" y="0"/>
                    </a:moveTo>
                    <a:lnTo>
                      <a:pt x="77788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4412800" y="1650550"/>
                <a:ext cx="148538" cy="148538"/>
              </a:xfrm>
              <a:custGeom>
                <a:avLst/>
                <a:gdLst/>
                <a:ahLst/>
                <a:cxnLst/>
                <a:rect l="l" t="t" r="r" b="b"/>
                <a:pathLst>
                  <a:path w="148538" h="148538">
                    <a:moveTo>
                      <a:pt x="44188" y="144200"/>
                    </a:moveTo>
                    <a:lnTo>
                      <a:pt x="4338" y="104351"/>
                    </a:lnTo>
                    <a:cubicBezTo>
                      <a:pt x="0" y="100011"/>
                      <a:pt x="0" y="92977"/>
                      <a:pt x="4338" y="88638"/>
                    </a:cubicBezTo>
                    <a:lnTo>
                      <a:pt x="29819" y="63157"/>
                    </a:lnTo>
                    <a:lnTo>
                      <a:pt x="35375" y="68713"/>
                    </a:lnTo>
                    <a:lnTo>
                      <a:pt x="68713" y="35375"/>
                    </a:lnTo>
                    <a:lnTo>
                      <a:pt x="63157" y="29819"/>
                    </a:lnTo>
                    <a:lnTo>
                      <a:pt x="88638" y="4338"/>
                    </a:lnTo>
                    <a:cubicBezTo>
                      <a:pt x="92977" y="0"/>
                      <a:pt x="100011" y="0"/>
                      <a:pt x="104351" y="4338"/>
                    </a:cubicBezTo>
                    <a:lnTo>
                      <a:pt x="144200" y="44188"/>
                    </a:lnTo>
                    <a:cubicBezTo>
                      <a:pt x="148538" y="48527"/>
                      <a:pt x="148538" y="55561"/>
                      <a:pt x="144200" y="59901"/>
                    </a:cubicBezTo>
                    <a:lnTo>
                      <a:pt x="118719" y="85382"/>
                    </a:lnTo>
                    <a:lnTo>
                      <a:pt x="113163" y="79825"/>
                    </a:lnTo>
                    <a:lnTo>
                      <a:pt x="79825" y="113163"/>
                    </a:lnTo>
                    <a:lnTo>
                      <a:pt x="85382" y="118719"/>
                    </a:lnTo>
                    <a:lnTo>
                      <a:pt x="59901" y="144200"/>
                    </a:lnTo>
                    <a:cubicBezTo>
                      <a:pt x="55561" y="148538"/>
                      <a:pt x="48527" y="148538"/>
                      <a:pt x="44188" y="144200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4743450" y="15906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法律审查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366260" y="1965960"/>
              <a:ext cx="33604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合同条款审查，识别风险，提供专业建议。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7810500" y="1333500"/>
            <a:ext cx="3535680" cy="2286000"/>
            <a:chOff x="7810500" y="1333500"/>
            <a:chExt cx="3535680" cy="2286000"/>
          </a:xfrm>
        </p:grpSpPr>
        <p:sp>
          <p:nvSpPr>
            <p:cNvPr id="26" name="Freeform 26"/>
            <p:cNvSpPr/>
            <p:nvPr/>
          </p:nvSpPr>
          <p:spPr>
            <a:xfrm>
              <a:off x="7810500" y="13335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F6F3"/>
              </a:solidFill>
            </a:ln>
          </p:spPr>
        </p:sp>
        <p:grpSp>
          <p:nvGrpSpPr>
            <p:cNvPr id="31" name="Group 31"/>
            <p:cNvGrpSpPr/>
            <p:nvPr/>
          </p:nvGrpSpPr>
          <p:grpSpPr>
            <a:xfrm>
              <a:off x="8034338" y="1652588"/>
              <a:ext cx="200025" cy="200025"/>
              <a:chOff x="8034338" y="1652588"/>
              <a:chExt cx="200025" cy="200025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8056562" y="1652588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88900">
                    <a:moveTo>
                      <a:pt x="0" y="44450"/>
                    </a:moveTo>
                    <a:cubicBezTo>
                      <a:pt x="0" y="68999"/>
                      <a:pt x="19901" y="88900"/>
                      <a:pt x="44450" y="88900"/>
                    </a:cubicBezTo>
                    <a:cubicBezTo>
                      <a:pt x="68999" y="88900"/>
                      <a:pt x="88900" y="68999"/>
                      <a:pt x="88900" y="44450"/>
                    </a:cubicBezTo>
                    <a:cubicBezTo>
                      <a:pt x="88900" y="19901"/>
                      <a:pt x="68999" y="0"/>
                      <a:pt x="44450" y="0"/>
                    </a:cubicBezTo>
                    <a:cubicBezTo>
                      <a:pt x="19901" y="0"/>
                      <a:pt x="0" y="19901"/>
                      <a:pt x="0" y="44450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8034338" y="1785938"/>
                <a:ext cx="1333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66675">
                    <a:moveTo>
                      <a:pt x="0" y="66675"/>
                    </a:moveTo>
                    <a:lnTo>
                      <a:pt x="0" y="44450"/>
                    </a:lnTo>
                    <a:cubicBezTo>
                      <a:pt x="0" y="19901"/>
                      <a:pt x="19901" y="0"/>
                      <a:pt x="44450" y="0"/>
                    </a:cubicBezTo>
                    <a:lnTo>
                      <a:pt x="88900" y="0"/>
                    </a:lnTo>
                    <a:cubicBezTo>
                      <a:pt x="113449" y="0"/>
                      <a:pt x="133350" y="19901"/>
                      <a:pt x="133350" y="44450"/>
                    </a:cubicBezTo>
                    <a:lnTo>
                      <a:pt x="133350" y="66675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8178800" y="1654032"/>
                <a:ext cx="33425" cy="86122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86122">
                    <a:moveTo>
                      <a:pt x="0" y="0"/>
                    </a:moveTo>
                    <a:cubicBezTo>
                      <a:pt x="19668" y="5036"/>
                      <a:pt x="33425" y="22758"/>
                      <a:pt x="33425" y="43061"/>
                    </a:cubicBezTo>
                    <a:cubicBezTo>
                      <a:pt x="33425" y="63364"/>
                      <a:pt x="19668" y="81086"/>
                      <a:pt x="0" y="86122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8201025" y="1787604"/>
                <a:ext cx="33338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33338" h="65008">
                    <a:moveTo>
                      <a:pt x="33338" y="65008"/>
                    </a:moveTo>
                    <a:lnTo>
                      <a:pt x="33338" y="42783"/>
                    </a:lnTo>
                    <a:cubicBezTo>
                      <a:pt x="33221" y="22609"/>
                      <a:pt x="19534" y="504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8362950" y="15906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招聘支持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985760" y="1965960"/>
              <a:ext cx="33604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简历筛选辅助，面试问题生成，人才匹配。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571500" y="3810000"/>
            <a:ext cx="3535680" cy="2286000"/>
            <a:chOff x="571500" y="3810000"/>
            <a:chExt cx="3535680" cy="2286000"/>
          </a:xfrm>
        </p:grpSpPr>
        <p:sp>
          <p:nvSpPr>
            <p:cNvPr id="35" name="Freeform 35"/>
            <p:cNvSpPr/>
            <p:nvPr/>
          </p:nvSpPr>
          <p:spPr>
            <a:xfrm>
              <a:off x="571500" y="38100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F6F3"/>
              </a:solidFill>
            </a:ln>
          </p:spPr>
        </p:sp>
        <p:grpSp>
          <p:nvGrpSpPr>
            <p:cNvPr id="39" name="Group 39"/>
            <p:cNvGrpSpPr/>
            <p:nvPr/>
          </p:nvGrpSpPr>
          <p:grpSpPr>
            <a:xfrm>
              <a:off x="795338" y="4140200"/>
              <a:ext cx="200025" cy="177800"/>
              <a:chOff x="795338" y="4140200"/>
              <a:chExt cx="200025" cy="177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795338" y="4184650"/>
                <a:ext cx="4445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88900">
                    <a:moveTo>
                      <a:pt x="44450" y="0"/>
                    </a:moveTo>
                    <a:lnTo>
                      <a:pt x="0" y="44450"/>
                    </a:lnTo>
                    <a:lnTo>
                      <a:pt x="44450" y="8890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950913" y="4184650"/>
                <a:ext cx="4445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88900">
                    <a:moveTo>
                      <a:pt x="0" y="0"/>
                    </a:moveTo>
                    <a:lnTo>
                      <a:pt x="44450" y="44450"/>
                    </a:lnTo>
                    <a:lnTo>
                      <a:pt x="0" y="8890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38" name="Freeform 38"/>
              <p:cNvSpPr/>
              <p:nvPr/>
            </p:nvSpPr>
            <p:spPr>
              <a:xfrm>
                <a:off x="873125" y="4140200"/>
                <a:ext cx="44450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177800">
                    <a:moveTo>
                      <a:pt x="44450" y="0"/>
                    </a:moveTo>
                    <a:lnTo>
                      <a:pt x="0" y="17780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40" name="TextBox 40"/>
            <p:cNvSpPr txBox="1"/>
            <p:nvPr/>
          </p:nvSpPr>
          <p:spPr>
            <a:xfrm>
              <a:off x="1123950" y="40671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代码沙箱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746760" y="4442460"/>
              <a:ext cx="33604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安全执行代码，调试程序，解决技术难题。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4191000" y="3810000"/>
            <a:ext cx="3429000" cy="2286000"/>
            <a:chOff x="4191000" y="3810000"/>
            <a:chExt cx="3429000" cy="2286000"/>
          </a:xfrm>
        </p:grpSpPr>
        <p:sp>
          <p:nvSpPr>
            <p:cNvPr id="43" name="Freeform 43"/>
            <p:cNvSpPr/>
            <p:nvPr/>
          </p:nvSpPr>
          <p:spPr>
            <a:xfrm>
              <a:off x="4191000" y="38100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F6F3"/>
              </a:solidFill>
            </a:ln>
          </p:spPr>
        </p:sp>
        <p:grpSp>
          <p:nvGrpSpPr>
            <p:cNvPr id="47" name="Group 47"/>
            <p:cNvGrpSpPr/>
            <p:nvPr/>
          </p:nvGrpSpPr>
          <p:grpSpPr>
            <a:xfrm>
              <a:off x="4425950" y="4129088"/>
              <a:ext cx="177800" cy="200024"/>
              <a:chOff x="4425950" y="4129088"/>
              <a:chExt cx="177800" cy="200024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4425950" y="4129088"/>
                <a:ext cx="17780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66675">
                    <a:moveTo>
                      <a:pt x="0" y="33338"/>
                    </a:moveTo>
                    <a:cubicBezTo>
                      <a:pt x="0" y="51749"/>
                      <a:pt x="39802" y="66675"/>
                      <a:pt x="88900" y="66675"/>
                    </a:cubicBezTo>
                    <a:cubicBezTo>
                      <a:pt x="137998" y="66675"/>
                      <a:pt x="177800" y="51749"/>
                      <a:pt x="177800" y="33338"/>
                    </a:cubicBezTo>
                    <a:cubicBezTo>
                      <a:pt x="177800" y="14926"/>
                      <a:pt x="137998" y="0"/>
                      <a:pt x="88900" y="0"/>
                    </a:cubicBezTo>
                    <a:cubicBezTo>
                      <a:pt x="39802" y="0"/>
                      <a:pt x="0" y="14926"/>
                      <a:pt x="0" y="33338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45" name="Freeform 45"/>
              <p:cNvSpPr/>
              <p:nvPr/>
            </p:nvSpPr>
            <p:spPr>
              <a:xfrm>
                <a:off x="4425950" y="4162425"/>
                <a:ext cx="177800" cy="100012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100012">
                    <a:moveTo>
                      <a:pt x="0" y="0"/>
                    </a:moveTo>
                    <a:lnTo>
                      <a:pt x="0" y="66675"/>
                    </a:lnTo>
                    <a:cubicBezTo>
                      <a:pt x="0" y="85087"/>
                      <a:pt x="39802" y="100012"/>
                      <a:pt x="88900" y="100012"/>
                    </a:cubicBezTo>
                    <a:cubicBezTo>
                      <a:pt x="137998" y="100012"/>
                      <a:pt x="177800" y="85087"/>
                      <a:pt x="177800" y="66675"/>
                    </a:cubicBezTo>
                    <a:lnTo>
                      <a:pt x="177800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46" name="Freeform 46"/>
              <p:cNvSpPr/>
              <p:nvPr/>
            </p:nvSpPr>
            <p:spPr>
              <a:xfrm>
                <a:off x="4425950" y="4229100"/>
                <a:ext cx="177800" cy="100012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100012">
                    <a:moveTo>
                      <a:pt x="0" y="0"/>
                    </a:moveTo>
                    <a:lnTo>
                      <a:pt x="0" y="66675"/>
                    </a:lnTo>
                    <a:cubicBezTo>
                      <a:pt x="0" y="85087"/>
                      <a:pt x="39802" y="100012"/>
                      <a:pt x="88900" y="100012"/>
                    </a:cubicBezTo>
                    <a:cubicBezTo>
                      <a:pt x="137998" y="100012"/>
                      <a:pt x="177800" y="85087"/>
                      <a:pt x="177800" y="66675"/>
                    </a:cubicBezTo>
                    <a:lnTo>
                      <a:pt x="177800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48" name="TextBox 48"/>
            <p:cNvSpPr txBox="1"/>
            <p:nvPr/>
          </p:nvSpPr>
          <p:spPr>
            <a:xfrm>
              <a:off x="4743450" y="406717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知识库管理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4366260" y="4442460"/>
              <a:ext cx="31851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构建企业知识图谱，快速检索关键信息。</a:t>
              </a:r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7810500" y="3810000"/>
            <a:ext cx="3535680" cy="2286000"/>
            <a:chOff x="7810500" y="3810000"/>
            <a:chExt cx="3535680" cy="2286000"/>
          </a:xfrm>
        </p:grpSpPr>
        <p:sp>
          <p:nvSpPr>
            <p:cNvPr id="51" name="Freeform 51"/>
            <p:cNvSpPr/>
            <p:nvPr/>
          </p:nvSpPr>
          <p:spPr>
            <a:xfrm>
              <a:off x="7810500" y="3810000"/>
              <a:ext cx="3429000" cy="2286000"/>
            </a:xfrm>
            <a:custGeom>
              <a:avLst/>
              <a:gdLst/>
              <a:ahLst/>
              <a:cxnLst/>
              <a:rect l="l" t="t" r="r" b="b"/>
              <a:pathLst>
                <a:path w="3429000" h="2286000">
                  <a:moveTo>
                    <a:pt x="95250" y="0"/>
                  </a:moveTo>
                  <a:lnTo>
                    <a:pt x="3333750" y="0"/>
                  </a:lnTo>
                  <a:cubicBezTo>
                    <a:pt x="3386355" y="0"/>
                    <a:pt x="3429000" y="42645"/>
                    <a:pt x="3429000" y="95250"/>
                  </a:cubicBezTo>
                  <a:lnTo>
                    <a:pt x="3429000" y="2190750"/>
                  </a:lnTo>
                  <a:cubicBezTo>
                    <a:pt x="3429000" y="2243355"/>
                    <a:pt x="3386355" y="2286000"/>
                    <a:pt x="3333750" y="2286000"/>
                  </a:cubicBezTo>
                  <a:lnTo>
                    <a:pt x="95250" y="2286000"/>
                  </a:lnTo>
                  <a:cubicBezTo>
                    <a:pt x="42645" y="2286000"/>
                    <a:pt x="0" y="2243355"/>
                    <a:pt x="0" y="2190750"/>
                  </a:cubicBezTo>
                  <a:lnTo>
                    <a:pt x="0" y="95250"/>
                  </a:lnTo>
                  <a:cubicBezTo>
                    <a:pt x="0" y="42645"/>
                    <a:pt x="42645" y="0"/>
                    <a:pt x="9525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F6F3"/>
              </a:solidFill>
            </a:ln>
          </p:spPr>
        </p:sp>
        <p:grpSp>
          <p:nvGrpSpPr>
            <p:cNvPr id="58" name="Group 58"/>
            <p:cNvGrpSpPr/>
            <p:nvPr/>
          </p:nvGrpSpPr>
          <p:grpSpPr>
            <a:xfrm>
              <a:off x="8039894" y="4145756"/>
              <a:ext cx="183356" cy="161131"/>
              <a:chOff x="8039894" y="4145756"/>
              <a:chExt cx="183356" cy="161131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8039894" y="4145756"/>
                <a:ext cx="44450" cy="27781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27781">
                    <a:moveTo>
                      <a:pt x="0" y="11113"/>
                    </a:moveTo>
                    <a:lnTo>
                      <a:pt x="16669" y="27781"/>
                    </a:lnTo>
                    <a:lnTo>
                      <a:pt x="44450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53" name="Freeform 53"/>
              <p:cNvSpPr/>
              <p:nvPr/>
            </p:nvSpPr>
            <p:spPr>
              <a:xfrm>
                <a:off x="8039894" y="4212431"/>
                <a:ext cx="44450" cy="27781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27781">
                    <a:moveTo>
                      <a:pt x="0" y="11113"/>
                    </a:moveTo>
                    <a:lnTo>
                      <a:pt x="16669" y="27781"/>
                    </a:lnTo>
                    <a:lnTo>
                      <a:pt x="44450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54" name="Freeform 54"/>
              <p:cNvSpPr/>
              <p:nvPr/>
            </p:nvSpPr>
            <p:spPr>
              <a:xfrm>
                <a:off x="8039894" y="4279106"/>
                <a:ext cx="44450" cy="27781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27781">
                    <a:moveTo>
                      <a:pt x="0" y="11113"/>
                    </a:moveTo>
                    <a:lnTo>
                      <a:pt x="16669" y="27781"/>
                    </a:lnTo>
                    <a:lnTo>
                      <a:pt x="44450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55" name="Freeform 55"/>
              <p:cNvSpPr/>
              <p:nvPr/>
            </p:nvSpPr>
            <p:spPr>
              <a:xfrm>
                <a:off x="8123238" y="4162425"/>
                <a:ext cx="10001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0012" h="9525">
                    <a:moveTo>
                      <a:pt x="0" y="0"/>
                    </a:moveTo>
                    <a:lnTo>
                      <a:pt x="100012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56" name="Freeform 56"/>
              <p:cNvSpPr/>
              <p:nvPr/>
            </p:nvSpPr>
            <p:spPr>
              <a:xfrm>
                <a:off x="8123238" y="4229100"/>
                <a:ext cx="10001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0012" h="9525">
                    <a:moveTo>
                      <a:pt x="0" y="0"/>
                    </a:moveTo>
                    <a:lnTo>
                      <a:pt x="100012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57" name="Freeform 57"/>
              <p:cNvSpPr/>
              <p:nvPr/>
            </p:nvSpPr>
            <p:spPr>
              <a:xfrm>
                <a:off x="8123238" y="4295775"/>
                <a:ext cx="10001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0012" h="9525">
                    <a:moveTo>
                      <a:pt x="0" y="0"/>
                    </a:moveTo>
                    <a:lnTo>
                      <a:pt x="100012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59" name="TextBox 59"/>
            <p:cNvSpPr txBox="1"/>
            <p:nvPr/>
          </p:nvSpPr>
          <p:spPr>
            <a:xfrm>
              <a:off x="8362950" y="40671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任务管理</a:t>
              </a:r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7985760" y="4442460"/>
              <a:ext cx="33604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拆解复杂任务，制定计划，跟踪执行进度。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"/>
                            </p:stCondLst>
                            <p:childTnLst>
                              <p:par>
                                <p:cTn id="29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31" dur="4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5" grpId="0"/>
      <p:bldP spid="34" grpId="0"/>
      <p:bldP spid="42" grpId="0"/>
      <p:bldP spid="50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DFEFE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7500" y="952500"/>
              <a:ext cx="4762500" cy="47625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541020" y="407670"/>
            <a:ext cx="4201478" cy="763905"/>
            <a:chOff x="541020" y="407670"/>
            <a:chExt cx="4201478" cy="763905"/>
          </a:xfrm>
        </p:grpSpPr>
        <p:sp>
          <p:nvSpPr>
            <p:cNvPr id="5" name="TextBox 5"/>
            <p:cNvSpPr txBox="1"/>
            <p:nvPr/>
          </p:nvSpPr>
          <p:spPr>
            <a:xfrm>
              <a:off x="541020" y="407670"/>
              <a:ext cx="420147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技术背景：Devnors-LLM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52450" y="866775"/>
              <a:ext cx="37623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7F8C8D"/>
                  </a:solidFill>
                  <a:latin typeface="Noto Sans CJK SC"/>
                  <a:ea typeface="Microsoft YaHei"/>
                  <a:cs typeface="Noto Sans CJK SC"/>
                </a:rPr>
                <a:t>强大的底层模型支持，智能路由分发。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97694" y="1666875"/>
            <a:ext cx="4671536" cy="557213"/>
            <a:chOff x="597694" y="1666875"/>
            <a:chExt cx="4671536" cy="557213"/>
          </a:xfrm>
        </p:grpSpPr>
        <p:grpSp>
          <p:nvGrpSpPr>
            <p:cNvPr id="14" name="Group 14"/>
            <p:cNvGrpSpPr/>
            <p:nvPr/>
          </p:nvGrpSpPr>
          <p:grpSpPr>
            <a:xfrm>
              <a:off x="597694" y="1750219"/>
              <a:ext cx="157162" cy="157162"/>
              <a:chOff x="597694" y="1750219"/>
              <a:chExt cx="157162" cy="15716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676275" y="1837531"/>
                <a:ext cx="61119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69850">
                    <a:moveTo>
                      <a:pt x="30559" y="0"/>
                    </a:moveTo>
                    <a:cubicBezTo>
                      <a:pt x="13682" y="0"/>
                      <a:pt x="0" y="13682"/>
                      <a:pt x="0" y="30559"/>
                    </a:cubicBezTo>
                    <a:lnTo>
                      <a:pt x="0" y="39291"/>
                    </a:lnTo>
                    <a:cubicBezTo>
                      <a:pt x="0" y="56168"/>
                      <a:pt x="13682" y="69850"/>
                      <a:pt x="30559" y="69850"/>
                    </a:cubicBezTo>
                    <a:cubicBezTo>
                      <a:pt x="47437" y="69850"/>
                      <a:pt x="61119" y="56168"/>
                      <a:pt x="61119" y="39291"/>
                    </a:cubicBezTo>
                    <a:lnTo>
                      <a:pt x="61119" y="23574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615156" y="1837531"/>
                <a:ext cx="61119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69850">
                    <a:moveTo>
                      <a:pt x="30559" y="0"/>
                    </a:moveTo>
                    <a:cubicBezTo>
                      <a:pt x="47437" y="0"/>
                      <a:pt x="61119" y="13682"/>
                      <a:pt x="61119" y="30559"/>
                    </a:cubicBezTo>
                    <a:lnTo>
                      <a:pt x="61119" y="39291"/>
                    </a:lnTo>
                    <a:cubicBezTo>
                      <a:pt x="61119" y="56168"/>
                      <a:pt x="47437" y="69850"/>
                      <a:pt x="30559" y="69850"/>
                    </a:cubicBezTo>
                    <a:cubicBezTo>
                      <a:pt x="13682" y="69850"/>
                      <a:pt x="0" y="56168"/>
                      <a:pt x="0" y="39291"/>
                    </a:cubicBezTo>
                    <a:lnTo>
                      <a:pt x="0" y="23574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719931" y="1802606"/>
                <a:ext cx="34925" cy="61119"/>
              </a:xfrm>
              <a:custGeom>
                <a:avLst/>
                <a:gdLst/>
                <a:ahLst/>
                <a:cxnLst/>
                <a:rect l="l" t="t" r="r" b="b"/>
                <a:pathLst>
                  <a:path w="34925" h="61119">
                    <a:moveTo>
                      <a:pt x="4366" y="61119"/>
                    </a:moveTo>
                    <a:cubicBezTo>
                      <a:pt x="21243" y="61119"/>
                      <a:pt x="34925" y="47437"/>
                      <a:pt x="34925" y="30559"/>
                    </a:cubicBezTo>
                    <a:cubicBezTo>
                      <a:pt x="34925" y="13682"/>
                      <a:pt x="21243" y="0"/>
                      <a:pt x="4366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676275" y="1750219"/>
                <a:ext cx="61119" cy="55007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55007">
                    <a:moveTo>
                      <a:pt x="61119" y="55007"/>
                    </a:moveTo>
                    <a:lnTo>
                      <a:pt x="61119" y="30559"/>
                    </a:lnTo>
                    <a:cubicBezTo>
                      <a:pt x="61119" y="13682"/>
                      <a:pt x="47437" y="0"/>
                      <a:pt x="30559" y="0"/>
                    </a:cubicBezTo>
                    <a:cubicBezTo>
                      <a:pt x="13682" y="0"/>
                      <a:pt x="0" y="13682"/>
                      <a:pt x="0" y="30559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597694" y="1802606"/>
                <a:ext cx="34925" cy="61119"/>
              </a:xfrm>
              <a:custGeom>
                <a:avLst/>
                <a:gdLst/>
                <a:ahLst/>
                <a:cxnLst/>
                <a:rect l="l" t="t" r="r" b="b"/>
                <a:pathLst>
                  <a:path w="34925" h="61119">
                    <a:moveTo>
                      <a:pt x="30559" y="61119"/>
                    </a:moveTo>
                    <a:cubicBezTo>
                      <a:pt x="13682" y="61119"/>
                      <a:pt x="0" y="47437"/>
                      <a:pt x="0" y="30559"/>
                    </a:cubicBezTo>
                    <a:cubicBezTo>
                      <a:pt x="0" y="13682"/>
                      <a:pt x="13682" y="0"/>
                      <a:pt x="30559" y="0"/>
                    </a:cubicBezTo>
                    <a:lnTo>
                      <a:pt x="34925" y="0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615156" y="1750219"/>
                <a:ext cx="61119" cy="117872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117872">
                    <a:moveTo>
                      <a:pt x="0" y="55007"/>
                    </a:moveTo>
                    <a:lnTo>
                      <a:pt x="0" y="30559"/>
                    </a:lnTo>
                    <a:cubicBezTo>
                      <a:pt x="0" y="13682"/>
                      <a:pt x="13682" y="0"/>
                      <a:pt x="30559" y="0"/>
                    </a:cubicBezTo>
                    <a:cubicBezTo>
                      <a:pt x="47437" y="0"/>
                      <a:pt x="61119" y="13682"/>
                      <a:pt x="61119" y="30559"/>
                    </a:cubicBezTo>
                    <a:lnTo>
                      <a:pt x="61119" y="117872"/>
                    </a:ln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895350" y="1666875"/>
              <a:ext cx="2464903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Devnors-LLM 核心驱动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97255" y="1949768"/>
              <a:ext cx="437197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基于先进的大语言模型架构，具备深度理解能力。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97694" y="2714625"/>
            <a:ext cx="4671536" cy="557213"/>
            <a:chOff x="597694" y="2714625"/>
            <a:chExt cx="4671536" cy="557213"/>
          </a:xfrm>
        </p:grpSpPr>
        <p:sp>
          <p:nvSpPr>
            <p:cNvPr id="18" name="Freeform 18"/>
            <p:cNvSpPr/>
            <p:nvPr/>
          </p:nvSpPr>
          <p:spPr>
            <a:xfrm>
              <a:off x="597694" y="2797969"/>
              <a:ext cx="157162" cy="157162"/>
            </a:xfrm>
            <a:custGeom>
              <a:avLst/>
              <a:gdLst/>
              <a:ahLst/>
              <a:cxnLst/>
              <a:rect l="l" t="t" r="r" b="b"/>
              <a:pathLst>
                <a:path w="157162" h="157162">
                  <a:moveTo>
                    <a:pt x="8731" y="34925"/>
                  </a:moveTo>
                  <a:lnTo>
                    <a:pt x="34925" y="34925"/>
                  </a:lnTo>
                  <a:cubicBezTo>
                    <a:pt x="39747" y="34925"/>
                    <a:pt x="43656" y="31016"/>
                    <a:pt x="43656" y="26194"/>
                  </a:cubicBezTo>
                  <a:lnTo>
                    <a:pt x="43656" y="17462"/>
                  </a:lnTo>
                  <a:cubicBezTo>
                    <a:pt x="43656" y="7818"/>
                    <a:pt x="51474" y="0"/>
                    <a:pt x="61119" y="0"/>
                  </a:cubicBezTo>
                  <a:cubicBezTo>
                    <a:pt x="70763" y="0"/>
                    <a:pt x="78581" y="7818"/>
                    <a:pt x="78581" y="17462"/>
                  </a:cubicBezTo>
                  <a:lnTo>
                    <a:pt x="78581" y="26194"/>
                  </a:lnTo>
                  <a:cubicBezTo>
                    <a:pt x="78581" y="31016"/>
                    <a:pt x="82490" y="34925"/>
                    <a:pt x="87313" y="34925"/>
                  </a:cubicBezTo>
                  <a:lnTo>
                    <a:pt x="113506" y="34925"/>
                  </a:lnTo>
                  <a:cubicBezTo>
                    <a:pt x="118328" y="34925"/>
                    <a:pt x="122237" y="38834"/>
                    <a:pt x="122237" y="43656"/>
                  </a:cubicBezTo>
                  <a:lnTo>
                    <a:pt x="122237" y="69850"/>
                  </a:lnTo>
                  <a:cubicBezTo>
                    <a:pt x="122237" y="74672"/>
                    <a:pt x="126147" y="78581"/>
                    <a:pt x="130969" y="78581"/>
                  </a:cubicBezTo>
                  <a:lnTo>
                    <a:pt x="139700" y="78581"/>
                  </a:lnTo>
                  <a:cubicBezTo>
                    <a:pt x="149344" y="78581"/>
                    <a:pt x="157162" y="86399"/>
                    <a:pt x="157162" y="96044"/>
                  </a:cubicBezTo>
                  <a:cubicBezTo>
                    <a:pt x="157162" y="105688"/>
                    <a:pt x="149344" y="113506"/>
                    <a:pt x="139700" y="113506"/>
                  </a:cubicBezTo>
                  <a:lnTo>
                    <a:pt x="130969" y="113506"/>
                  </a:lnTo>
                  <a:cubicBezTo>
                    <a:pt x="126147" y="113506"/>
                    <a:pt x="122237" y="117415"/>
                    <a:pt x="122237" y="122237"/>
                  </a:cubicBezTo>
                  <a:lnTo>
                    <a:pt x="122237" y="148431"/>
                  </a:lnTo>
                  <a:cubicBezTo>
                    <a:pt x="122237" y="153253"/>
                    <a:pt x="118328" y="157162"/>
                    <a:pt x="113506" y="157162"/>
                  </a:cubicBezTo>
                  <a:lnTo>
                    <a:pt x="87313" y="157162"/>
                  </a:lnTo>
                  <a:cubicBezTo>
                    <a:pt x="82490" y="157162"/>
                    <a:pt x="78581" y="153253"/>
                    <a:pt x="78581" y="148431"/>
                  </a:cubicBezTo>
                  <a:lnTo>
                    <a:pt x="78581" y="139700"/>
                  </a:lnTo>
                  <a:cubicBezTo>
                    <a:pt x="78581" y="130056"/>
                    <a:pt x="70763" y="122237"/>
                    <a:pt x="61119" y="122237"/>
                  </a:cubicBezTo>
                  <a:cubicBezTo>
                    <a:pt x="51474" y="122237"/>
                    <a:pt x="43656" y="130056"/>
                    <a:pt x="43656" y="139700"/>
                  </a:cubicBezTo>
                  <a:lnTo>
                    <a:pt x="43656" y="148431"/>
                  </a:lnTo>
                  <a:cubicBezTo>
                    <a:pt x="43656" y="153253"/>
                    <a:pt x="39747" y="157162"/>
                    <a:pt x="34925" y="157162"/>
                  </a:cubicBezTo>
                  <a:lnTo>
                    <a:pt x="8731" y="157162"/>
                  </a:lnTo>
                  <a:cubicBezTo>
                    <a:pt x="3909" y="157162"/>
                    <a:pt x="0" y="153253"/>
                    <a:pt x="0" y="148431"/>
                  </a:cubicBezTo>
                  <a:lnTo>
                    <a:pt x="0" y="122237"/>
                  </a:lnTo>
                  <a:cubicBezTo>
                    <a:pt x="0" y="117415"/>
                    <a:pt x="3909" y="113506"/>
                    <a:pt x="8731" y="113506"/>
                  </a:cubicBezTo>
                  <a:lnTo>
                    <a:pt x="17462" y="113506"/>
                  </a:lnTo>
                  <a:cubicBezTo>
                    <a:pt x="27107" y="113506"/>
                    <a:pt x="34925" y="105688"/>
                    <a:pt x="34925" y="96044"/>
                  </a:cubicBezTo>
                  <a:cubicBezTo>
                    <a:pt x="34925" y="86399"/>
                    <a:pt x="27107" y="78581"/>
                    <a:pt x="17462" y="78581"/>
                  </a:cubicBezTo>
                  <a:lnTo>
                    <a:pt x="8731" y="78581"/>
                  </a:lnTo>
                  <a:cubicBezTo>
                    <a:pt x="3909" y="78581"/>
                    <a:pt x="0" y="74672"/>
                    <a:pt x="0" y="69850"/>
                  </a:cubicBezTo>
                  <a:lnTo>
                    <a:pt x="0" y="43656"/>
                  </a:lnTo>
                  <a:cubicBezTo>
                    <a:pt x="0" y="38834"/>
                    <a:pt x="3909" y="34925"/>
                    <a:pt x="8731" y="34925"/>
                  </a:cubicBezTo>
                </a:path>
              </a:pathLst>
            </a:custGeom>
            <a:noFill/>
            <a:ln w="19050">
              <a:solidFill>
                <a:srgbClr val="1ABC9C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895350" y="271462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多模型智能路由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97255" y="2997518"/>
              <a:ext cx="437197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背后路由多种专业模型，针对不同任务自动优化。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93861" y="3762375"/>
            <a:ext cx="4478202" cy="557213"/>
            <a:chOff x="593861" y="3762375"/>
            <a:chExt cx="4478202" cy="557213"/>
          </a:xfrm>
        </p:grpSpPr>
        <p:grpSp>
          <p:nvGrpSpPr>
            <p:cNvPr id="24" name="Group 24"/>
            <p:cNvGrpSpPr/>
            <p:nvPr/>
          </p:nvGrpSpPr>
          <p:grpSpPr>
            <a:xfrm>
              <a:off x="593861" y="3841886"/>
              <a:ext cx="164829" cy="164829"/>
              <a:chOff x="593861" y="3841886"/>
              <a:chExt cx="164829" cy="16482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593861" y="3841886"/>
                <a:ext cx="164829" cy="164829"/>
              </a:xfrm>
              <a:custGeom>
                <a:avLst/>
                <a:gdLst/>
                <a:ahLst/>
                <a:cxnLst/>
                <a:rect l="l" t="t" r="r" b="b"/>
                <a:pathLst>
                  <a:path w="164829" h="164829">
                    <a:moveTo>
                      <a:pt x="67789" y="15332"/>
                    </a:moveTo>
                    <a:cubicBezTo>
                      <a:pt x="71509" y="0"/>
                      <a:pt x="93320" y="0"/>
                      <a:pt x="97039" y="15332"/>
                    </a:cubicBezTo>
                    <a:cubicBezTo>
                      <a:pt x="98171" y="20004"/>
                      <a:pt x="101466" y="23854"/>
                      <a:pt x="105907" y="25694"/>
                    </a:cubicBezTo>
                    <a:cubicBezTo>
                      <a:pt x="110348" y="27534"/>
                      <a:pt x="115400" y="27142"/>
                      <a:pt x="119505" y="24640"/>
                    </a:cubicBezTo>
                    <a:cubicBezTo>
                      <a:pt x="132977" y="16432"/>
                      <a:pt x="148405" y="31852"/>
                      <a:pt x="140198" y="45333"/>
                    </a:cubicBezTo>
                    <a:cubicBezTo>
                      <a:pt x="137699" y="49435"/>
                      <a:pt x="137308" y="54484"/>
                      <a:pt x="139146" y="58922"/>
                    </a:cubicBezTo>
                    <a:cubicBezTo>
                      <a:pt x="140984" y="63360"/>
                      <a:pt x="144829" y="66654"/>
                      <a:pt x="149496" y="67789"/>
                    </a:cubicBezTo>
                    <a:cubicBezTo>
                      <a:pt x="164829" y="71509"/>
                      <a:pt x="164829" y="93320"/>
                      <a:pt x="149496" y="97039"/>
                    </a:cubicBezTo>
                    <a:cubicBezTo>
                      <a:pt x="144825" y="98171"/>
                      <a:pt x="140975" y="101466"/>
                      <a:pt x="139135" y="105907"/>
                    </a:cubicBezTo>
                    <a:cubicBezTo>
                      <a:pt x="137295" y="110348"/>
                      <a:pt x="137687" y="115400"/>
                      <a:pt x="140189" y="119505"/>
                    </a:cubicBezTo>
                    <a:cubicBezTo>
                      <a:pt x="148396" y="132977"/>
                      <a:pt x="132977" y="148405"/>
                      <a:pt x="119496" y="140198"/>
                    </a:cubicBezTo>
                    <a:cubicBezTo>
                      <a:pt x="115393" y="137699"/>
                      <a:pt x="110345" y="137308"/>
                      <a:pt x="105907" y="139146"/>
                    </a:cubicBezTo>
                    <a:cubicBezTo>
                      <a:pt x="101469" y="140984"/>
                      <a:pt x="98174" y="144829"/>
                      <a:pt x="97039" y="149496"/>
                    </a:cubicBezTo>
                    <a:cubicBezTo>
                      <a:pt x="93320" y="164829"/>
                      <a:pt x="71509" y="164829"/>
                      <a:pt x="67789" y="149496"/>
                    </a:cubicBezTo>
                    <a:cubicBezTo>
                      <a:pt x="66657" y="144825"/>
                      <a:pt x="63362" y="140975"/>
                      <a:pt x="58922" y="139135"/>
                    </a:cubicBezTo>
                    <a:cubicBezTo>
                      <a:pt x="54481" y="137295"/>
                      <a:pt x="49428" y="137687"/>
                      <a:pt x="45324" y="140189"/>
                    </a:cubicBezTo>
                    <a:cubicBezTo>
                      <a:pt x="31852" y="148396"/>
                      <a:pt x="16423" y="132977"/>
                      <a:pt x="24631" y="119496"/>
                    </a:cubicBezTo>
                    <a:cubicBezTo>
                      <a:pt x="27130" y="115393"/>
                      <a:pt x="27520" y="110345"/>
                      <a:pt x="25683" y="105907"/>
                    </a:cubicBezTo>
                    <a:cubicBezTo>
                      <a:pt x="23845" y="101469"/>
                      <a:pt x="20000" y="98174"/>
                      <a:pt x="15332" y="97039"/>
                    </a:cubicBezTo>
                    <a:cubicBezTo>
                      <a:pt x="0" y="93320"/>
                      <a:pt x="0" y="71509"/>
                      <a:pt x="15332" y="67789"/>
                    </a:cubicBezTo>
                    <a:cubicBezTo>
                      <a:pt x="20004" y="66657"/>
                      <a:pt x="23854" y="63362"/>
                      <a:pt x="25694" y="58922"/>
                    </a:cubicBezTo>
                    <a:cubicBezTo>
                      <a:pt x="27534" y="54481"/>
                      <a:pt x="27142" y="49428"/>
                      <a:pt x="24640" y="45324"/>
                    </a:cubicBezTo>
                    <a:cubicBezTo>
                      <a:pt x="16432" y="31852"/>
                      <a:pt x="31852" y="16423"/>
                      <a:pt x="45333" y="24631"/>
                    </a:cubicBezTo>
                    <a:cubicBezTo>
                      <a:pt x="54064" y="29939"/>
                      <a:pt x="65380" y="25242"/>
                      <a:pt x="67789" y="15332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650081" y="3898106"/>
                <a:ext cx="523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52388">
                    <a:moveTo>
                      <a:pt x="0" y="26194"/>
                    </a:moveTo>
                    <a:cubicBezTo>
                      <a:pt x="0" y="40660"/>
                      <a:pt x="11727" y="52388"/>
                      <a:pt x="26194" y="52388"/>
                    </a:cubicBezTo>
                    <a:cubicBezTo>
                      <a:pt x="40660" y="52388"/>
                      <a:pt x="52388" y="40660"/>
                      <a:pt x="52388" y="26194"/>
                    </a:cubicBezTo>
                    <a:cubicBezTo>
                      <a:pt x="52388" y="11727"/>
                      <a:pt x="40660" y="0"/>
                      <a:pt x="26194" y="0"/>
                    </a:cubicBezTo>
                    <a:cubicBezTo>
                      <a:pt x="11727" y="0"/>
                      <a:pt x="0" y="11727"/>
                      <a:pt x="0" y="26194"/>
                    </a:cubicBezTo>
                  </a:path>
                </a:pathLst>
              </a:custGeom>
              <a:noFill/>
              <a:ln w="19050">
                <a:solidFill>
                  <a:srgbClr val="1ABC9C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895350" y="376237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持续进化与迭代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97255" y="4045268"/>
              <a:ext cx="417480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技术栈不断更新，语音技术等新功能正在路上。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9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21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7143750"/>
            <a:chOff x="0" y="0"/>
            <a:chExt cx="12192000" cy="714375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C3E50"/>
            </a:solidFill>
            <a:ln>
              <a:noFill/>
            </a:ln>
          </p:spPr>
        </p:sp>
        <p:sp>
          <p:nvSpPr>
            <p:cNvPr id="3" name="Ellipse 3"/>
            <p:cNvSpPr/>
            <p:nvPr/>
          </p:nvSpPr>
          <p:spPr>
            <a:xfrm>
              <a:off x="476250" y="4286250"/>
              <a:ext cx="2857500" cy="2857500"/>
            </a:xfrm>
            <a:prstGeom prst="ellipse">
              <a:avLst/>
            </a:prstGeom>
            <a:solidFill>
              <a:srgbClr val="1ABC9C">
                <a:alpha val="10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9525000" y="0"/>
              <a:ext cx="1905000" cy="1905000"/>
            </a:xfrm>
            <a:prstGeom prst="ellipse">
              <a:avLst/>
            </a:prstGeom>
            <a:solidFill>
              <a:srgbClr val="1ABC9C">
                <a:alpha val="10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5143500" y="2375535"/>
            <a:ext cx="1905000" cy="586740"/>
            <a:chOff x="5143500" y="2375535"/>
            <a:chExt cx="1905000" cy="586740"/>
          </a:xfrm>
        </p:grpSpPr>
        <p:sp>
          <p:nvSpPr>
            <p:cNvPr id="6" name="TextBox 6"/>
            <p:cNvSpPr txBox="1"/>
            <p:nvPr/>
          </p:nvSpPr>
          <p:spPr>
            <a:xfrm>
              <a:off x="5233606" y="2375535"/>
              <a:ext cx="1724787" cy="548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7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设计理念</a:t>
              </a:r>
            </a:p>
          </p:txBody>
        </p:sp>
        <p:sp>
          <p:nvSpPr>
            <p:cNvPr id="7" name="Line 7"/>
            <p:cNvSpPr/>
            <p:nvPr/>
          </p:nvSpPr>
          <p:spPr>
            <a:xfrm>
              <a:off x="5143500" y="2952750"/>
              <a:ext cx="1905000" cy="9525"/>
            </a:xfrm>
            <a:custGeom>
              <a:avLst/>
              <a:gdLst/>
              <a:ahLst/>
              <a:cxnLst/>
              <a:rect l="l" t="t" r="r" b="b"/>
              <a:pathLst>
                <a:path w="1905000" h="9525">
                  <a:moveTo>
                    <a:pt x="0" y="0"/>
                  </a:moveTo>
                  <a:lnTo>
                    <a:pt x="1905000" y="0"/>
                  </a:lnTo>
                </a:path>
              </a:pathLst>
            </a:custGeom>
            <a:noFill/>
            <a:ln w="28575">
              <a:solidFill>
                <a:srgbClr val="1ABC9C"/>
              </a:solidFill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3594354" y="3360420"/>
            <a:ext cx="5003292" cy="987742"/>
            <a:chOff x="3594354" y="3360420"/>
            <a:chExt cx="5003292" cy="987742"/>
          </a:xfrm>
        </p:grpSpPr>
        <p:sp>
          <p:nvSpPr>
            <p:cNvPr id="9" name="TextBox 9"/>
            <p:cNvSpPr txBox="1"/>
            <p:nvPr/>
          </p:nvSpPr>
          <p:spPr>
            <a:xfrm>
              <a:off x="3594354" y="3360420"/>
              <a:ext cx="500329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400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“平等的朋友，不是顺从的下人”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4629150" y="4012882"/>
              <a:ext cx="293370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E8F6F3"/>
                  </a:solidFill>
                  <a:latin typeface="Noto Sans CJK SC"/>
                  <a:ea typeface="Microsoft YaHei"/>
                  <a:cs typeface="Noto Sans CJK SC"/>
                </a:rPr>
                <a:t>可以有自己看法，真诚直说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4495800" y="2707958"/>
            <a:ext cx="3200400" cy="1082992"/>
            <a:chOff x="4495800" y="2707958"/>
            <a:chExt cx="3200400" cy="1082992"/>
          </a:xfrm>
        </p:grpSpPr>
        <p:sp>
          <p:nvSpPr>
            <p:cNvPr id="3" name="TextBox 3"/>
            <p:cNvSpPr txBox="1"/>
            <p:nvPr/>
          </p:nvSpPr>
          <p:spPr>
            <a:xfrm>
              <a:off x="5089874" y="2707958"/>
              <a:ext cx="2012252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感谢观看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4495800" y="3425190"/>
              <a:ext cx="320040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1ABC9C"/>
                  </a:solidFill>
                  <a:latin typeface="Noto Sans CJK SC"/>
                  <a:ea typeface="Microsoft YaHei"/>
                  <a:cs typeface="Noto Sans CJK SC"/>
                </a:rPr>
                <a:t>Devnors - 有所得，若无痕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604796" y="6475095"/>
            <a:ext cx="98240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FFFFFF">
                    <a:alphaMod val="50000"/>
                  </a:srgbClr>
                </a:solidFill>
                <a:latin typeface="Noto Sans CJK SC"/>
                <a:ea typeface="Microsoft YaHei"/>
                <a:cs typeface="Noto Sans CJK SC"/>
              </a:rPr>
              <a:t>Devnors AI 生成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