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-952500" y="-476250"/>
            <a:ext cx="13144500" cy="8096250"/>
            <a:chOff x="-952500" y="-476250"/>
            <a:chExt cx="13144500" cy="80962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Freeform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9048750" y="-476250"/>
              <a:ext cx="2857500" cy="2857500"/>
            </a:xfrm>
            <a:prstGeom prst="ellipse">
              <a:avLst/>
            </a:prstGeom>
            <a:solidFill>
              <a:srgbClr val="29B6F6">
                <a:alpha val="10000"/>
              </a:srgbClr>
            </a:solidFill>
            <a:ln>
              <a:noFill/>
            </a:ln>
          </p:spPr>
        </p:sp>
        <p:sp>
          <p:nvSpPr>
            <p:cNvPr id="5" name="Ellipse 5"/>
            <p:cNvSpPr/>
            <p:nvPr/>
          </p:nvSpPr>
          <p:spPr>
            <a:xfrm>
              <a:off x="-952500" y="3810000"/>
              <a:ext cx="3810000" cy="3810000"/>
            </a:xfrm>
            <a:prstGeom prst="ellipse">
              <a:avLst/>
            </a:prstGeom>
            <a:solidFill>
              <a:srgbClr val="5C6BC0">
                <a:alpha val="10000"/>
              </a:srgbClr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525780" y="2278380"/>
            <a:ext cx="3955923" cy="1798320"/>
            <a:chOff x="525780" y="2278380"/>
            <a:chExt cx="3955923" cy="1798320"/>
          </a:xfrm>
        </p:grpSpPr>
        <p:sp>
          <p:nvSpPr>
            <p:cNvPr id="7" name="TextBox 7"/>
            <p:cNvSpPr txBox="1"/>
            <p:nvPr/>
          </p:nvSpPr>
          <p:spPr>
            <a:xfrm>
              <a:off x="525780" y="2278380"/>
              <a:ext cx="3955923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康复科重症患者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25780" y="2849880"/>
              <a:ext cx="3955923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电动起立床训练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571500" y="3429000"/>
              <a:ext cx="1143000" cy="57150"/>
            </a:xfrm>
            <a:custGeom>
              <a:avLst/>
              <a:gdLst/>
              <a:ahLst/>
              <a:cxnLst/>
              <a:rect l="l" t="t" r="r" b="b"/>
              <a:pathLst>
                <a:path w="1143000" h="57150">
                  <a:moveTo>
                    <a:pt x="28575" y="0"/>
                  </a:moveTo>
                  <a:lnTo>
                    <a:pt x="1114425" y="0"/>
                  </a:lnTo>
                  <a:cubicBezTo>
                    <a:pt x="1130207" y="0"/>
                    <a:pt x="1143000" y="12793"/>
                    <a:pt x="1143000" y="28575"/>
                  </a:cubicBezTo>
                  <a:lnTo>
                    <a:pt x="1143000" y="28575"/>
                  </a:lnTo>
                  <a:cubicBezTo>
                    <a:pt x="1143000" y="44357"/>
                    <a:pt x="1130207" y="57150"/>
                    <a:pt x="1114425" y="57150"/>
                  </a:cubicBezTo>
                  <a:lnTo>
                    <a:pt x="28575" y="57150"/>
                  </a:lnTo>
                  <a:cubicBezTo>
                    <a:pt x="12793" y="57150"/>
                    <a:pt x="0" y="44357"/>
                    <a:pt x="0" y="28575"/>
                  </a:cubicBezTo>
                  <a:lnTo>
                    <a:pt x="0" y="28575"/>
                  </a:lnTo>
                  <a:cubicBezTo>
                    <a:pt x="0" y="12793"/>
                    <a:pt x="12793" y="0"/>
                    <a:pt x="28575" y="0"/>
                  </a:cubicBezTo>
                  <a:close/>
                </a:path>
              </a:pathLst>
            </a:custGeom>
            <a:solidFill>
              <a:srgbClr val="29B6F6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548640" y="3710940"/>
              <a:ext cx="241173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注意事项及实施要点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56260" y="6156960"/>
            <a:ext cx="2676906" cy="2438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0CAF9"/>
                </a:solidFill>
                <a:latin typeface="Noto Sans CJK SC"/>
                <a:ea typeface="Microsoft YaHei"/>
                <a:cs typeface="Noto Sans CJK SC"/>
              </a:rPr>
              <a:t>科室：康复医学科 | 日期：2026年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431030" cy="763905"/>
            <a:chOff x="541020" y="407670"/>
            <a:chExt cx="443103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实施前的四大准备步骤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44196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评估、告知、环境整理与物品准备缺一不可。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2000" y="2381250"/>
            <a:ext cx="2286000" cy="2857500"/>
            <a:chOff x="762000" y="2381250"/>
            <a:chExt cx="2286000" cy="2857500"/>
          </a:xfrm>
        </p:grpSpPr>
        <p:sp>
          <p:nvSpPr>
            <p:cNvPr id="6" name="Freeform 6"/>
            <p:cNvSpPr/>
            <p:nvPr/>
          </p:nvSpPr>
          <p:spPr>
            <a:xfrm>
              <a:off x="762000" y="2381250"/>
              <a:ext cx="2286000" cy="2857500"/>
            </a:xfrm>
            <a:custGeom>
              <a:avLst/>
              <a:gdLst/>
              <a:ahLst/>
              <a:cxnLst/>
              <a:rect l="l" t="t" r="r" b="b"/>
              <a:pathLst>
                <a:path w="2286000" h="2857500">
                  <a:moveTo>
                    <a:pt x="95250" y="0"/>
                  </a:moveTo>
                  <a:lnTo>
                    <a:pt x="2190750" y="0"/>
                  </a:lnTo>
                  <a:cubicBezTo>
                    <a:pt x="2243355" y="0"/>
                    <a:pt x="2286000" y="42645"/>
                    <a:pt x="2286000" y="95250"/>
                  </a:cubicBezTo>
                  <a:lnTo>
                    <a:pt x="2286000" y="2762250"/>
                  </a:lnTo>
                  <a:cubicBezTo>
                    <a:pt x="2286000" y="2814855"/>
                    <a:pt x="2243355" y="2857500"/>
                    <a:pt x="21907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671376" y="2438400"/>
              <a:ext cx="467249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425892" y="3076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全面评估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39165" y="3506152"/>
              <a:ext cx="156019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生命体征、意识、肌力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9165" y="3744278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疼痛评分、皮肤状况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39165" y="398240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各类管路固定情况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429000" y="2381250"/>
            <a:ext cx="2286000" cy="2857500"/>
            <a:chOff x="3429000" y="2381250"/>
            <a:chExt cx="2286000" cy="2857500"/>
          </a:xfrm>
        </p:grpSpPr>
        <p:sp>
          <p:nvSpPr>
            <p:cNvPr id="13" name="Freeform 13"/>
            <p:cNvSpPr/>
            <p:nvPr/>
          </p:nvSpPr>
          <p:spPr>
            <a:xfrm>
              <a:off x="3429000" y="2381250"/>
              <a:ext cx="2286000" cy="2857500"/>
            </a:xfrm>
            <a:custGeom>
              <a:avLst/>
              <a:gdLst/>
              <a:ahLst/>
              <a:cxnLst/>
              <a:rect l="l" t="t" r="r" b="b"/>
              <a:pathLst>
                <a:path w="2286000" h="2857500">
                  <a:moveTo>
                    <a:pt x="95250" y="0"/>
                  </a:moveTo>
                  <a:lnTo>
                    <a:pt x="2190750" y="0"/>
                  </a:lnTo>
                  <a:cubicBezTo>
                    <a:pt x="2243355" y="0"/>
                    <a:pt x="2286000" y="42645"/>
                    <a:pt x="2286000" y="95250"/>
                  </a:cubicBezTo>
                  <a:lnTo>
                    <a:pt x="2286000" y="2762250"/>
                  </a:lnTo>
                  <a:cubicBezTo>
                    <a:pt x="2286000" y="2814855"/>
                    <a:pt x="2243355" y="2857500"/>
                    <a:pt x="21907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4280868" y="243840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092892" y="3076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知情告知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06165" y="3506152"/>
              <a:ext cx="156019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向家属或患者说明目的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606165" y="3744278"/>
              <a:ext cx="9467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解释配合要点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606165" y="3982402"/>
              <a:ext cx="11001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签署知情同意书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096000" y="2381250"/>
            <a:ext cx="2286000" cy="2857500"/>
            <a:chOff x="6096000" y="2381250"/>
            <a:chExt cx="2286000" cy="2857500"/>
          </a:xfrm>
        </p:grpSpPr>
        <p:sp>
          <p:nvSpPr>
            <p:cNvPr id="20" name="Freeform 20"/>
            <p:cNvSpPr/>
            <p:nvPr/>
          </p:nvSpPr>
          <p:spPr>
            <a:xfrm>
              <a:off x="6096000" y="2381250"/>
              <a:ext cx="2286000" cy="2857500"/>
            </a:xfrm>
            <a:custGeom>
              <a:avLst/>
              <a:gdLst/>
              <a:ahLst/>
              <a:cxnLst/>
              <a:rect l="l" t="t" r="r" b="b"/>
              <a:pathLst>
                <a:path w="2286000" h="2857500">
                  <a:moveTo>
                    <a:pt x="95250" y="0"/>
                  </a:moveTo>
                  <a:lnTo>
                    <a:pt x="2190750" y="0"/>
                  </a:lnTo>
                  <a:cubicBezTo>
                    <a:pt x="2243355" y="0"/>
                    <a:pt x="2286000" y="42645"/>
                    <a:pt x="2286000" y="95250"/>
                  </a:cubicBezTo>
                  <a:lnTo>
                    <a:pt x="2286000" y="2762250"/>
                  </a:lnTo>
                  <a:cubicBezTo>
                    <a:pt x="2286000" y="2814855"/>
                    <a:pt x="2243355" y="2857500"/>
                    <a:pt x="21907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6947868" y="243840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644878" y="30765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环境与身体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273165" y="350615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移除床单位障碍物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273165" y="3744278"/>
              <a:ext cx="7934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排空大小便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273165" y="3982402"/>
              <a:ext cx="124582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避免饱腹(餐后1h)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763000" y="2381250"/>
            <a:ext cx="2286000" cy="2857500"/>
            <a:chOff x="8763000" y="2381250"/>
            <a:chExt cx="2286000" cy="2857500"/>
          </a:xfrm>
        </p:grpSpPr>
        <p:sp>
          <p:nvSpPr>
            <p:cNvPr id="27" name="Freeform 27"/>
            <p:cNvSpPr/>
            <p:nvPr/>
          </p:nvSpPr>
          <p:spPr>
            <a:xfrm>
              <a:off x="8763000" y="2381250"/>
              <a:ext cx="2286000" cy="2857500"/>
            </a:xfrm>
            <a:custGeom>
              <a:avLst/>
              <a:gdLst/>
              <a:ahLst/>
              <a:cxnLst/>
              <a:rect l="l" t="t" r="r" b="b"/>
              <a:pathLst>
                <a:path w="2286000" h="2857500">
                  <a:moveTo>
                    <a:pt x="95250" y="0"/>
                  </a:moveTo>
                  <a:lnTo>
                    <a:pt x="2190750" y="0"/>
                  </a:lnTo>
                  <a:cubicBezTo>
                    <a:pt x="2243355" y="0"/>
                    <a:pt x="2286000" y="42645"/>
                    <a:pt x="2286000" y="95250"/>
                  </a:cubicBezTo>
                  <a:lnTo>
                    <a:pt x="2286000" y="2762250"/>
                  </a:lnTo>
                  <a:cubicBezTo>
                    <a:pt x="2286000" y="2814855"/>
                    <a:pt x="2243355" y="2857500"/>
                    <a:pt x="21907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9614868" y="243840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426892" y="3076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急救物品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940165" y="350615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检查固定带、软垫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940165" y="3744278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监护仪处于备用状态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940165" y="398240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备好急救药品设备</a:t>
              </a:r>
            </a:p>
          </p:txBody>
        </p:sp>
      </p:grpSp>
      <p:sp>
        <p:nvSpPr>
          <p:cNvPr id="34" name="Line 34"/>
          <p:cNvSpPr/>
          <p:nvPr/>
        </p:nvSpPr>
        <p:spPr>
          <a:xfrm>
            <a:off x="3048000" y="3810000"/>
            <a:ext cx="381000" cy="9525"/>
          </a:xfrm>
          <a:custGeom>
            <a:avLst/>
            <a:gdLst/>
            <a:ahLst/>
            <a:cxnLst/>
            <a:rect l="l" t="t" r="r" b="b"/>
            <a:pathLst>
              <a:path w="381000" h="9525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19050">
            <a:solidFill>
              <a:srgbClr val="90CAF9"/>
            </a:solidFill>
          </a:ln>
        </p:spPr>
      </p:sp>
      <p:sp>
        <p:nvSpPr>
          <p:cNvPr id="35" name="Line 35"/>
          <p:cNvSpPr/>
          <p:nvPr/>
        </p:nvSpPr>
        <p:spPr>
          <a:xfrm>
            <a:off x="5715000" y="3810000"/>
            <a:ext cx="381000" cy="9525"/>
          </a:xfrm>
          <a:custGeom>
            <a:avLst/>
            <a:gdLst/>
            <a:ahLst/>
            <a:cxnLst/>
            <a:rect l="l" t="t" r="r" b="b"/>
            <a:pathLst>
              <a:path w="381000" h="9525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19050">
            <a:solidFill>
              <a:srgbClr val="90CAF9"/>
            </a:solidFill>
          </a:ln>
        </p:spPr>
      </p:sp>
      <p:sp>
        <p:nvSpPr>
          <p:cNvPr id="36" name="Line 36"/>
          <p:cNvSpPr/>
          <p:nvPr/>
        </p:nvSpPr>
        <p:spPr>
          <a:xfrm>
            <a:off x="8382000" y="3810000"/>
            <a:ext cx="381000" cy="9525"/>
          </a:xfrm>
          <a:custGeom>
            <a:avLst/>
            <a:gdLst/>
            <a:ahLst/>
            <a:cxnLst/>
            <a:rect l="l" t="t" r="r" b="b"/>
            <a:pathLst>
              <a:path w="381000" h="9525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19050">
            <a:solidFill>
              <a:srgbClr val="90CAF9"/>
            </a:solidFill>
          </a:ln>
        </p:spPr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9" grpId="0"/>
      <p:bldP spid="26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217670" y="2914650"/>
            <a:ext cx="3756660" cy="942975"/>
            <a:chOff x="4217670" y="2914650"/>
            <a:chExt cx="3756660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217670" y="2914650"/>
              <a:ext cx="3756660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五、操作实施要点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428411" y="3552825"/>
              <a:ext cx="333517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STANDARD OPERATING PROCEDURE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3773805" cy="763905"/>
            <a:chOff x="541020" y="407670"/>
            <a:chExt cx="3773805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337337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体位摆放与固定规范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37623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正确的体位是防止继发性损伤的基础。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23888" y="1666875"/>
            <a:ext cx="3635692" cy="542925"/>
            <a:chOff x="623888" y="1666875"/>
            <a:chExt cx="3635692" cy="542925"/>
          </a:xfrm>
        </p:grpSpPr>
        <p:grpSp>
          <p:nvGrpSpPr>
            <p:cNvPr id="8" name="Group 8"/>
            <p:cNvGrpSpPr/>
            <p:nvPr/>
          </p:nvGrpSpPr>
          <p:grpSpPr>
            <a:xfrm>
              <a:off x="623888" y="1750219"/>
              <a:ext cx="104775" cy="157163"/>
              <a:chOff x="623888" y="1750219"/>
              <a:chExt cx="104775" cy="15716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41350" y="175021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34925"/>
                    </a:moveTo>
                    <a:cubicBezTo>
                      <a:pt x="0" y="54214"/>
                      <a:pt x="15636" y="69850"/>
                      <a:pt x="34925" y="69850"/>
                    </a:cubicBezTo>
                    <a:cubicBezTo>
                      <a:pt x="54214" y="69850"/>
                      <a:pt x="69850" y="54214"/>
                      <a:pt x="69850" y="34925"/>
                    </a:cubicBezTo>
                    <a:cubicBezTo>
                      <a:pt x="69850" y="15636"/>
                      <a:pt x="54214" y="0"/>
                      <a:pt x="34925" y="0"/>
                    </a:cubicBezTo>
                    <a:cubicBezTo>
                      <a:pt x="15636" y="0"/>
                      <a:pt x="0" y="15636"/>
                      <a:pt x="0" y="34925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23888" y="1854994"/>
                <a:ext cx="1047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52388">
                    <a:moveTo>
                      <a:pt x="0" y="52388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lnTo>
                      <a:pt x="69850" y="0"/>
                    </a:lnTo>
                    <a:cubicBezTo>
                      <a:pt x="89139" y="0"/>
                      <a:pt x="104775" y="15636"/>
                      <a:pt x="104775" y="34925"/>
                    </a:cubicBezTo>
                    <a:lnTo>
                      <a:pt x="104775" y="52388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895350" y="16668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初始体位与舒适化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99160" y="196596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患者仰卧，头胸部垫枕，保持舒适中立位。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15156" y="2714625"/>
            <a:ext cx="3994944" cy="542925"/>
            <a:chOff x="615156" y="2714625"/>
            <a:chExt cx="3994944" cy="542925"/>
          </a:xfrm>
        </p:grpSpPr>
        <p:grpSp>
          <p:nvGrpSpPr>
            <p:cNvPr id="15" name="Group 15"/>
            <p:cNvGrpSpPr/>
            <p:nvPr/>
          </p:nvGrpSpPr>
          <p:grpSpPr>
            <a:xfrm>
              <a:off x="615156" y="2797969"/>
              <a:ext cx="122237" cy="157163"/>
              <a:chOff x="615156" y="2797969"/>
              <a:chExt cx="122237" cy="15716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15156" y="2867819"/>
                <a:ext cx="122237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22237" h="87313">
                    <a:moveTo>
                      <a:pt x="0" y="17463"/>
                    </a:moveTo>
                    <a:cubicBezTo>
                      <a:pt x="0" y="7818"/>
                      <a:pt x="7818" y="0"/>
                      <a:pt x="17463" y="0"/>
                    </a:cubicBezTo>
                    <a:lnTo>
                      <a:pt x="104775" y="0"/>
                    </a:lnTo>
                    <a:cubicBezTo>
                      <a:pt x="114419" y="0"/>
                      <a:pt x="122237" y="7818"/>
                      <a:pt x="122237" y="17463"/>
                    </a:cubicBezTo>
                    <a:lnTo>
                      <a:pt x="122237" y="69850"/>
                    </a:lnTo>
                    <a:cubicBezTo>
                      <a:pt x="122237" y="79494"/>
                      <a:pt x="114419" y="87313"/>
                      <a:pt x="104775" y="87313"/>
                    </a:cubicBezTo>
                    <a:lnTo>
                      <a:pt x="17463" y="87313"/>
                    </a:lnTo>
                    <a:cubicBezTo>
                      <a:pt x="7818" y="87313"/>
                      <a:pt x="0" y="79494"/>
                      <a:pt x="0" y="69850"/>
                    </a:cubicBezTo>
                    <a:lnTo>
                      <a:pt x="0" y="17463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67544" y="2902744"/>
                <a:ext cx="17463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7463" h="17462">
                    <a:moveTo>
                      <a:pt x="0" y="8731"/>
                    </a:moveTo>
                    <a:cubicBezTo>
                      <a:pt x="0" y="13553"/>
                      <a:pt x="3909" y="17462"/>
                      <a:pt x="8731" y="17462"/>
                    </a:cubicBezTo>
                    <a:cubicBezTo>
                      <a:pt x="13553" y="17462"/>
                      <a:pt x="17463" y="13553"/>
                      <a:pt x="17463" y="8731"/>
                    </a:cubicBezTo>
                    <a:cubicBezTo>
                      <a:pt x="17463" y="3909"/>
                      <a:pt x="13553" y="0"/>
                      <a:pt x="8731" y="0"/>
                    </a:cubicBezTo>
                    <a:cubicBezTo>
                      <a:pt x="3909" y="0"/>
                      <a:pt x="0" y="3909"/>
                      <a:pt x="0" y="8731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41350" y="279796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69850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cubicBezTo>
                      <a:pt x="54214" y="0"/>
                      <a:pt x="69850" y="15636"/>
                      <a:pt x="69850" y="34925"/>
                    </a:cubicBezTo>
                    <a:lnTo>
                      <a:pt x="69850" y="6985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895350" y="27146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三点式约束固定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160" y="301371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胸部、髋部、膝部分别使用约束带，松紧适宜。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97694" y="3762375"/>
            <a:ext cx="3951065" cy="542925"/>
            <a:chOff x="597694" y="3762375"/>
            <a:chExt cx="3951065" cy="542925"/>
          </a:xfrm>
        </p:grpSpPr>
        <p:grpSp>
          <p:nvGrpSpPr>
            <p:cNvPr id="23" name="Group 23"/>
            <p:cNvGrpSpPr/>
            <p:nvPr/>
          </p:nvGrpSpPr>
          <p:grpSpPr>
            <a:xfrm>
              <a:off x="597694" y="3871912"/>
              <a:ext cx="157162" cy="104775"/>
              <a:chOff x="597694" y="3871912"/>
              <a:chExt cx="157162" cy="10477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597694" y="3871912"/>
                <a:ext cx="157162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04775">
                    <a:moveTo>
                      <a:pt x="8731" y="0"/>
                    </a:moveTo>
                    <a:lnTo>
                      <a:pt x="56107" y="0"/>
                    </a:lnTo>
                    <a:cubicBezTo>
                      <a:pt x="59210" y="2"/>
                      <a:pt x="62078" y="1651"/>
                      <a:pt x="63642" y="4331"/>
                    </a:cubicBezTo>
                    <a:lnTo>
                      <a:pt x="72932" y="20248"/>
                    </a:lnTo>
                    <a:cubicBezTo>
                      <a:pt x="76539" y="26433"/>
                      <a:pt x="82521" y="30873"/>
                      <a:pt x="89487" y="32533"/>
                    </a:cubicBezTo>
                    <a:lnTo>
                      <a:pt x="130323" y="42259"/>
                    </a:lnTo>
                    <a:cubicBezTo>
                      <a:pt x="146053" y="46003"/>
                      <a:pt x="157157" y="60054"/>
                      <a:pt x="157162" y="76224"/>
                    </a:cubicBezTo>
                    <a:lnTo>
                      <a:pt x="157162" y="96044"/>
                    </a:lnTo>
                    <a:cubicBezTo>
                      <a:pt x="157162" y="100866"/>
                      <a:pt x="153253" y="104775"/>
                      <a:pt x="148431" y="104775"/>
                    </a:cubicBezTo>
                    <a:lnTo>
                      <a:pt x="8731" y="104775"/>
                    </a:lnTo>
                    <a:cubicBezTo>
                      <a:pt x="3909" y="104775"/>
                      <a:pt x="0" y="100866"/>
                      <a:pt x="0" y="96044"/>
                    </a:cubicBezTo>
                    <a:lnTo>
                      <a:pt x="0" y="8731"/>
                    </a:lnTo>
                    <a:cubicBezTo>
                      <a:pt x="0" y="3909"/>
                      <a:pt x="3909" y="0"/>
                      <a:pt x="8731" y="0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93738" y="3915569"/>
                <a:ext cx="9525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463">
                    <a:moveTo>
                      <a:pt x="0" y="17463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597694" y="3933031"/>
                <a:ext cx="43656" cy="43656"/>
              </a:xfrm>
              <a:custGeom>
                <a:avLst/>
                <a:gdLst/>
                <a:ahLst/>
                <a:cxnLst/>
                <a:rect l="l" t="t" r="r" b="b"/>
                <a:pathLst>
                  <a:path w="43656" h="43656">
                    <a:moveTo>
                      <a:pt x="43656" y="43656"/>
                    </a:moveTo>
                    <a:lnTo>
                      <a:pt x="43656" y="34925"/>
                    </a:lnTo>
                    <a:cubicBezTo>
                      <a:pt x="43656" y="15636"/>
                      <a:pt x="28020" y="0"/>
                      <a:pt x="8731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58812" y="3898106"/>
                <a:ext cx="13097" cy="26194"/>
              </a:xfrm>
              <a:custGeom>
                <a:avLst/>
                <a:gdLst/>
                <a:ahLst/>
                <a:cxnLst/>
                <a:rect l="l" t="t" r="r" b="b"/>
                <a:pathLst>
                  <a:path w="13097" h="26194">
                    <a:moveTo>
                      <a:pt x="0" y="26194"/>
                    </a:moveTo>
                    <a:lnTo>
                      <a:pt x="13097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895350" y="376237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足部防下垂管理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9160" y="4061460"/>
              <a:ext cx="364959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足部放置踏板，保持踝背屈90°，严防足下垂。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667500" y="1714500"/>
            <a:ext cx="4762500" cy="3429000"/>
            <a:chOff x="6667500" y="1714500"/>
            <a:chExt cx="4762500" cy="3429000"/>
          </a:xfrm>
        </p:grpSpPr>
        <p:sp>
          <p:nvSpPr>
            <p:cNvPr id="27" name="Freeform 27"/>
            <p:cNvSpPr/>
            <p:nvPr/>
          </p:nvSpPr>
          <p:spPr>
            <a:xfrm>
              <a:off x="6667500" y="1714500"/>
              <a:ext cx="4762500" cy="3429000"/>
            </a:xfrm>
            <a:custGeom>
              <a:avLst/>
              <a:gdLst/>
              <a:ahLst/>
              <a:cxnLst/>
              <a:rect l="l" t="t" r="r" b="b"/>
              <a:pathLst>
                <a:path w="4762500" h="3429000">
                  <a:moveTo>
                    <a:pt x="95250" y="0"/>
                  </a:moveTo>
                  <a:lnTo>
                    <a:pt x="4667250" y="0"/>
                  </a:lnTo>
                  <a:cubicBezTo>
                    <a:pt x="4719855" y="0"/>
                    <a:pt x="4762500" y="42645"/>
                    <a:pt x="4762500" y="95250"/>
                  </a:cubicBezTo>
                  <a:lnTo>
                    <a:pt x="4762500" y="3333750"/>
                  </a:lnTo>
                  <a:cubicBezTo>
                    <a:pt x="4762500" y="3386355"/>
                    <a:pt x="4719855" y="3429000"/>
                    <a:pt x="4667250" y="3429000"/>
                  </a:cubicBezTo>
                  <a:lnTo>
                    <a:pt x="95250" y="3429000"/>
                  </a:lnTo>
                  <a:cubicBezTo>
                    <a:pt x="42645" y="3429000"/>
                    <a:pt x="0" y="3386355"/>
                    <a:pt x="0" y="3333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8543615" y="3283268"/>
              <a:ext cx="101026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踝背屈 90°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341519" y="3569018"/>
              <a:ext cx="141446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防止足下垂畸形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8" grpId="0"/>
      <p:bldP spid="26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5110162" cy="763905"/>
            <a:chOff x="541020" y="407670"/>
            <a:chExt cx="5110162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角度递增与时间控制标准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509873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遵循“低起点、慢增量”的原则，确保患者安全耐受。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62000" y="1905000"/>
            <a:ext cx="3238500" cy="3429000"/>
            <a:chOff x="762000" y="1905000"/>
            <a:chExt cx="3238500" cy="3429000"/>
          </a:xfrm>
        </p:grpSpPr>
        <p:sp>
          <p:nvSpPr>
            <p:cNvPr id="6" name="Freeform 6"/>
            <p:cNvSpPr/>
            <p:nvPr/>
          </p:nvSpPr>
          <p:spPr>
            <a:xfrm>
              <a:off x="762000" y="1905000"/>
              <a:ext cx="3238500" cy="3429000"/>
            </a:xfrm>
            <a:custGeom>
              <a:avLst/>
              <a:gdLst/>
              <a:ahLst/>
              <a:cxnLst/>
              <a:rect l="l" t="t" r="r" b="b"/>
              <a:pathLst>
                <a:path w="3238500" h="3429000">
                  <a:moveTo>
                    <a:pt x="95250" y="0"/>
                  </a:moveTo>
                  <a:lnTo>
                    <a:pt x="3143250" y="0"/>
                  </a:lnTo>
                  <a:cubicBezTo>
                    <a:pt x="3195855" y="0"/>
                    <a:pt x="3238500" y="42645"/>
                    <a:pt x="3238500" y="95250"/>
                  </a:cubicBezTo>
                  <a:lnTo>
                    <a:pt x="3238500" y="3333750"/>
                  </a:lnTo>
                  <a:cubicBezTo>
                    <a:pt x="3238500" y="3386355"/>
                    <a:pt x="3195855" y="3429000"/>
                    <a:pt x="3143250" y="3429000"/>
                  </a:cubicBezTo>
                  <a:lnTo>
                    <a:pt x="95250" y="3429000"/>
                  </a:lnTo>
                  <a:cubicBezTo>
                    <a:pt x="42645" y="3429000"/>
                    <a:pt x="0" y="3386355"/>
                    <a:pt x="0" y="3333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1098550" y="2362200"/>
              <a:ext cx="203200" cy="174625"/>
              <a:chOff x="1098550" y="2362200"/>
              <a:chExt cx="203200" cy="17462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98550" y="2527300"/>
                <a:ext cx="203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03200" h="9525">
                    <a:moveTo>
                      <a:pt x="0" y="0"/>
                    </a:moveTo>
                    <a:lnTo>
                      <a:pt x="203200" y="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98550" y="2362200"/>
                <a:ext cx="2032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03200" h="114300">
                    <a:moveTo>
                      <a:pt x="0" y="114300"/>
                    </a:moveTo>
                    <a:lnTo>
                      <a:pt x="50800" y="38100"/>
                    </a:lnTo>
                    <a:lnTo>
                      <a:pt x="101600" y="63500"/>
                    </a:lnTo>
                    <a:lnTo>
                      <a:pt x="152400" y="0"/>
                    </a:lnTo>
                    <a:lnTo>
                      <a:pt x="203200" y="5080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030605" y="27117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首次起步角度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07745" y="3088958"/>
              <a:ext cx="1819027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29B6F6"/>
                  </a:solidFill>
                  <a:latin typeface="Noto Sans CJK SC"/>
                  <a:ea typeface="Microsoft YaHei"/>
                  <a:cs typeface="Noto Sans CJK SC"/>
                </a:rPr>
                <a:t>15°—30°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32510" y="36804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根据患者耐受度选择起始点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476750" y="1905000"/>
            <a:ext cx="3238500" cy="3429000"/>
            <a:chOff x="4476750" y="1905000"/>
            <a:chExt cx="3238500" cy="3429000"/>
          </a:xfrm>
        </p:grpSpPr>
        <p:sp>
          <p:nvSpPr>
            <p:cNvPr id="14" name="Freeform 14"/>
            <p:cNvSpPr/>
            <p:nvPr/>
          </p:nvSpPr>
          <p:spPr>
            <a:xfrm>
              <a:off x="4476750" y="1905000"/>
              <a:ext cx="3238500" cy="3429000"/>
            </a:xfrm>
            <a:custGeom>
              <a:avLst/>
              <a:gdLst/>
              <a:ahLst/>
              <a:cxnLst/>
              <a:rect l="l" t="t" r="r" b="b"/>
              <a:pathLst>
                <a:path w="3238500" h="3429000">
                  <a:moveTo>
                    <a:pt x="95250" y="0"/>
                  </a:moveTo>
                  <a:lnTo>
                    <a:pt x="3143250" y="0"/>
                  </a:lnTo>
                  <a:cubicBezTo>
                    <a:pt x="3195855" y="0"/>
                    <a:pt x="3238500" y="42645"/>
                    <a:pt x="3238500" y="95250"/>
                  </a:cubicBezTo>
                  <a:lnTo>
                    <a:pt x="3238500" y="3333750"/>
                  </a:lnTo>
                  <a:cubicBezTo>
                    <a:pt x="3238500" y="3386355"/>
                    <a:pt x="3195855" y="3429000"/>
                    <a:pt x="3143250" y="3429000"/>
                  </a:cubicBezTo>
                  <a:lnTo>
                    <a:pt x="95250" y="3429000"/>
                  </a:lnTo>
                  <a:cubicBezTo>
                    <a:pt x="42645" y="3429000"/>
                    <a:pt x="0" y="3386355"/>
                    <a:pt x="0" y="3333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4813300" y="2324100"/>
              <a:ext cx="203200" cy="228600"/>
              <a:chOff x="4813300" y="2324100"/>
              <a:chExt cx="203200" cy="2286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4978400" y="2324100"/>
                <a:ext cx="9525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8600">
                    <a:moveTo>
                      <a:pt x="0" y="0"/>
                    </a:moveTo>
                    <a:lnTo>
                      <a:pt x="0" y="22860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4813300" y="2324100"/>
                <a:ext cx="762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38100">
                    <a:moveTo>
                      <a:pt x="0" y="38100"/>
                    </a:moveTo>
                    <a:lnTo>
                      <a:pt x="38100" y="0"/>
                    </a:lnTo>
                    <a:lnTo>
                      <a:pt x="76200" y="3810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4940300" y="2324100"/>
                <a:ext cx="762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38100">
                    <a:moveTo>
                      <a:pt x="76200" y="38100"/>
                    </a:moveTo>
                    <a:lnTo>
                      <a:pt x="38100" y="0"/>
                    </a:ln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4851400" y="2324100"/>
                <a:ext cx="9525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8600">
                    <a:moveTo>
                      <a:pt x="0" y="0"/>
                    </a:moveTo>
                    <a:lnTo>
                      <a:pt x="0" y="22860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4745355" y="27117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每次升高幅度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722495" y="3088958"/>
              <a:ext cx="1553344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29B6F6"/>
                  </a:solidFill>
                  <a:latin typeface="Noto Sans CJK SC"/>
                  <a:ea typeface="Microsoft YaHei"/>
                  <a:cs typeface="Noto Sans CJK SC"/>
                </a:rPr>
                <a:t>5°—10°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747260" y="36804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逐步适应，严禁快速大幅升降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191500" y="1905000"/>
            <a:ext cx="3238500" cy="3429000"/>
            <a:chOff x="8191500" y="1905000"/>
            <a:chExt cx="3238500" cy="3429000"/>
          </a:xfrm>
        </p:grpSpPr>
        <p:sp>
          <p:nvSpPr>
            <p:cNvPr id="24" name="Freeform 24"/>
            <p:cNvSpPr/>
            <p:nvPr/>
          </p:nvSpPr>
          <p:spPr>
            <a:xfrm>
              <a:off x="8191500" y="1905000"/>
              <a:ext cx="3238500" cy="3429000"/>
            </a:xfrm>
            <a:custGeom>
              <a:avLst/>
              <a:gdLst/>
              <a:ahLst/>
              <a:cxnLst/>
              <a:rect l="l" t="t" r="r" b="b"/>
              <a:pathLst>
                <a:path w="3238500" h="3429000">
                  <a:moveTo>
                    <a:pt x="95250" y="0"/>
                  </a:moveTo>
                  <a:lnTo>
                    <a:pt x="3143250" y="0"/>
                  </a:lnTo>
                  <a:cubicBezTo>
                    <a:pt x="3195855" y="0"/>
                    <a:pt x="3238500" y="42645"/>
                    <a:pt x="3238500" y="95250"/>
                  </a:cubicBezTo>
                  <a:lnTo>
                    <a:pt x="3238500" y="3333750"/>
                  </a:lnTo>
                  <a:cubicBezTo>
                    <a:pt x="3238500" y="3386355"/>
                    <a:pt x="3195855" y="3429000"/>
                    <a:pt x="3143250" y="3429000"/>
                  </a:cubicBezTo>
                  <a:lnTo>
                    <a:pt x="95250" y="3429000"/>
                  </a:lnTo>
                  <a:cubicBezTo>
                    <a:pt x="42645" y="3429000"/>
                    <a:pt x="0" y="3386355"/>
                    <a:pt x="0" y="3333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8515350" y="2324100"/>
              <a:ext cx="228600" cy="228600"/>
              <a:chOff x="8515350" y="2324100"/>
              <a:chExt cx="228600" cy="2286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8515350" y="2324100"/>
                <a:ext cx="2286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28600">
                    <a:moveTo>
                      <a:pt x="0" y="114300"/>
                    </a:moveTo>
                    <a:cubicBezTo>
                      <a:pt x="0" y="177426"/>
                      <a:pt x="51174" y="228600"/>
                      <a:pt x="114300" y="228600"/>
                    </a:cubicBezTo>
                    <a:cubicBezTo>
                      <a:pt x="177426" y="228600"/>
                      <a:pt x="228600" y="177426"/>
                      <a:pt x="228600" y="114300"/>
                    </a:cubicBezTo>
                    <a:cubicBezTo>
                      <a:pt x="228600" y="51174"/>
                      <a:pt x="177426" y="0"/>
                      <a:pt x="114300" y="0"/>
                    </a:cubicBezTo>
                    <a:cubicBezTo>
                      <a:pt x="51174" y="0"/>
                      <a:pt x="0" y="51174"/>
                      <a:pt x="0" y="114300"/>
                    </a:cubicBez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8629650" y="2374900"/>
                <a:ext cx="381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01600">
                    <a:moveTo>
                      <a:pt x="0" y="0"/>
                    </a:moveTo>
                    <a:lnTo>
                      <a:pt x="0" y="63500"/>
                    </a:lnTo>
                    <a:lnTo>
                      <a:pt x="38100" y="101600"/>
                    </a:lnTo>
                  </a:path>
                </a:pathLst>
              </a:custGeom>
              <a:noFill/>
              <a:ln w="19050">
                <a:solidFill>
                  <a:srgbClr val="0D47A1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8460105" y="27117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单次训练时长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437245" y="3088958"/>
              <a:ext cx="218132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29B6F6"/>
                  </a:solidFill>
                  <a:latin typeface="Noto Sans CJK SC"/>
                  <a:ea typeface="Microsoft YaHei"/>
                  <a:cs typeface="Noto Sans CJK SC"/>
                </a:rPr>
                <a:t>20—30min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462010" y="3680460"/>
              <a:ext cx="230009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从5-10分钟开始，耐受后递增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3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677728" y="2914650"/>
            <a:ext cx="2836545" cy="942975"/>
            <a:chOff x="4677728" y="2914650"/>
            <a:chExt cx="2836545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677728" y="2914650"/>
              <a:ext cx="2836545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六、注意事项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206127" y="3552825"/>
              <a:ext cx="177974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KEY PRECAUTIONS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869180" cy="763905"/>
            <a:chOff x="541020" y="407670"/>
            <a:chExt cx="486918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应急处理与安全防护细节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48577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突发症状应对、固定带管理及特殊患者护理要点。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88219" y="1666875"/>
            <a:ext cx="4898181" cy="542925"/>
            <a:chOff x="588219" y="1666875"/>
            <a:chExt cx="4898181" cy="542925"/>
          </a:xfrm>
        </p:grpSpPr>
        <p:grpSp>
          <p:nvGrpSpPr>
            <p:cNvPr id="9" name="Group 9"/>
            <p:cNvGrpSpPr/>
            <p:nvPr/>
          </p:nvGrpSpPr>
          <p:grpSpPr>
            <a:xfrm>
              <a:off x="588219" y="1747318"/>
              <a:ext cx="176105" cy="151297"/>
              <a:chOff x="588219" y="1747318"/>
              <a:chExt cx="176105" cy="15129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76275" y="1802606"/>
                <a:ext cx="95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4925">
                    <a:moveTo>
                      <a:pt x="0" y="0"/>
                    </a:moveTo>
                    <a:lnTo>
                      <a:pt x="0" y="34925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588219" y="1747318"/>
                <a:ext cx="176105" cy="151297"/>
              </a:xfrm>
              <a:custGeom>
                <a:avLst/>
                <a:gdLst/>
                <a:ahLst/>
                <a:cxnLst/>
                <a:rect l="l" t="t" r="r" b="b"/>
                <a:pathLst>
                  <a:path w="176105" h="151297">
                    <a:moveTo>
                      <a:pt x="73763" y="8061"/>
                    </a:moveTo>
                    <a:lnTo>
                      <a:pt x="2987" y="126230"/>
                    </a:lnTo>
                    <a:cubicBezTo>
                      <a:pt x="18" y="131371"/>
                      <a:pt x="0" y="137702"/>
                      <a:pt x="2939" y="142860"/>
                    </a:cubicBezTo>
                    <a:cubicBezTo>
                      <a:pt x="5879" y="148019"/>
                      <a:pt x="11335" y="151230"/>
                      <a:pt x="17271" y="151297"/>
                    </a:cubicBezTo>
                    <a:lnTo>
                      <a:pt x="158840" y="151297"/>
                    </a:lnTo>
                    <a:cubicBezTo>
                      <a:pt x="164774" y="151229"/>
                      <a:pt x="170227" y="148018"/>
                      <a:pt x="173166" y="142863"/>
                    </a:cubicBezTo>
                    <a:cubicBezTo>
                      <a:pt x="176105" y="137707"/>
                      <a:pt x="176089" y="131379"/>
                      <a:pt x="173124" y="126238"/>
                    </a:cubicBezTo>
                    <a:lnTo>
                      <a:pt x="102349" y="8052"/>
                    </a:lnTo>
                    <a:cubicBezTo>
                      <a:pt x="99320" y="3053"/>
                      <a:pt x="93900" y="0"/>
                      <a:pt x="88056" y="0"/>
                    </a:cubicBezTo>
                    <a:cubicBezTo>
                      <a:pt x="82211" y="0"/>
                      <a:pt x="76791" y="3053"/>
                      <a:pt x="73763" y="8052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76275" y="18637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895350" y="16668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突发不适立即放平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99160" y="1965960"/>
              <a:ext cx="45872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出现头晕、心慌、面色苍白、出冷汗时，立即停止并放平。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15156" y="2714625"/>
            <a:ext cx="4695984" cy="542925"/>
            <a:chOff x="615156" y="2714625"/>
            <a:chExt cx="4695984" cy="542925"/>
          </a:xfrm>
        </p:grpSpPr>
        <p:grpSp>
          <p:nvGrpSpPr>
            <p:cNvPr id="16" name="Group 16"/>
            <p:cNvGrpSpPr/>
            <p:nvPr/>
          </p:nvGrpSpPr>
          <p:grpSpPr>
            <a:xfrm>
              <a:off x="615156" y="2797969"/>
              <a:ext cx="122237" cy="157163"/>
              <a:chOff x="615156" y="2797969"/>
              <a:chExt cx="122237" cy="15716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615156" y="2867819"/>
                <a:ext cx="122237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22237" h="87313">
                    <a:moveTo>
                      <a:pt x="0" y="17463"/>
                    </a:moveTo>
                    <a:cubicBezTo>
                      <a:pt x="0" y="7818"/>
                      <a:pt x="7818" y="0"/>
                      <a:pt x="17463" y="0"/>
                    </a:cubicBezTo>
                    <a:lnTo>
                      <a:pt x="104775" y="0"/>
                    </a:lnTo>
                    <a:cubicBezTo>
                      <a:pt x="114419" y="0"/>
                      <a:pt x="122237" y="7818"/>
                      <a:pt x="122237" y="17463"/>
                    </a:cubicBezTo>
                    <a:lnTo>
                      <a:pt x="122237" y="69850"/>
                    </a:lnTo>
                    <a:cubicBezTo>
                      <a:pt x="122237" y="79494"/>
                      <a:pt x="114419" y="87313"/>
                      <a:pt x="104775" y="87313"/>
                    </a:cubicBezTo>
                    <a:lnTo>
                      <a:pt x="17463" y="87313"/>
                    </a:lnTo>
                    <a:cubicBezTo>
                      <a:pt x="7818" y="87313"/>
                      <a:pt x="0" y="79494"/>
                      <a:pt x="0" y="69850"/>
                    </a:cubicBezTo>
                    <a:lnTo>
                      <a:pt x="0" y="17463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67544" y="2902744"/>
                <a:ext cx="17463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7463" h="17462">
                    <a:moveTo>
                      <a:pt x="0" y="8731"/>
                    </a:moveTo>
                    <a:cubicBezTo>
                      <a:pt x="0" y="13553"/>
                      <a:pt x="3909" y="17462"/>
                      <a:pt x="8731" y="17462"/>
                    </a:cubicBezTo>
                    <a:cubicBezTo>
                      <a:pt x="13553" y="17462"/>
                      <a:pt x="17463" y="13553"/>
                      <a:pt x="17463" y="8731"/>
                    </a:cubicBezTo>
                    <a:cubicBezTo>
                      <a:pt x="17463" y="3909"/>
                      <a:pt x="13553" y="0"/>
                      <a:pt x="8731" y="0"/>
                    </a:cubicBezTo>
                    <a:cubicBezTo>
                      <a:pt x="3909" y="0"/>
                      <a:pt x="0" y="3909"/>
                      <a:pt x="0" y="8731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41350" y="279796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69850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cubicBezTo>
                      <a:pt x="54214" y="0"/>
                      <a:pt x="69850" y="15636"/>
                      <a:pt x="69850" y="34925"/>
                    </a:cubicBezTo>
                    <a:lnTo>
                      <a:pt x="69850" y="6985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895350" y="27146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固定带松紧管理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9160" y="3013710"/>
              <a:ext cx="44119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不可过紧，避免压迫胸廓影响呼吸；脊柱不稳者禁扭转。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97694" y="3762375"/>
            <a:ext cx="4713446" cy="542925"/>
            <a:chOff x="597694" y="3762375"/>
            <a:chExt cx="4713446" cy="542925"/>
          </a:xfrm>
        </p:grpSpPr>
        <p:grpSp>
          <p:nvGrpSpPr>
            <p:cNvPr id="23" name="Group 23"/>
            <p:cNvGrpSpPr/>
            <p:nvPr/>
          </p:nvGrpSpPr>
          <p:grpSpPr>
            <a:xfrm>
              <a:off x="597694" y="3845719"/>
              <a:ext cx="157162" cy="157162"/>
              <a:chOff x="597694" y="3845719"/>
              <a:chExt cx="157162" cy="15716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597694" y="3845719"/>
                <a:ext cx="157162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162">
                    <a:moveTo>
                      <a:pt x="0" y="78581"/>
                    </a:moveTo>
                    <a:cubicBezTo>
                      <a:pt x="0" y="121980"/>
                      <a:pt x="35182" y="157162"/>
                      <a:pt x="78581" y="157162"/>
                    </a:cubicBezTo>
                    <a:cubicBezTo>
                      <a:pt x="121980" y="157162"/>
                      <a:pt x="157162" y="121980"/>
                      <a:pt x="157162" y="78581"/>
                    </a:cubicBezTo>
                    <a:cubicBezTo>
                      <a:pt x="157162" y="35182"/>
                      <a:pt x="121980" y="0"/>
                      <a:pt x="78581" y="0"/>
                    </a:cubicBezTo>
                    <a:cubicBezTo>
                      <a:pt x="35182" y="0"/>
                      <a:pt x="0" y="35182"/>
                      <a:pt x="0" y="78581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76275" y="3898106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67544" y="3924300"/>
                <a:ext cx="17463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7463" h="34925">
                    <a:moveTo>
                      <a:pt x="0" y="0"/>
                    </a:moveTo>
                    <a:lnTo>
                      <a:pt x="8731" y="0"/>
                    </a:lnTo>
                    <a:lnTo>
                      <a:pt x="8731" y="34925"/>
                    </a:lnTo>
                    <a:lnTo>
                      <a:pt x="17463" y="34925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895350" y="376237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管路与感觉障碍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9160" y="4061460"/>
              <a:ext cx="44119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防气管插管、引流管牵拉脱出；下肢感觉障碍者防压伤。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97694" y="4810125"/>
            <a:ext cx="4538186" cy="542925"/>
            <a:chOff x="597694" y="4810125"/>
            <a:chExt cx="4538186" cy="542925"/>
          </a:xfrm>
        </p:grpSpPr>
        <p:grpSp>
          <p:nvGrpSpPr>
            <p:cNvPr id="29" name="Group 29"/>
            <p:cNvGrpSpPr/>
            <p:nvPr/>
          </p:nvGrpSpPr>
          <p:grpSpPr>
            <a:xfrm>
              <a:off x="597694" y="4919662"/>
              <a:ext cx="157162" cy="104775"/>
              <a:chOff x="597694" y="4919662"/>
              <a:chExt cx="157162" cy="10477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658812" y="4954588"/>
                <a:ext cx="349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34925">
                    <a:moveTo>
                      <a:pt x="0" y="17463"/>
                    </a:moveTo>
                    <a:cubicBezTo>
                      <a:pt x="0" y="27107"/>
                      <a:pt x="7818" y="34925"/>
                      <a:pt x="17462" y="34925"/>
                    </a:cubicBezTo>
                    <a:cubicBezTo>
                      <a:pt x="27107" y="34925"/>
                      <a:pt x="34925" y="27107"/>
                      <a:pt x="34925" y="17463"/>
                    </a:cubicBezTo>
                    <a:cubicBezTo>
                      <a:pt x="34925" y="7818"/>
                      <a:pt x="27107" y="0"/>
                      <a:pt x="17462" y="0"/>
                    </a:cubicBezTo>
                    <a:cubicBezTo>
                      <a:pt x="7818" y="0"/>
                      <a:pt x="0" y="7818"/>
                      <a:pt x="0" y="17463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597694" y="4919662"/>
                <a:ext cx="157162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04775">
                    <a:moveTo>
                      <a:pt x="157162" y="52388"/>
                    </a:moveTo>
                    <a:cubicBezTo>
                      <a:pt x="136207" y="87312"/>
                      <a:pt x="110014" y="104775"/>
                      <a:pt x="78581" y="104775"/>
                    </a:cubicBezTo>
                    <a:cubicBezTo>
                      <a:pt x="47149" y="104775"/>
                      <a:pt x="20955" y="87312"/>
                      <a:pt x="0" y="52388"/>
                    </a:cubicBezTo>
                    <a:cubicBezTo>
                      <a:pt x="20955" y="17463"/>
                      <a:pt x="47149" y="0"/>
                      <a:pt x="78581" y="0"/>
                    </a:cubicBezTo>
                    <a:cubicBezTo>
                      <a:pt x="110014" y="0"/>
                      <a:pt x="136207" y="17463"/>
                      <a:pt x="157162" y="52388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895350" y="48101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严禁无人看护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99160" y="5109210"/>
              <a:ext cx="42367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训练后监测血压并记录；严禁快速升降或超角度训练。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9" grpId="0"/>
      <p:bldP spid="26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3987641" y="2914650"/>
            <a:ext cx="4216718" cy="942975"/>
            <a:chOff x="3987641" y="2914650"/>
            <a:chExt cx="4216718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3987641" y="2914650"/>
              <a:ext cx="4216718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七、常见问题与处理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134928" y="3552825"/>
              <a:ext cx="192214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TROUBLESHOOTING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109466" cy="763905"/>
            <a:chOff x="541020" y="407670"/>
            <a:chExt cx="4109466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常见不良反应的应对策略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37623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针对不同症状采取针对性的调整措施。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1500" y="1428750"/>
            <a:ext cx="5334000" cy="2095500"/>
            <a:chOff x="571500" y="1428750"/>
            <a:chExt cx="5334000" cy="2095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095500"/>
            </a:xfrm>
            <a:custGeom>
              <a:avLst/>
              <a:gdLst/>
              <a:ahLst/>
              <a:cxnLst/>
              <a:rect l="l" t="t" r="r" b="b"/>
              <a:pathLst>
                <a:path w="5334000" h="2095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019300"/>
                  </a:lnTo>
                  <a:cubicBezTo>
                    <a:pt x="5334000" y="2061384"/>
                    <a:pt x="5299884" y="2095500"/>
                    <a:pt x="5257800" y="2095500"/>
                  </a:cubicBezTo>
                  <a:lnTo>
                    <a:pt x="76200" y="2095500"/>
                  </a:lnTo>
                  <a:cubicBezTo>
                    <a:pt x="34116" y="2095500"/>
                    <a:pt x="0" y="2061384"/>
                    <a:pt x="0" y="2019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38200" y="1647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头晕、低血压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2010" y="1965960"/>
              <a:ext cx="123101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立即降低角度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2010" y="2204085"/>
              <a:ext cx="88049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给予吸氧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2010" y="2442210"/>
              <a:ext cx="14062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必要时补液支持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86500" y="1428750"/>
            <a:ext cx="5334000" cy="2095500"/>
            <a:chOff x="6286500" y="1428750"/>
            <a:chExt cx="5334000" cy="2095500"/>
          </a:xfrm>
        </p:grpSpPr>
        <p:sp>
          <p:nvSpPr>
            <p:cNvPr id="12" name="Freeform 12"/>
            <p:cNvSpPr/>
            <p:nvPr/>
          </p:nvSpPr>
          <p:spPr>
            <a:xfrm>
              <a:off x="6286500" y="1428750"/>
              <a:ext cx="5334000" cy="2095500"/>
            </a:xfrm>
            <a:custGeom>
              <a:avLst/>
              <a:gdLst/>
              <a:ahLst/>
              <a:cxnLst/>
              <a:rect l="l" t="t" r="r" b="b"/>
              <a:pathLst>
                <a:path w="5334000" h="2095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019300"/>
                  </a:lnTo>
                  <a:cubicBezTo>
                    <a:pt x="5334000" y="2061384"/>
                    <a:pt x="5299884" y="2095500"/>
                    <a:pt x="5257800" y="2095500"/>
                  </a:cubicBezTo>
                  <a:lnTo>
                    <a:pt x="76200" y="2095500"/>
                  </a:lnTo>
                  <a:cubicBezTo>
                    <a:pt x="34116" y="2095500"/>
                    <a:pt x="0" y="2061384"/>
                    <a:pt x="0" y="2019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6553200" y="16478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恶心、出汗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557010" y="1965960"/>
              <a:ext cx="88049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暂停训练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557010" y="2204085"/>
              <a:ext cx="123101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协助患者休息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557010" y="2442210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症状缓解后再尝试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71500" y="3714750"/>
            <a:ext cx="5334000" cy="2095500"/>
            <a:chOff x="571500" y="3714750"/>
            <a:chExt cx="5334000" cy="2095500"/>
          </a:xfrm>
        </p:grpSpPr>
        <p:sp>
          <p:nvSpPr>
            <p:cNvPr id="18" name="Freeform 18"/>
            <p:cNvSpPr/>
            <p:nvPr/>
          </p:nvSpPr>
          <p:spPr>
            <a:xfrm>
              <a:off x="571500" y="3714750"/>
              <a:ext cx="5334000" cy="2095500"/>
            </a:xfrm>
            <a:custGeom>
              <a:avLst/>
              <a:gdLst/>
              <a:ahLst/>
              <a:cxnLst/>
              <a:rect l="l" t="t" r="r" b="b"/>
              <a:pathLst>
                <a:path w="5334000" h="2095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019300"/>
                  </a:lnTo>
                  <a:cubicBezTo>
                    <a:pt x="5334000" y="2061384"/>
                    <a:pt x="5299884" y="2095500"/>
                    <a:pt x="5257800" y="2095500"/>
                  </a:cubicBezTo>
                  <a:lnTo>
                    <a:pt x="76200" y="2095500"/>
                  </a:lnTo>
                  <a:cubicBezTo>
                    <a:pt x="34116" y="2095500"/>
                    <a:pt x="0" y="2061384"/>
                    <a:pt x="0" y="2019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838200" y="39338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腰背部不适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42010" y="4251960"/>
              <a:ext cx="123101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增加软垫支撑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42010" y="4490085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适当减小训练角度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286500" y="3714750"/>
            <a:ext cx="5334000" cy="2095500"/>
            <a:chOff x="6286500" y="3714750"/>
            <a:chExt cx="5334000" cy="2095500"/>
          </a:xfrm>
        </p:grpSpPr>
        <p:sp>
          <p:nvSpPr>
            <p:cNvPr id="23" name="Freeform 23"/>
            <p:cNvSpPr/>
            <p:nvPr/>
          </p:nvSpPr>
          <p:spPr>
            <a:xfrm>
              <a:off x="6286500" y="3714750"/>
              <a:ext cx="5334000" cy="2095500"/>
            </a:xfrm>
            <a:custGeom>
              <a:avLst/>
              <a:gdLst/>
              <a:ahLst/>
              <a:cxnLst/>
              <a:rect l="l" t="t" r="r" b="b"/>
              <a:pathLst>
                <a:path w="5334000" h="2095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019300"/>
                  </a:lnTo>
                  <a:cubicBezTo>
                    <a:pt x="5334000" y="2061384"/>
                    <a:pt x="5299884" y="2095500"/>
                    <a:pt x="5257800" y="2095500"/>
                  </a:cubicBezTo>
                  <a:lnTo>
                    <a:pt x="76200" y="2095500"/>
                  </a:lnTo>
                  <a:cubicBezTo>
                    <a:pt x="34116" y="2095500"/>
                    <a:pt x="0" y="2061384"/>
                    <a:pt x="0" y="2019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553200" y="3933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管路滑脱风险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557010" y="4251960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妥善固定各类管路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557010" y="4490085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安排专人全程看护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2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677728" y="2914650"/>
            <a:ext cx="2836545" cy="942975"/>
            <a:chOff x="4677728" y="2914650"/>
            <a:chExt cx="2836545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677728" y="2914650"/>
              <a:ext cx="2836545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八、总结要点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707731" y="3552825"/>
              <a:ext cx="277653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SUMMARY &amp; KEY TAKEAWAYS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845558" cy="763905"/>
            <a:chOff x="541020" y="407670"/>
            <a:chExt cx="4845558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重症患者康复安全的四大支柱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44196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医技护协作，共同保障康复治疗的顺利实施。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2000" y="2381250"/>
            <a:ext cx="2476500" cy="2857500"/>
            <a:chOff x="762000" y="2381250"/>
            <a:chExt cx="2476500" cy="2857500"/>
          </a:xfrm>
        </p:grpSpPr>
        <p:sp>
          <p:nvSpPr>
            <p:cNvPr id="6" name="Freeform 6"/>
            <p:cNvSpPr/>
            <p:nvPr/>
          </p:nvSpPr>
          <p:spPr>
            <a:xfrm>
              <a:off x="762000" y="2381250"/>
              <a:ext cx="2476500" cy="2857500"/>
            </a:xfrm>
            <a:custGeom>
              <a:avLst/>
              <a:gdLst/>
              <a:ahLst/>
              <a:cxnLst/>
              <a:rect l="l" t="t" r="r" b="b"/>
              <a:pathLst>
                <a:path w="2476500" h="2857500">
                  <a:moveTo>
                    <a:pt x="95250" y="0"/>
                  </a:moveTo>
                  <a:lnTo>
                    <a:pt x="2381250" y="0"/>
                  </a:lnTo>
                  <a:cubicBezTo>
                    <a:pt x="2433855" y="0"/>
                    <a:pt x="2476500" y="42645"/>
                    <a:pt x="2476500" y="95250"/>
                  </a:cubicBezTo>
                  <a:lnTo>
                    <a:pt x="2476500" y="2762250"/>
                  </a:lnTo>
                  <a:cubicBezTo>
                    <a:pt x="2476500" y="2814855"/>
                    <a:pt x="2433855" y="2857500"/>
                    <a:pt x="23812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766626" y="2438400"/>
              <a:ext cx="467249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473232" y="306038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安全第一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32510" y="3489960"/>
              <a:ext cx="82791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评估—准备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32510" y="3775710"/>
              <a:ext cx="117843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监护—应急处理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524250" y="2381250"/>
            <a:ext cx="2476500" cy="2857500"/>
            <a:chOff x="3524250" y="2381250"/>
            <a:chExt cx="2476500" cy="2857500"/>
          </a:xfrm>
        </p:grpSpPr>
        <p:sp>
          <p:nvSpPr>
            <p:cNvPr id="12" name="Freeform 12"/>
            <p:cNvSpPr/>
            <p:nvPr/>
          </p:nvSpPr>
          <p:spPr>
            <a:xfrm>
              <a:off x="3524250" y="2381250"/>
              <a:ext cx="2476500" cy="2857500"/>
            </a:xfrm>
            <a:custGeom>
              <a:avLst/>
              <a:gdLst/>
              <a:ahLst/>
              <a:cxnLst/>
              <a:rect l="l" t="t" r="r" b="b"/>
              <a:pathLst>
                <a:path w="2476500" h="2857500">
                  <a:moveTo>
                    <a:pt x="95250" y="0"/>
                  </a:moveTo>
                  <a:lnTo>
                    <a:pt x="2381250" y="0"/>
                  </a:lnTo>
                  <a:cubicBezTo>
                    <a:pt x="2433855" y="0"/>
                    <a:pt x="2476500" y="42645"/>
                    <a:pt x="2476500" y="95250"/>
                  </a:cubicBezTo>
                  <a:lnTo>
                    <a:pt x="2476500" y="2762250"/>
                  </a:lnTo>
                  <a:cubicBezTo>
                    <a:pt x="2476500" y="2814855"/>
                    <a:pt x="2433855" y="2857500"/>
                    <a:pt x="23812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4471368" y="243840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235482" y="306038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循序渐进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794760" y="3489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角度由低到高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94760" y="3775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时间由短到长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286500" y="2381250"/>
            <a:ext cx="2476500" cy="2857500"/>
            <a:chOff x="6286500" y="2381250"/>
            <a:chExt cx="2476500" cy="2857500"/>
          </a:xfrm>
        </p:grpSpPr>
        <p:sp>
          <p:nvSpPr>
            <p:cNvPr id="18" name="Freeform 18"/>
            <p:cNvSpPr/>
            <p:nvPr/>
          </p:nvSpPr>
          <p:spPr>
            <a:xfrm>
              <a:off x="6286500" y="2381250"/>
              <a:ext cx="2476500" cy="2857500"/>
            </a:xfrm>
            <a:custGeom>
              <a:avLst/>
              <a:gdLst/>
              <a:ahLst/>
              <a:cxnLst/>
              <a:rect l="l" t="t" r="r" b="b"/>
              <a:pathLst>
                <a:path w="2476500" h="2857500">
                  <a:moveTo>
                    <a:pt x="95250" y="0"/>
                  </a:moveTo>
                  <a:lnTo>
                    <a:pt x="2381250" y="0"/>
                  </a:lnTo>
                  <a:cubicBezTo>
                    <a:pt x="2433855" y="0"/>
                    <a:pt x="2476500" y="42645"/>
                    <a:pt x="2476500" y="95250"/>
                  </a:cubicBezTo>
                  <a:lnTo>
                    <a:pt x="2476500" y="2762250"/>
                  </a:lnTo>
                  <a:cubicBezTo>
                    <a:pt x="2476500" y="2814855"/>
                    <a:pt x="2433855" y="2857500"/>
                    <a:pt x="23812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233618" y="243840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997732" y="306038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严密观察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557010" y="3489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生命体征、面色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557010" y="37757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主诉、管路状态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048750" y="2381250"/>
            <a:ext cx="2476500" cy="2857500"/>
            <a:chOff x="9048750" y="2381250"/>
            <a:chExt cx="2476500" cy="2857500"/>
          </a:xfrm>
        </p:grpSpPr>
        <p:sp>
          <p:nvSpPr>
            <p:cNvPr id="24" name="Freeform 24"/>
            <p:cNvSpPr/>
            <p:nvPr/>
          </p:nvSpPr>
          <p:spPr>
            <a:xfrm>
              <a:off x="9048750" y="2381250"/>
              <a:ext cx="2476500" cy="2857500"/>
            </a:xfrm>
            <a:custGeom>
              <a:avLst/>
              <a:gdLst/>
              <a:ahLst/>
              <a:cxnLst/>
              <a:rect l="l" t="t" r="r" b="b"/>
              <a:pathLst>
                <a:path w="2476500" h="2857500">
                  <a:moveTo>
                    <a:pt x="95250" y="0"/>
                  </a:moveTo>
                  <a:lnTo>
                    <a:pt x="2381250" y="0"/>
                  </a:lnTo>
                  <a:cubicBezTo>
                    <a:pt x="2433855" y="0"/>
                    <a:pt x="2476500" y="42645"/>
                    <a:pt x="2476500" y="95250"/>
                  </a:cubicBezTo>
                  <a:lnTo>
                    <a:pt x="2476500" y="2762250"/>
                  </a:lnTo>
                  <a:cubicBezTo>
                    <a:pt x="2476500" y="2814855"/>
                    <a:pt x="2433855" y="2857500"/>
                    <a:pt x="2381250" y="2857500"/>
                  </a:cubicBezTo>
                  <a:lnTo>
                    <a:pt x="95250" y="2857500"/>
                  </a:lnTo>
                  <a:cubicBezTo>
                    <a:pt x="42645" y="2857500"/>
                    <a:pt x="0" y="2814855"/>
                    <a:pt x="0" y="2762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9995868" y="243840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759982" y="306038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规范固定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319260" y="3489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防跌倒、防压伤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319260" y="3775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防足下垂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677728" y="2914650"/>
            <a:ext cx="2836545" cy="942975"/>
            <a:chOff x="4677728" y="2914650"/>
            <a:chExt cx="2836545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677728" y="2914650"/>
              <a:ext cx="2836545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一、训练目的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019913" y="3552825"/>
              <a:ext cx="215217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TRAINING OBJECTIVES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solidFill>
              <a:srgbClr val="1565C0">
                <a:alpha val="30000"/>
              </a:srgbClr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108037" y="2724150"/>
            <a:ext cx="3975925" cy="1066800"/>
            <a:chOff x="4108037" y="2724150"/>
            <a:chExt cx="3975925" cy="1066800"/>
          </a:xfrm>
        </p:grpSpPr>
        <p:sp>
          <p:nvSpPr>
            <p:cNvPr id="5" name="TextBox 5"/>
            <p:cNvSpPr txBox="1"/>
            <p:nvPr/>
          </p:nvSpPr>
          <p:spPr>
            <a:xfrm>
              <a:off x="5137785" y="2724150"/>
              <a:ext cx="1916430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感谢聆听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108037" y="3425190"/>
              <a:ext cx="3975925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THANK YOU FOR YOUR ATTENTION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5581650" cy="763905"/>
            <a:chOff x="541020" y="407670"/>
            <a:chExt cx="558165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核心目标：预防并发症与改善功能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39814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针对长期卧床患者的五大核心干预方向。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85910" y="1666875"/>
            <a:ext cx="4900490" cy="542925"/>
            <a:chOff x="585910" y="1666875"/>
            <a:chExt cx="4900490" cy="542925"/>
          </a:xfrm>
        </p:grpSpPr>
        <p:grpSp>
          <p:nvGrpSpPr>
            <p:cNvPr id="8" name="Group 8"/>
            <p:cNvGrpSpPr/>
            <p:nvPr/>
          </p:nvGrpSpPr>
          <p:grpSpPr>
            <a:xfrm>
              <a:off x="585910" y="1750219"/>
              <a:ext cx="170506" cy="157162"/>
              <a:chOff x="585910" y="1750219"/>
              <a:chExt cx="170506" cy="15716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85910" y="1750219"/>
                <a:ext cx="170506" cy="155818"/>
              </a:xfrm>
              <a:custGeom>
                <a:avLst/>
                <a:gdLst/>
                <a:ahLst/>
                <a:cxnLst/>
                <a:rect l="l" t="t" r="r" b="b"/>
                <a:pathLst>
                  <a:path w="170506" h="155818">
                    <a:moveTo>
                      <a:pt x="85650" y="155818"/>
                    </a:moveTo>
                    <a:cubicBezTo>
                      <a:pt x="30952" y="138863"/>
                      <a:pt x="0" y="81134"/>
                      <a:pt x="16149" y="26194"/>
                    </a:cubicBezTo>
                    <a:cubicBezTo>
                      <a:pt x="43351" y="27439"/>
                      <a:pt x="69970" y="18044"/>
                      <a:pt x="90365" y="0"/>
                    </a:cubicBezTo>
                    <a:cubicBezTo>
                      <a:pt x="110759" y="18044"/>
                      <a:pt x="137378" y="27439"/>
                      <a:pt x="164580" y="26194"/>
                    </a:cubicBezTo>
                    <a:cubicBezTo>
                      <a:pt x="170506" y="46355"/>
                      <a:pt x="170232" y="67833"/>
                      <a:pt x="163794" y="87836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702469" y="1872456"/>
                <a:ext cx="52388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34925">
                    <a:moveTo>
                      <a:pt x="0" y="17462"/>
                    </a:moveTo>
                    <a:lnTo>
                      <a:pt x="17462" y="34925"/>
                    </a:lnTo>
                    <a:lnTo>
                      <a:pt x="52388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895350" y="166687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预防长期卧床并发症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99160" y="1965960"/>
              <a:ext cx="45872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重点防范：压疮、肺部感染、深静脉血栓及体位性低血压。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94670" y="2714625"/>
            <a:ext cx="4015430" cy="542925"/>
            <a:chOff x="594670" y="2714625"/>
            <a:chExt cx="4015430" cy="542925"/>
          </a:xfrm>
        </p:grpSpPr>
        <p:sp>
          <p:nvSpPr>
            <p:cNvPr id="12" name="Freeform 12"/>
            <p:cNvSpPr/>
            <p:nvPr/>
          </p:nvSpPr>
          <p:spPr>
            <a:xfrm>
              <a:off x="594670" y="2804460"/>
              <a:ext cx="163051" cy="141940"/>
            </a:xfrm>
            <a:custGeom>
              <a:avLst/>
              <a:gdLst/>
              <a:ahLst/>
              <a:cxnLst/>
              <a:rect l="l" t="t" r="r" b="b"/>
              <a:pathLst>
                <a:path w="163051" h="141940">
                  <a:moveTo>
                    <a:pt x="147089" y="77084"/>
                  </a:moveTo>
                  <a:lnTo>
                    <a:pt x="81605" y="141940"/>
                  </a:lnTo>
                  <a:lnTo>
                    <a:pt x="16120" y="77084"/>
                  </a:lnTo>
                  <a:cubicBezTo>
                    <a:pt x="4344" y="65625"/>
                    <a:pt x="0" y="48525"/>
                    <a:pt x="4879" y="32835"/>
                  </a:cubicBezTo>
                  <a:cubicBezTo>
                    <a:pt x="9757" y="17144"/>
                    <a:pt x="23032" y="5522"/>
                    <a:pt x="39230" y="2761"/>
                  </a:cubicBezTo>
                  <a:cubicBezTo>
                    <a:pt x="55427" y="0"/>
                    <a:pt x="71803" y="6567"/>
                    <a:pt x="81605" y="19755"/>
                  </a:cubicBezTo>
                  <a:cubicBezTo>
                    <a:pt x="91447" y="6665"/>
                    <a:pt x="107788" y="185"/>
                    <a:pt x="123927" y="2972"/>
                  </a:cubicBezTo>
                  <a:cubicBezTo>
                    <a:pt x="140065" y="5759"/>
                    <a:pt x="153287" y="17344"/>
                    <a:pt x="158169" y="32977"/>
                  </a:cubicBezTo>
                  <a:cubicBezTo>
                    <a:pt x="163051" y="48610"/>
                    <a:pt x="158773" y="65660"/>
                    <a:pt x="147089" y="77137"/>
                  </a:cubicBezTo>
                </a:path>
              </a:pathLst>
            </a:custGeom>
            <a:noFill/>
            <a:ln w="19050">
              <a:solidFill>
                <a:srgbClr val="29B6F6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895350" y="27146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改善心肺与循环功能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99160" y="301371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增加回心血量，提高患者对直立位体的耐受性。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97694" y="3762375"/>
            <a:ext cx="4012406" cy="542925"/>
            <a:chOff x="597694" y="3762375"/>
            <a:chExt cx="4012406" cy="542925"/>
          </a:xfrm>
        </p:grpSpPr>
        <p:sp>
          <p:nvSpPr>
            <p:cNvPr id="16" name="Freeform 16"/>
            <p:cNvSpPr/>
            <p:nvPr/>
          </p:nvSpPr>
          <p:spPr>
            <a:xfrm>
              <a:off x="597694" y="3854450"/>
              <a:ext cx="157162" cy="139700"/>
            </a:xfrm>
            <a:custGeom>
              <a:avLst/>
              <a:gdLst/>
              <a:ahLst/>
              <a:cxnLst/>
              <a:rect l="l" t="t" r="r" b="b"/>
              <a:pathLst>
                <a:path w="157162" h="139700">
                  <a:moveTo>
                    <a:pt x="0" y="69850"/>
                  </a:moveTo>
                  <a:lnTo>
                    <a:pt x="34925" y="69850"/>
                  </a:lnTo>
                  <a:lnTo>
                    <a:pt x="61119" y="139700"/>
                  </a:lnTo>
                  <a:lnTo>
                    <a:pt x="96044" y="0"/>
                  </a:lnTo>
                  <a:lnTo>
                    <a:pt x="122237" y="69850"/>
                  </a:lnTo>
                  <a:lnTo>
                    <a:pt x="157162" y="69850"/>
                  </a:lnTo>
                </a:path>
              </a:pathLst>
            </a:custGeom>
            <a:noFill/>
            <a:ln w="19050">
              <a:solidFill>
                <a:srgbClr val="29B6F6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895350" y="37623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促进内脏功能恢复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9160" y="406146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刺激胃肠蠕动，显著改善消化功能与排尿功能。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23888" y="4810125"/>
            <a:ext cx="4336732" cy="542925"/>
            <a:chOff x="623888" y="4810125"/>
            <a:chExt cx="4336732" cy="542925"/>
          </a:xfrm>
        </p:grpSpPr>
        <p:grpSp>
          <p:nvGrpSpPr>
            <p:cNvPr id="24" name="Group 24"/>
            <p:cNvGrpSpPr/>
            <p:nvPr/>
          </p:nvGrpSpPr>
          <p:grpSpPr>
            <a:xfrm>
              <a:off x="623888" y="4893469"/>
              <a:ext cx="104775" cy="157162"/>
              <a:chOff x="623888" y="4893469"/>
              <a:chExt cx="104775" cy="15716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676275" y="4893469"/>
                <a:ext cx="17462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17463">
                    <a:moveTo>
                      <a:pt x="0" y="8731"/>
                    </a:moveTo>
                    <a:cubicBezTo>
                      <a:pt x="0" y="13553"/>
                      <a:pt x="3909" y="17463"/>
                      <a:pt x="8731" y="17463"/>
                    </a:cubicBezTo>
                    <a:cubicBezTo>
                      <a:pt x="13553" y="17463"/>
                      <a:pt x="17462" y="13553"/>
                      <a:pt x="17462" y="8731"/>
                    </a:cubicBezTo>
                    <a:cubicBezTo>
                      <a:pt x="17462" y="3909"/>
                      <a:pt x="13553" y="0"/>
                      <a:pt x="8731" y="0"/>
                    </a:cubicBezTo>
                    <a:cubicBezTo>
                      <a:pt x="3909" y="0"/>
                      <a:pt x="0" y="3909"/>
                      <a:pt x="0" y="8731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32619" y="5015706"/>
                <a:ext cx="26194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26194" h="34925">
                    <a:moveTo>
                      <a:pt x="0" y="34925"/>
                    </a:moveTo>
                    <a:lnTo>
                      <a:pt x="26194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67544" y="4937125"/>
                <a:ext cx="43656" cy="113506"/>
              </a:xfrm>
              <a:custGeom>
                <a:avLst/>
                <a:gdLst/>
                <a:ahLst/>
                <a:cxnLst/>
                <a:rect l="l" t="t" r="r" b="b"/>
                <a:pathLst>
                  <a:path w="43656" h="113506">
                    <a:moveTo>
                      <a:pt x="43656" y="113506"/>
                    </a:moveTo>
                    <a:lnTo>
                      <a:pt x="26194" y="78581"/>
                    </a:lnTo>
                    <a:lnTo>
                      <a:pt x="0" y="52388"/>
                    </a:ln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23888" y="4937125"/>
                <a:ext cx="1047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34925">
                    <a:moveTo>
                      <a:pt x="0" y="34925"/>
                    </a:moveTo>
                    <a:lnTo>
                      <a:pt x="17462" y="8731"/>
                    </a:lnTo>
                    <a:lnTo>
                      <a:pt x="52388" y="0"/>
                    </a:lnTo>
                    <a:lnTo>
                      <a:pt x="78581" y="26194"/>
                    </a:lnTo>
                    <a:lnTo>
                      <a:pt x="104775" y="34925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895350" y="48101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增强负重与行走基础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99160" y="5109210"/>
              <a:ext cx="40614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强化躯干及下肢负重能力，为后续站立行走打基础。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5" grpId="0"/>
      <p:bldP spid="19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869180" cy="763905"/>
            <a:chOff x="541020" y="407670"/>
            <a:chExt cx="486918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神经心理层面的干预价值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48577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除了生理机能，直立位对意识与认知的积极影响。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04838" y="1898332"/>
            <a:ext cx="4524375" cy="611506"/>
            <a:chOff x="604838" y="1898332"/>
            <a:chExt cx="4524375" cy="611506"/>
          </a:xfrm>
        </p:grpSpPr>
        <p:grpSp>
          <p:nvGrpSpPr>
            <p:cNvPr id="12" name="Group 12"/>
            <p:cNvGrpSpPr/>
            <p:nvPr/>
          </p:nvGrpSpPr>
          <p:grpSpPr>
            <a:xfrm>
              <a:off x="604838" y="1938338"/>
              <a:ext cx="200025" cy="200024"/>
              <a:chOff x="604838" y="1938338"/>
              <a:chExt cx="200025" cy="20002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704850" y="2049462"/>
                <a:ext cx="77788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77788" h="88900">
                    <a:moveTo>
                      <a:pt x="38894" y="0"/>
                    </a:moveTo>
                    <a:cubicBezTo>
                      <a:pt x="17413" y="0"/>
                      <a:pt x="0" y="17413"/>
                      <a:pt x="0" y="38894"/>
                    </a:cubicBezTo>
                    <a:lnTo>
                      <a:pt x="0" y="50006"/>
                    </a:lnTo>
                    <a:cubicBezTo>
                      <a:pt x="0" y="71487"/>
                      <a:pt x="17413" y="88900"/>
                      <a:pt x="38894" y="88900"/>
                    </a:cubicBezTo>
                    <a:cubicBezTo>
                      <a:pt x="60374" y="88900"/>
                      <a:pt x="77788" y="71487"/>
                      <a:pt x="77788" y="50006"/>
                    </a:cubicBezTo>
                    <a:lnTo>
                      <a:pt x="77788" y="30004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27062" y="2049462"/>
                <a:ext cx="77788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77788" h="88900">
                    <a:moveTo>
                      <a:pt x="38894" y="0"/>
                    </a:moveTo>
                    <a:cubicBezTo>
                      <a:pt x="60374" y="0"/>
                      <a:pt x="77788" y="17413"/>
                      <a:pt x="77788" y="38894"/>
                    </a:cubicBezTo>
                    <a:lnTo>
                      <a:pt x="77788" y="50006"/>
                    </a:lnTo>
                    <a:cubicBezTo>
                      <a:pt x="77788" y="71487"/>
                      <a:pt x="60374" y="88900"/>
                      <a:pt x="38894" y="88900"/>
                    </a:cubicBezTo>
                    <a:cubicBezTo>
                      <a:pt x="17413" y="88900"/>
                      <a:pt x="0" y="71487"/>
                      <a:pt x="0" y="50006"/>
                    </a:cubicBezTo>
                    <a:lnTo>
                      <a:pt x="0" y="30004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760413" y="2005012"/>
                <a:ext cx="44450" cy="77787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77787">
                    <a:moveTo>
                      <a:pt x="5556" y="77787"/>
                    </a:moveTo>
                    <a:cubicBezTo>
                      <a:pt x="27037" y="77787"/>
                      <a:pt x="44450" y="60374"/>
                      <a:pt x="44450" y="38894"/>
                    </a:cubicBezTo>
                    <a:cubicBezTo>
                      <a:pt x="44450" y="17413"/>
                      <a:pt x="27037" y="0"/>
                      <a:pt x="5556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704850" y="1938338"/>
                <a:ext cx="77788" cy="70009"/>
              </a:xfrm>
              <a:custGeom>
                <a:avLst/>
                <a:gdLst/>
                <a:ahLst/>
                <a:cxnLst/>
                <a:rect l="l" t="t" r="r" b="b"/>
                <a:pathLst>
                  <a:path w="77788" h="70009">
                    <a:moveTo>
                      <a:pt x="77788" y="70009"/>
                    </a:moveTo>
                    <a:lnTo>
                      <a:pt x="77788" y="38894"/>
                    </a:lnTo>
                    <a:cubicBezTo>
                      <a:pt x="77788" y="17413"/>
                      <a:pt x="60374" y="0"/>
                      <a:pt x="38894" y="0"/>
                    </a:cubicBezTo>
                    <a:cubicBezTo>
                      <a:pt x="17413" y="0"/>
                      <a:pt x="0" y="17413"/>
                      <a:pt x="0" y="38894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604838" y="2005012"/>
                <a:ext cx="44450" cy="77787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77787">
                    <a:moveTo>
                      <a:pt x="38894" y="77787"/>
                    </a:moveTo>
                    <a:cubicBezTo>
                      <a:pt x="17413" y="77787"/>
                      <a:pt x="0" y="60374"/>
                      <a:pt x="0" y="38894"/>
                    </a:cubicBezTo>
                    <a:cubicBezTo>
                      <a:pt x="0" y="17413"/>
                      <a:pt x="17413" y="0"/>
                      <a:pt x="38894" y="0"/>
                    </a:cubicBez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627062" y="1938338"/>
                <a:ext cx="77788" cy="150019"/>
              </a:xfrm>
              <a:custGeom>
                <a:avLst/>
                <a:gdLst/>
                <a:ahLst/>
                <a:cxnLst/>
                <a:rect l="l" t="t" r="r" b="b"/>
                <a:pathLst>
                  <a:path w="77788" h="150019">
                    <a:moveTo>
                      <a:pt x="0" y="70009"/>
                    </a:moveTo>
                    <a:lnTo>
                      <a:pt x="0" y="38894"/>
                    </a:lnTo>
                    <a:cubicBezTo>
                      <a:pt x="0" y="17413"/>
                      <a:pt x="17413" y="0"/>
                      <a:pt x="38894" y="0"/>
                    </a:cubicBezTo>
                    <a:cubicBezTo>
                      <a:pt x="60374" y="0"/>
                      <a:pt x="77788" y="17413"/>
                      <a:pt x="77788" y="38894"/>
                    </a:cubicBezTo>
                    <a:lnTo>
                      <a:pt x="77788" y="150019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950595" y="1898332"/>
              <a:ext cx="231919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改善意识与认知状态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54405" y="2235518"/>
              <a:ext cx="417480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直立位提供的视觉与前庭刺激有助于唤醒意识。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4838" y="3231832"/>
            <a:ext cx="4918709" cy="611506"/>
            <a:chOff x="604838" y="3231832"/>
            <a:chExt cx="4918709" cy="611506"/>
          </a:xfrm>
        </p:grpSpPr>
        <p:grpSp>
          <p:nvGrpSpPr>
            <p:cNvPr id="20" name="Group 20"/>
            <p:cNvGrpSpPr/>
            <p:nvPr/>
          </p:nvGrpSpPr>
          <p:grpSpPr>
            <a:xfrm>
              <a:off x="604838" y="3271838"/>
              <a:ext cx="200025" cy="200025"/>
              <a:chOff x="604838" y="3271838"/>
              <a:chExt cx="200025" cy="20002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04838" y="3271838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0" y="100012"/>
                    </a:moveTo>
                    <a:cubicBezTo>
                      <a:pt x="0" y="155248"/>
                      <a:pt x="44777" y="200025"/>
                      <a:pt x="100012" y="200025"/>
                    </a:cubicBezTo>
                    <a:cubicBezTo>
                      <a:pt x="155248" y="200025"/>
                      <a:pt x="200025" y="155248"/>
                      <a:pt x="200025" y="100012"/>
                    </a:cubicBezTo>
                    <a:cubicBezTo>
                      <a:pt x="200025" y="44777"/>
                      <a:pt x="155248" y="0"/>
                      <a:pt x="100012" y="0"/>
                    </a:cubicBezTo>
                    <a:cubicBezTo>
                      <a:pt x="44777" y="0"/>
                      <a:pt x="0" y="44777"/>
                      <a:pt x="0" y="100012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71512" y="33496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11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738188" y="33496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11" y="0"/>
                    </a:ln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77069" y="3405188"/>
                <a:ext cx="55563" cy="11674"/>
              </a:xfrm>
              <a:custGeom>
                <a:avLst/>
                <a:gdLst/>
                <a:ahLst/>
                <a:cxnLst/>
                <a:rect l="l" t="t" r="r" b="b"/>
                <a:pathLst>
                  <a:path w="55563" h="11674">
                    <a:moveTo>
                      <a:pt x="0" y="0"/>
                    </a:moveTo>
                    <a:cubicBezTo>
                      <a:pt x="7315" y="7466"/>
                      <a:pt x="17328" y="11674"/>
                      <a:pt x="27781" y="11674"/>
                    </a:cubicBezTo>
                    <a:cubicBezTo>
                      <a:pt x="38234" y="11674"/>
                      <a:pt x="48247" y="7466"/>
                      <a:pt x="55563" y="0"/>
                    </a:cubicBezTo>
                  </a:path>
                </a:pathLst>
              </a:custGeom>
              <a:noFill/>
              <a:ln w="19050">
                <a:solidFill>
                  <a:srgbClr val="29B6F6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950595" y="323183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调节情绪状态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54405" y="3569018"/>
              <a:ext cx="45691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打破长期仰卧的封闭感，改善患者抑郁或焦虑情绪。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667500" y="1714500"/>
            <a:ext cx="4762500" cy="3429000"/>
            <a:chOff x="6667500" y="1714500"/>
            <a:chExt cx="4762500" cy="3429000"/>
          </a:xfrm>
        </p:grpSpPr>
        <p:sp>
          <p:nvSpPr>
            <p:cNvPr id="24" name="Freeform 24"/>
            <p:cNvSpPr/>
            <p:nvPr/>
          </p:nvSpPr>
          <p:spPr>
            <a:xfrm>
              <a:off x="6667500" y="1714500"/>
              <a:ext cx="4762500" cy="3429000"/>
            </a:xfrm>
            <a:custGeom>
              <a:avLst/>
              <a:gdLst/>
              <a:ahLst/>
              <a:cxnLst/>
              <a:rect l="l" t="t" r="r" b="b"/>
              <a:pathLst>
                <a:path w="4762500" h="3429000">
                  <a:moveTo>
                    <a:pt x="95250" y="0"/>
                  </a:moveTo>
                  <a:lnTo>
                    <a:pt x="4667250" y="0"/>
                  </a:lnTo>
                  <a:cubicBezTo>
                    <a:pt x="4719855" y="0"/>
                    <a:pt x="4762500" y="42645"/>
                    <a:pt x="4762500" y="95250"/>
                  </a:cubicBezTo>
                  <a:lnTo>
                    <a:pt x="4762500" y="3333750"/>
                  </a:lnTo>
                  <a:cubicBezTo>
                    <a:pt x="4762500" y="3386355"/>
                    <a:pt x="4719855" y="3429000"/>
                    <a:pt x="4667250" y="3429000"/>
                  </a:cubicBezTo>
                  <a:lnTo>
                    <a:pt x="95250" y="3429000"/>
                  </a:lnTo>
                  <a:cubicBezTo>
                    <a:pt x="42645" y="3429000"/>
                    <a:pt x="0" y="3386355"/>
                    <a:pt x="0" y="3333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8341519" y="3283268"/>
              <a:ext cx="141446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视觉与前庭刺激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242935" y="3569018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促进神经网络激活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677728" y="2914650"/>
            <a:ext cx="2836545" cy="942975"/>
            <a:chOff x="4677728" y="2914650"/>
            <a:chExt cx="2836545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677728" y="2914650"/>
              <a:ext cx="2836545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二、适用人群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474494" y="3552825"/>
              <a:ext cx="124301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INDICATIONS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869180" cy="763905"/>
            <a:chOff x="541020" y="407670"/>
            <a:chExt cx="486918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主要适应症分类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48577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涵盖重症、神经损伤及体弱人群的直立康复需求。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71500" y="1428750"/>
            <a:ext cx="5334000" cy="4572000"/>
            <a:chOff x="571500" y="1428750"/>
            <a:chExt cx="533400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4572000"/>
            </a:xfrm>
            <a:custGeom>
              <a:avLst/>
              <a:gdLst/>
              <a:ahLst/>
              <a:cxnLst/>
              <a:rect l="l" t="t" r="r" b="b"/>
              <a:pathLst>
                <a:path w="5334000" h="4572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495800"/>
                  </a:lnTo>
                  <a:cubicBezTo>
                    <a:pt x="5334000" y="4537884"/>
                    <a:pt x="5299884" y="4572000"/>
                    <a:pt x="5257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36295" y="1726882"/>
              <a:ext cx="1813131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重症与意识障碍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0105" y="214026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重症卧床患者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0105" y="24260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存在意识障碍者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0105" y="2711768"/>
              <a:ext cx="217355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清醒但无法自主站立者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36295" y="325088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神经损伤早期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0105" y="366426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脑卒中恢复期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0105" y="3950018"/>
              <a:ext cx="118772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脑外伤术后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0105" y="423576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脊髓损伤患者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0105" y="4521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重症康复早期阶段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286500" y="1428750"/>
            <a:ext cx="5334000" cy="4572000"/>
            <a:chOff x="6286500" y="1428750"/>
            <a:chExt cx="5334000" cy="4572000"/>
          </a:xfrm>
        </p:grpSpPr>
        <p:sp>
          <p:nvSpPr>
            <p:cNvPr id="17" name="Freeform 17"/>
            <p:cNvSpPr/>
            <p:nvPr/>
          </p:nvSpPr>
          <p:spPr>
            <a:xfrm>
              <a:off x="6286500" y="1428750"/>
              <a:ext cx="5334000" cy="4572000"/>
            </a:xfrm>
            <a:custGeom>
              <a:avLst/>
              <a:gdLst/>
              <a:ahLst/>
              <a:cxnLst/>
              <a:rect l="l" t="t" r="r" b="b"/>
              <a:pathLst>
                <a:path w="5334000" h="4572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495800"/>
                  </a:lnTo>
                  <a:cubicBezTo>
                    <a:pt x="5334000" y="4537884"/>
                    <a:pt x="5299884" y="4572000"/>
                    <a:pt x="5257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3F2FD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551295" y="1726882"/>
              <a:ext cx="1813131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体弱与耐受不良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555105" y="214026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体质虚弱、肌力差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555105" y="242601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体位不耐受者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555105" y="2711768"/>
              <a:ext cx="217355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长期卧床需逐步适应者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551295" y="3250882"/>
              <a:ext cx="130706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康复过渡期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555105" y="3664268"/>
              <a:ext cx="197639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需逐步进行直立康复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555105" y="39500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• 重症恢复期患者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433888" y="2914650"/>
            <a:ext cx="3324225" cy="942975"/>
            <a:chOff x="4433888" y="2914650"/>
            <a:chExt cx="3324225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907756" y="2914650"/>
              <a:ext cx="2376487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三、禁忌证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433888" y="3552825"/>
              <a:ext cx="33242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FFCDD2"/>
                  </a:solidFill>
                  <a:latin typeface="Noto Sans CJK SC"/>
                  <a:ea typeface="Microsoft YaHei"/>
                  <a:cs typeface="Noto Sans CJK SC"/>
                </a:rPr>
                <a:t>CONTRAINDICATIONS (ABSOLUTE)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4869180" cy="763905"/>
            <a:chOff x="541020" y="407670"/>
            <a:chExt cx="486918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0D47A1"/>
                  </a:solidFill>
                  <a:latin typeface="Noto Sans CJK SC"/>
                  <a:ea typeface="Microsoft YaHei"/>
                  <a:cs typeface="Noto Sans CJK SC"/>
                </a:rPr>
                <a:t>绝对禁止训练的六类情况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48577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生命体征不稳、急性出血、严重骨折等均属红线。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71500" y="1428750"/>
            <a:ext cx="3524250" cy="2286000"/>
            <a:chOff x="571500" y="1428750"/>
            <a:chExt cx="352425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76200" y="0"/>
                  </a:moveTo>
                  <a:lnTo>
                    <a:pt x="3448050" y="0"/>
                  </a:lnTo>
                  <a:cubicBezTo>
                    <a:pt x="3490134" y="0"/>
                    <a:pt x="3524250" y="34116"/>
                    <a:pt x="3524250" y="76200"/>
                  </a:cubicBezTo>
                  <a:lnTo>
                    <a:pt x="3524250" y="2209800"/>
                  </a:lnTo>
                  <a:cubicBezTo>
                    <a:pt x="3524250" y="2251884"/>
                    <a:pt x="3490134" y="2286000"/>
                    <a:pt x="3448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EBEE"/>
            </a:solidFill>
            <a:ln w="19050">
              <a:solidFill>
                <a:srgbClr val="EF5350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42950" y="16478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C62828"/>
                  </a:solidFill>
                  <a:latin typeface="Noto Sans CJK SC"/>
                  <a:ea typeface="Microsoft YaHei"/>
                  <a:cs typeface="Noto Sans CJK SC"/>
                </a:rPr>
                <a:t>生命体征不稳定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6760" y="196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休克、严重心律失常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6760" y="22040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未控制的高血压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333875" y="1428750"/>
            <a:ext cx="3524250" cy="2286000"/>
            <a:chOff x="4333875" y="1428750"/>
            <a:chExt cx="3524250" cy="2286000"/>
          </a:xfrm>
        </p:grpSpPr>
        <p:sp>
          <p:nvSpPr>
            <p:cNvPr id="11" name="Freeform 11"/>
            <p:cNvSpPr/>
            <p:nvPr/>
          </p:nvSpPr>
          <p:spPr>
            <a:xfrm>
              <a:off x="4333875" y="14287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76200" y="0"/>
                  </a:moveTo>
                  <a:lnTo>
                    <a:pt x="3448050" y="0"/>
                  </a:lnTo>
                  <a:cubicBezTo>
                    <a:pt x="3490134" y="0"/>
                    <a:pt x="3524250" y="34116"/>
                    <a:pt x="3524250" y="76200"/>
                  </a:cubicBezTo>
                  <a:lnTo>
                    <a:pt x="3524250" y="2209800"/>
                  </a:lnTo>
                  <a:cubicBezTo>
                    <a:pt x="3524250" y="2251884"/>
                    <a:pt x="3490134" y="2286000"/>
                    <a:pt x="3448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EBEE"/>
            </a:solidFill>
            <a:ln w="19050">
              <a:solidFill>
                <a:srgbClr val="EF5350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4505325" y="16478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C62828"/>
                  </a:solidFill>
                  <a:latin typeface="Noto Sans CJK SC"/>
                  <a:ea typeface="Microsoft YaHei"/>
                  <a:cs typeface="Noto Sans CJK SC"/>
                </a:rPr>
                <a:t>颅内病变急性期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509135" y="196596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颅内压增高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509135" y="22040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脑出血急性期、新发脑梗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096250" y="1428750"/>
            <a:ext cx="3524250" cy="2286000"/>
            <a:chOff x="8096250" y="1428750"/>
            <a:chExt cx="3524250" cy="2286000"/>
          </a:xfrm>
        </p:grpSpPr>
        <p:sp>
          <p:nvSpPr>
            <p:cNvPr id="16" name="Freeform 16"/>
            <p:cNvSpPr/>
            <p:nvPr/>
          </p:nvSpPr>
          <p:spPr>
            <a:xfrm>
              <a:off x="8096250" y="14287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76200" y="0"/>
                  </a:moveTo>
                  <a:lnTo>
                    <a:pt x="3448050" y="0"/>
                  </a:lnTo>
                  <a:cubicBezTo>
                    <a:pt x="3490134" y="0"/>
                    <a:pt x="3524250" y="34116"/>
                    <a:pt x="3524250" y="76200"/>
                  </a:cubicBezTo>
                  <a:lnTo>
                    <a:pt x="3524250" y="2209800"/>
                  </a:lnTo>
                  <a:cubicBezTo>
                    <a:pt x="3524250" y="2251884"/>
                    <a:pt x="3490134" y="2286000"/>
                    <a:pt x="3448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EBEE"/>
            </a:solidFill>
            <a:ln w="19050">
              <a:solidFill>
                <a:srgbClr val="EF5350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8267700" y="1647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C62828"/>
                  </a:solidFill>
                  <a:latin typeface="Noto Sans CJK SC"/>
                  <a:ea typeface="Microsoft YaHei"/>
                  <a:cs typeface="Noto Sans CJK SC"/>
                </a:rPr>
                <a:t>骨骼系统风险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271510" y="196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严重下肢骨折未固定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271510" y="2204085"/>
              <a:ext cx="172173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关节脱位、DVT急性期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71500" y="3905250"/>
            <a:ext cx="3524250" cy="2286000"/>
            <a:chOff x="571500" y="3905250"/>
            <a:chExt cx="3524250" cy="2286000"/>
          </a:xfrm>
        </p:grpSpPr>
        <p:sp>
          <p:nvSpPr>
            <p:cNvPr id="21" name="Freeform 21"/>
            <p:cNvSpPr/>
            <p:nvPr/>
          </p:nvSpPr>
          <p:spPr>
            <a:xfrm>
              <a:off x="571500" y="39052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76200" y="0"/>
                  </a:moveTo>
                  <a:lnTo>
                    <a:pt x="3448050" y="0"/>
                  </a:lnTo>
                  <a:cubicBezTo>
                    <a:pt x="3490134" y="0"/>
                    <a:pt x="3524250" y="34116"/>
                    <a:pt x="3524250" y="76200"/>
                  </a:cubicBezTo>
                  <a:lnTo>
                    <a:pt x="3524250" y="2209800"/>
                  </a:lnTo>
                  <a:cubicBezTo>
                    <a:pt x="3524250" y="2251884"/>
                    <a:pt x="3490134" y="2286000"/>
                    <a:pt x="3448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EBEE"/>
            </a:solidFill>
            <a:ln w="19050">
              <a:solidFill>
                <a:srgbClr val="EF5350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42950" y="41243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C62828"/>
                  </a:solidFill>
                  <a:latin typeface="Noto Sans CJK SC"/>
                  <a:ea typeface="Microsoft YaHei"/>
                  <a:cs typeface="Noto Sans CJK SC"/>
                </a:rPr>
                <a:t>血液与循环风险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46760" y="4442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严重贫血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46760" y="4680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体位性低血压晕厥史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333875" y="3905250"/>
            <a:ext cx="3524250" cy="2286000"/>
            <a:chOff x="4333875" y="3905250"/>
            <a:chExt cx="3524250" cy="2286000"/>
          </a:xfrm>
        </p:grpSpPr>
        <p:sp>
          <p:nvSpPr>
            <p:cNvPr id="26" name="Freeform 26"/>
            <p:cNvSpPr/>
            <p:nvPr/>
          </p:nvSpPr>
          <p:spPr>
            <a:xfrm>
              <a:off x="4333875" y="39052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76200" y="0"/>
                  </a:moveTo>
                  <a:lnTo>
                    <a:pt x="3448050" y="0"/>
                  </a:lnTo>
                  <a:cubicBezTo>
                    <a:pt x="3490134" y="0"/>
                    <a:pt x="3524250" y="34116"/>
                    <a:pt x="3524250" y="76200"/>
                  </a:cubicBezTo>
                  <a:lnTo>
                    <a:pt x="3524250" y="2209800"/>
                  </a:lnTo>
                  <a:cubicBezTo>
                    <a:pt x="3524250" y="2251884"/>
                    <a:pt x="3490134" y="2286000"/>
                    <a:pt x="3448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EBEE"/>
            </a:solidFill>
            <a:ln w="19050">
              <a:solidFill>
                <a:srgbClr val="EF535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4505325" y="41243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C62828"/>
                  </a:solidFill>
                  <a:latin typeface="Noto Sans CJK SC"/>
                  <a:ea typeface="Microsoft YaHei"/>
                  <a:cs typeface="Noto Sans CJK SC"/>
                </a:rPr>
                <a:t>心肺功能衰竭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509135" y="4442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严重心衰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4509135" y="468058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呼吸衰竭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096250" y="3905250"/>
            <a:ext cx="3524250" cy="2286000"/>
            <a:chOff x="8096250" y="3905250"/>
            <a:chExt cx="3524250" cy="2286000"/>
          </a:xfrm>
        </p:grpSpPr>
        <p:sp>
          <p:nvSpPr>
            <p:cNvPr id="31" name="Freeform 31"/>
            <p:cNvSpPr/>
            <p:nvPr/>
          </p:nvSpPr>
          <p:spPr>
            <a:xfrm>
              <a:off x="8096250" y="3905250"/>
              <a:ext cx="3524250" cy="2286000"/>
            </a:xfrm>
            <a:custGeom>
              <a:avLst/>
              <a:gdLst/>
              <a:ahLst/>
              <a:cxnLst/>
              <a:rect l="l" t="t" r="r" b="b"/>
              <a:pathLst>
                <a:path w="3524250" h="2286000">
                  <a:moveTo>
                    <a:pt x="76200" y="0"/>
                  </a:moveTo>
                  <a:lnTo>
                    <a:pt x="3448050" y="0"/>
                  </a:lnTo>
                  <a:cubicBezTo>
                    <a:pt x="3490134" y="0"/>
                    <a:pt x="3524250" y="34116"/>
                    <a:pt x="3524250" y="76200"/>
                  </a:cubicBezTo>
                  <a:lnTo>
                    <a:pt x="3524250" y="2209800"/>
                  </a:lnTo>
                  <a:cubicBezTo>
                    <a:pt x="3524250" y="2251884"/>
                    <a:pt x="3490134" y="2286000"/>
                    <a:pt x="3448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EBEE"/>
            </a:solidFill>
            <a:ln w="19050">
              <a:solidFill>
                <a:srgbClr val="EF5350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8267700" y="4124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C62828"/>
                  </a:solidFill>
                  <a:latin typeface="Noto Sans CJK SC"/>
                  <a:ea typeface="Microsoft YaHei"/>
                  <a:cs typeface="Noto Sans CJK SC"/>
                </a:rPr>
                <a:t>脊柱损伤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271510" y="44424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不稳定胸腰椎损伤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271510" y="46805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63238"/>
                  </a:solidFill>
                  <a:latin typeface="Noto Sans CJK SC"/>
                  <a:ea typeface="Microsoft YaHei"/>
                  <a:cs typeface="Noto Sans CJK SC"/>
                </a:rPr>
                <a:t>严禁扭转或负重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23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20" grpId="0"/>
      <p:bldP spid="25" grpId="0"/>
      <p:bldP spid="30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D47A1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2857500"/>
              <a:ext cx="12192000" cy="1143000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4447699" y="2914650"/>
            <a:ext cx="3296602" cy="942975"/>
            <a:chOff x="4447699" y="2914650"/>
            <a:chExt cx="3296602" cy="942975"/>
          </a:xfrm>
        </p:grpSpPr>
        <p:sp>
          <p:nvSpPr>
            <p:cNvPr id="5" name="TextBox 5"/>
            <p:cNvSpPr txBox="1"/>
            <p:nvPr/>
          </p:nvSpPr>
          <p:spPr>
            <a:xfrm>
              <a:off x="4447699" y="2914650"/>
              <a:ext cx="3296602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四、训练前准备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4718685" y="3552825"/>
              <a:ext cx="27546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E3F2FD"/>
                  </a:solidFill>
                  <a:latin typeface="Noto Sans CJK SC"/>
                  <a:ea typeface="Microsoft YaHei"/>
                  <a:cs typeface="Noto Sans CJK SC"/>
                </a:rPr>
                <a:t>PRE-TRAINING PREPARATION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