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e2dc661597d743a5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500e9939e6c7885.png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976629427f03c37.png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1c424ed01bb88e1.png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16a33061e80a85f.png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1a51fe3dd8fcae3.png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0d87f926142196cc.png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1505d77766f89aa.png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39983ea56ef1a16.png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1b9fb6c04e9229fb.png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e4c72bf5b199d8d2.png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6b0edaa16a9b3be.png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29b070e59192842.png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>
                <a:alpha val="8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90500" y="-476250"/>
            <a:ext cx="11715750" cy="6953250"/>
            <a:chOff x="190500" y="-476250"/>
            <a:chExt cx="11715750" cy="6953250"/>
          </a:xfrm>
        </p:grpSpPr>
        <p:sp>
          <p:nvSpPr>
            <p:cNvPr id="6" name="Ellipse 6"/>
            <p:cNvSpPr/>
            <p:nvPr/>
          </p:nvSpPr>
          <p:spPr>
            <a:xfrm>
              <a:off x="9048750" y="-476250"/>
              <a:ext cx="2857500" cy="2857500"/>
            </a:xfrm>
            <a:prstGeom prst="ellipse">
              <a:avLst/>
            </a:prstGeom>
            <a:solidFill>
              <a:srgbClr val="E67E22">
                <a:alpha val="10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190500" y="4953000"/>
              <a:ext cx="1524000" cy="1524000"/>
            </a:xfrm>
            <a:prstGeom prst="ellipse">
              <a:avLst/>
            </a:prstGeom>
            <a:solidFill>
              <a:srgbClr val="E67E22">
                <a:alpha val="15000"/>
              </a:srgbClr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21970" y="2245995"/>
            <a:ext cx="3168491" cy="1897380"/>
            <a:chOff x="521970" y="2245995"/>
            <a:chExt cx="3168491" cy="1897380"/>
          </a:xfrm>
        </p:grpSpPr>
        <p:sp>
          <p:nvSpPr>
            <p:cNvPr id="9" name="TextBox 9"/>
            <p:cNvSpPr txBox="1"/>
            <p:nvPr/>
          </p:nvSpPr>
          <p:spPr>
            <a:xfrm>
              <a:off x="521970" y="2245995"/>
              <a:ext cx="3089434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9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应用心理学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44830" y="3011805"/>
              <a:ext cx="3120390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E67E22"/>
                  </a:solidFill>
                  <a:latin typeface="Noto Sans CJK SC"/>
                  <a:ea typeface="Microsoft YaHei"/>
                  <a:cs typeface="Noto Sans CJK SC"/>
                </a:rPr>
                <a:t>探索心智与行为的科学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71500" y="3429000"/>
              <a:ext cx="1143000" cy="38100"/>
            </a:xfrm>
            <a:custGeom>
              <a:avLst/>
              <a:gdLst/>
              <a:ahLst/>
              <a:cxnLst/>
              <a:rect l="l" t="t" r="r" b="b"/>
              <a:pathLst>
                <a:path w="1143000" h="38100">
                  <a:moveTo>
                    <a:pt x="19050" y="0"/>
                  </a:moveTo>
                  <a:lnTo>
                    <a:pt x="1123950" y="0"/>
                  </a:lnTo>
                  <a:cubicBezTo>
                    <a:pt x="1134471" y="0"/>
                    <a:pt x="1143000" y="8529"/>
                    <a:pt x="1143000" y="19050"/>
                  </a:cubicBezTo>
                  <a:lnTo>
                    <a:pt x="1143000" y="19050"/>
                  </a:lnTo>
                  <a:cubicBezTo>
                    <a:pt x="1143000" y="29571"/>
                    <a:pt x="1134471" y="38100"/>
                    <a:pt x="1123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552450" y="3838575"/>
              <a:ext cx="313801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BDC3C7"/>
                  </a:solidFill>
                  <a:latin typeface="Noto Sans CJK SC"/>
                  <a:ea typeface="Microsoft YaHei"/>
                  <a:cs typeface="Noto Sans CJK SC"/>
                </a:rPr>
                <a:t>从理论到实践 · 从实验室到生活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58165" y="6363652"/>
            <a:ext cx="2204276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95A5A6"/>
                </a:solidFill>
                <a:latin typeface="Noto Sans CJK SC"/>
                <a:ea typeface="Microsoft YaHei"/>
                <a:cs typeface="Noto Sans CJK SC"/>
              </a:rPr>
              <a:t>Devnors AI 生成 | 科普教育系列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520592" cy="487680"/>
            <a:chOff x="541020" y="502920"/>
            <a:chExt cx="352059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52059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5. 司法与犯罪心理学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796540" cy="2767013"/>
            <a:chOff x="552450" y="1266825"/>
            <a:chExt cx="2796540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心理学与法律系统的交叉领域。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评估罪犯风险，辅助司法审判。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罪犯心理画像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证人证词可信度分析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儿童监护权评估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5356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案例：分析连环作案手法，缩小警方搜查范围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2416454" cy="487680"/>
            <a:chOff x="541020" y="502920"/>
            <a:chExt cx="241645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241645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6. 健康心理学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993707" cy="2767013"/>
            <a:chOff x="552450" y="1266825"/>
            <a:chExt cx="2993707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关注心理因素对身体健康的影响。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促进健康行为，辅助疾病康复。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慢性病疼痛管理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戒烟戒酒行为干预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术前焦虑缓解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案例：通过压力管理降低高血压患者的服药依赖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2416454" cy="487680"/>
            <a:chOff x="541020" y="502920"/>
            <a:chExt cx="241645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241645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7. 运动心理学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993707" cy="2767013"/>
            <a:chOff x="552450" y="1266825"/>
            <a:chExt cx="2993707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研究心理因素对运动表现的影响。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帮助运动员突破心理瓶颈。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赛前专注力训练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受伤后复建心理支持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团队协作默契培养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40614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案例：运用可视化技术帮助体操运动员完善动作细节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152546" cy="487680"/>
            <a:chOff x="541020" y="502920"/>
            <a:chExt cx="315254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15254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8. 人因工程心理学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993707" cy="2767013"/>
            <a:chOff x="552450" y="1266825"/>
            <a:chExt cx="2993707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研究人与机器、环境的交互关系。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设计更符合人类认知的产品系统。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710214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APP界面交互设计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驾驶舱仪表盘布局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智能家居控制系统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5356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案例：优化手机菜单层级，减少用户操作步数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741420" cy="487680"/>
            <a:chOff x="541020" y="502920"/>
            <a:chExt cx="374142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特别关注：积极心理学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90617" y="1438275"/>
            <a:ext cx="3491798" cy="304800"/>
            <a:chOff x="590617" y="1438275"/>
            <a:chExt cx="3491798" cy="304800"/>
          </a:xfrm>
        </p:grpSpPr>
        <p:sp>
          <p:nvSpPr>
            <p:cNvPr id="6" name="Freeform 6"/>
            <p:cNvSpPr/>
            <p:nvPr/>
          </p:nvSpPr>
          <p:spPr>
            <a:xfrm>
              <a:off x="590617" y="1447819"/>
              <a:ext cx="190233" cy="180908"/>
            </a:xfrm>
            <a:custGeom>
              <a:avLst/>
              <a:gdLst/>
              <a:ahLst/>
              <a:cxnLst/>
              <a:rect l="l" t="t" r="r" b="b"/>
              <a:pathLst>
                <a:path w="190233" h="180908">
                  <a:moveTo>
                    <a:pt x="95183" y="150000"/>
                  </a:moveTo>
                  <a:lnTo>
                    <a:pt x="36395" y="180908"/>
                  </a:lnTo>
                  <a:lnTo>
                    <a:pt x="47625" y="115443"/>
                  </a:lnTo>
                  <a:lnTo>
                    <a:pt x="0" y="69085"/>
                  </a:lnTo>
                  <a:lnTo>
                    <a:pt x="65722" y="59560"/>
                  </a:lnTo>
                  <a:lnTo>
                    <a:pt x="95117" y="0"/>
                  </a:lnTo>
                  <a:lnTo>
                    <a:pt x="124511" y="59560"/>
                  </a:lnTo>
                  <a:lnTo>
                    <a:pt x="190233" y="69085"/>
                  </a:lnTo>
                  <a:lnTo>
                    <a:pt x="142608" y="115443"/>
                  </a:lnTo>
                  <a:lnTo>
                    <a:pt x="153838" y="180908"/>
                  </a:lnTo>
                  <a:lnTo>
                    <a:pt x="95183" y="150000"/>
                  </a:lnTo>
                </a:path>
              </a:pathLst>
            </a:custGeom>
            <a:noFill/>
            <a:ln w="19050">
              <a:solidFill>
                <a:srgbClr val="E67E2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933450" y="1438275"/>
              <a:ext cx="314896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关注点转移：从“治病”到“强身”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6777" y="2200275"/>
            <a:ext cx="4964394" cy="304800"/>
            <a:chOff x="596777" y="2200275"/>
            <a:chExt cx="4964394" cy="304800"/>
          </a:xfrm>
        </p:grpSpPr>
        <p:sp>
          <p:nvSpPr>
            <p:cNvPr id="9" name="Freeform 9"/>
            <p:cNvSpPr/>
            <p:nvPr/>
          </p:nvSpPr>
          <p:spPr>
            <a:xfrm>
              <a:off x="596777" y="2226406"/>
              <a:ext cx="177874" cy="154844"/>
            </a:xfrm>
            <a:custGeom>
              <a:avLst/>
              <a:gdLst/>
              <a:ahLst/>
              <a:cxnLst/>
              <a:rect l="l" t="t" r="r" b="b"/>
              <a:pathLst>
                <a:path w="177874" h="154844">
                  <a:moveTo>
                    <a:pt x="160461" y="84092"/>
                  </a:moveTo>
                  <a:lnTo>
                    <a:pt x="89023" y="154844"/>
                  </a:lnTo>
                  <a:lnTo>
                    <a:pt x="17586" y="84092"/>
                  </a:lnTo>
                  <a:cubicBezTo>
                    <a:pt x="4739" y="71591"/>
                    <a:pt x="0" y="52936"/>
                    <a:pt x="5322" y="35820"/>
                  </a:cubicBezTo>
                  <a:cubicBezTo>
                    <a:pt x="10644" y="18703"/>
                    <a:pt x="25126" y="6024"/>
                    <a:pt x="42796" y="3012"/>
                  </a:cubicBezTo>
                  <a:cubicBezTo>
                    <a:pt x="60466" y="0"/>
                    <a:pt x="78331" y="7164"/>
                    <a:pt x="89023" y="21551"/>
                  </a:cubicBezTo>
                  <a:cubicBezTo>
                    <a:pt x="99761" y="7271"/>
                    <a:pt x="117587" y="202"/>
                    <a:pt x="135193" y="3242"/>
                  </a:cubicBezTo>
                  <a:cubicBezTo>
                    <a:pt x="152799" y="6282"/>
                    <a:pt x="167222" y="18921"/>
                    <a:pt x="172548" y="35975"/>
                  </a:cubicBezTo>
                  <a:cubicBezTo>
                    <a:pt x="177874" y="53029"/>
                    <a:pt x="173207" y="71629"/>
                    <a:pt x="160461" y="84149"/>
                  </a:cubicBezTo>
                </a:path>
              </a:pathLst>
            </a:custGeom>
            <a:noFill/>
            <a:ln w="19050">
              <a:solidFill>
                <a:srgbClr val="E67E2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933450" y="2200275"/>
              <a:ext cx="462772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核心要素：PERMA模型（情绪、投入、关系等）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0075" y="2962275"/>
            <a:ext cx="4533900" cy="304800"/>
            <a:chOff x="600075" y="2962275"/>
            <a:chExt cx="4533900" cy="304800"/>
          </a:xfrm>
        </p:grpSpPr>
        <p:grpSp>
          <p:nvGrpSpPr>
            <p:cNvPr id="15" name="Group 15"/>
            <p:cNvGrpSpPr/>
            <p:nvPr/>
          </p:nvGrpSpPr>
          <p:grpSpPr>
            <a:xfrm>
              <a:off x="600075" y="2981325"/>
              <a:ext cx="171450" cy="171450"/>
              <a:chOff x="600075" y="2981325"/>
              <a:chExt cx="171450" cy="17145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00075" y="298132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34137" y="3019425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63892" y="3114675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933450" y="2962275"/>
              <a:ext cx="42005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实践方法：感恩日记、心流体验、优势识别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667500" y="1333500"/>
            <a:ext cx="4762500" cy="3810000"/>
            <a:chOff x="6667500" y="1333500"/>
            <a:chExt cx="4762500" cy="3810000"/>
          </a:xfrm>
        </p:grpSpPr>
        <p:pic>
          <p:nvPicPr>
            <p:cNvPr id="18" name="Imag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762500" cy="3810000"/>
            </a:xfrm>
            <a:prstGeom prst="rect">
              <a:avLst/>
            </a:prstGeom>
          </p:spPr>
        </p:pic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1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4109466" cy="487680"/>
            <a:chOff x="541020" y="50292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研究方法：科学而非玄学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571500" y="1333500"/>
            <a:ext cx="3429000" cy="2286000"/>
            <a:chOff x="571500" y="1333500"/>
            <a:chExt cx="3429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890588" y="1663700"/>
              <a:ext cx="200025" cy="187325"/>
              <a:chOff x="890588" y="1663700"/>
              <a:chExt cx="200025" cy="1873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0588" y="1752600"/>
                <a:ext cx="666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88900">
                    <a:moveTo>
                      <a:pt x="0" y="11112"/>
                    </a:moveTo>
                    <a:cubicBezTo>
                      <a:pt x="0" y="4975"/>
                      <a:pt x="4975" y="0"/>
                      <a:pt x="11113" y="0"/>
                    </a:cubicBezTo>
                    <a:lnTo>
                      <a:pt x="55562" y="0"/>
                    </a:lnTo>
                    <a:cubicBezTo>
                      <a:pt x="61700" y="0"/>
                      <a:pt x="66675" y="4975"/>
                      <a:pt x="66675" y="11112"/>
                    </a:cubicBezTo>
                    <a:lnTo>
                      <a:pt x="66675" y="77787"/>
                    </a:lnTo>
                    <a:cubicBezTo>
                      <a:pt x="66675" y="83925"/>
                      <a:pt x="61700" y="88900"/>
                      <a:pt x="55562" y="88900"/>
                    </a:cubicBezTo>
                    <a:lnTo>
                      <a:pt x="11113" y="88900"/>
                    </a:lnTo>
                    <a:cubicBezTo>
                      <a:pt x="4975" y="88900"/>
                      <a:pt x="0" y="83925"/>
                      <a:pt x="0" y="77787"/>
                    </a:cubicBezTo>
                    <a:lnTo>
                      <a:pt x="0" y="11112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23938" y="1708150"/>
                <a:ext cx="6667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33350">
                    <a:moveTo>
                      <a:pt x="0" y="11112"/>
                    </a:moveTo>
                    <a:cubicBezTo>
                      <a:pt x="0" y="4975"/>
                      <a:pt x="4975" y="0"/>
                      <a:pt x="11113" y="0"/>
                    </a:cubicBezTo>
                    <a:lnTo>
                      <a:pt x="55563" y="0"/>
                    </a:lnTo>
                    <a:cubicBezTo>
                      <a:pt x="61700" y="0"/>
                      <a:pt x="66675" y="4975"/>
                      <a:pt x="66675" y="11112"/>
                    </a:cubicBezTo>
                    <a:lnTo>
                      <a:pt x="66675" y="122237"/>
                    </a:lnTo>
                    <a:cubicBezTo>
                      <a:pt x="66675" y="128375"/>
                      <a:pt x="61700" y="133350"/>
                      <a:pt x="55563" y="133350"/>
                    </a:cubicBezTo>
                    <a:lnTo>
                      <a:pt x="11113" y="133350"/>
                    </a:lnTo>
                    <a:cubicBezTo>
                      <a:pt x="4975" y="133350"/>
                      <a:pt x="0" y="128375"/>
                      <a:pt x="0" y="122237"/>
                    </a:cubicBezTo>
                    <a:lnTo>
                      <a:pt x="0" y="11112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57262" y="1663700"/>
                <a:ext cx="66675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77800">
                    <a:moveTo>
                      <a:pt x="0" y="11113"/>
                    </a:moveTo>
                    <a:cubicBezTo>
                      <a:pt x="0" y="4975"/>
                      <a:pt x="4975" y="0"/>
                      <a:pt x="11113" y="0"/>
                    </a:cubicBezTo>
                    <a:lnTo>
                      <a:pt x="55563" y="0"/>
                    </a:lnTo>
                    <a:cubicBezTo>
                      <a:pt x="61700" y="0"/>
                      <a:pt x="66675" y="4975"/>
                      <a:pt x="66675" y="11113"/>
                    </a:cubicBezTo>
                    <a:lnTo>
                      <a:pt x="66675" y="166688"/>
                    </a:lnTo>
                    <a:cubicBezTo>
                      <a:pt x="66675" y="172825"/>
                      <a:pt x="61700" y="177800"/>
                      <a:pt x="55563" y="177800"/>
                    </a:cubicBezTo>
                    <a:lnTo>
                      <a:pt x="11113" y="177800"/>
                    </a:lnTo>
                    <a:cubicBezTo>
                      <a:pt x="4975" y="177800"/>
                      <a:pt x="0" y="172825"/>
                      <a:pt x="0" y="166688"/>
                    </a:cubicBezTo>
                    <a:lnTo>
                      <a:pt x="0" y="11113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01700" y="1841500"/>
                <a:ext cx="1555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9525">
                    <a:moveTo>
                      <a:pt x="0" y="0"/>
                    </a:moveTo>
                    <a:lnTo>
                      <a:pt x="15557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219200" y="1647825"/>
              <a:ext cx="72818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实验法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0612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控制变量，确立因果关系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2010" y="2346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实验室环境下的精准测量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191000" y="1333500"/>
            <a:ext cx="3429000" cy="2286000"/>
            <a:chOff x="4191000" y="1333500"/>
            <a:chExt cx="3429000" cy="2286000"/>
          </a:xfrm>
        </p:grpSpPr>
        <p:sp>
          <p:nvSpPr>
            <p:cNvPr id="16" name="Freeform 16"/>
            <p:cNvSpPr/>
            <p:nvPr/>
          </p:nvSpPr>
          <p:spPr>
            <a:xfrm>
              <a:off x="41910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23" name="Group 23"/>
            <p:cNvGrpSpPr/>
            <p:nvPr/>
          </p:nvGrpSpPr>
          <p:grpSpPr>
            <a:xfrm>
              <a:off x="4515644" y="1669256"/>
              <a:ext cx="183356" cy="161131"/>
              <a:chOff x="4515644" y="1669256"/>
              <a:chExt cx="183356" cy="161131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4515644" y="1669256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2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515644" y="1735931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2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4515644" y="1802606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2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4598988" y="1685925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4598988" y="1752600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4598988" y="1819275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48387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问卷调查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461510" y="2061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大样本数据收集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461510" y="2346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了解群体态度与行为趋势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810500" y="1333500"/>
            <a:ext cx="3429000" cy="2286000"/>
            <a:chOff x="7810500" y="1333500"/>
            <a:chExt cx="3429000" cy="2286000"/>
          </a:xfrm>
        </p:grpSpPr>
        <p:sp>
          <p:nvSpPr>
            <p:cNvPr id="28" name="Freeform 28"/>
            <p:cNvSpPr/>
            <p:nvPr/>
          </p:nvSpPr>
          <p:spPr>
            <a:xfrm>
              <a:off x="7810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31" name="Group 31"/>
            <p:cNvGrpSpPr/>
            <p:nvPr/>
          </p:nvGrpSpPr>
          <p:grpSpPr>
            <a:xfrm>
              <a:off x="8129588" y="1685925"/>
              <a:ext cx="200025" cy="133350"/>
              <a:chOff x="8129588" y="1685925"/>
              <a:chExt cx="200025" cy="1333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8207375" y="173037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cubicBezTo>
                      <a:pt x="0" y="34500"/>
                      <a:pt x="9950" y="44450"/>
                      <a:pt x="22225" y="44450"/>
                    </a:cubicBez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129588" y="1685925"/>
                <a:ext cx="20002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33350">
                    <a:moveTo>
                      <a:pt x="200025" y="66675"/>
                    </a:moveTo>
                    <a:cubicBezTo>
                      <a:pt x="173355" y="111125"/>
                      <a:pt x="140018" y="133350"/>
                      <a:pt x="100012" y="133350"/>
                    </a:cubicBezTo>
                    <a:cubicBezTo>
                      <a:pt x="60007" y="133350"/>
                      <a:pt x="26670" y="111125"/>
                      <a:pt x="0" y="66675"/>
                    </a:cubicBezTo>
                    <a:cubicBezTo>
                      <a:pt x="26670" y="22225"/>
                      <a:pt x="60007" y="0"/>
                      <a:pt x="100012" y="0"/>
                    </a:cubicBezTo>
                    <a:cubicBezTo>
                      <a:pt x="140018" y="0"/>
                      <a:pt x="173355" y="22225"/>
                      <a:pt x="200025" y="6667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8458200" y="1647825"/>
              <a:ext cx="72818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观察法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081010" y="2061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自然情境下的行为记录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081010" y="23469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捕捉最真实的反应模式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7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2269236" cy="487680"/>
            <a:chOff x="541020" y="502920"/>
            <a:chExt cx="226923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226923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常用专业工具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571500" y="1333500"/>
            <a:ext cx="4427220" cy="4572000"/>
            <a:chOff x="571500" y="1333500"/>
            <a:chExt cx="442722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4476750"/>
                  </a:lnTo>
                  <a:cubicBezTo>
                    <a:pt x="3429000" y="4529355"/>
                    <a:pt x="3386355" y="4572000"/>
                    <a:pt x="3333750" y="4572000"/>
                  </a:cubicBezTo>
                  <a:lnTo>
                    <a:pt x="95250" y="4572000"/>
                  </a:lnTo>
                  <a:cubicBezTo>
                    <a:pt x="42645" y="4572000"/>
                    <a:pt x="0" y="4529355"/>
                    <a:pt x="0" y="4476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BF5FB"/>
            </a:solidFill>
            <a:ln>
              <a:noFill/>
            </a:ln>
          </p:spPr>
        </p:sp>
        <p:grpSp>
          <p:nvGrpSpPr>
            <p:cNvPr id="13" name="Group 13"/>
            <p:cNvGrpSpPr/>
            <p:nvPr/>
          </p:nvGrpSpPr>
          <p:grpSpPr>
            <a:xfrm>
              <a:off x="1031875" y="1762125"/>
              <a:ext cx="222250" cy="285750"/>
              <a:chOff x="1031875" y="1762125"/>
              <a:chExt cx="222250" cy="2857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31875" y="1793875"/>
                <a:ext cx="22225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254000">
                    <a:moveTo>
                      <a:pt x="63500" y="0"/>
                    </a:moveTo>
                    <a:lnTo>
                      <a:pt x="31750" y="0"/>
                    </a:lnTo>
                    <a:cubicBezTo>
                      <a:pt x="14215" y="0"/>
                      <a:pt x="0" y="14215"/>
                      <a:pt x="0" y="31750"/>
                    </a:cubicBezTo>
                    <a:lnTo>
                      <a:pt x="0" y="222250"/>
                    </a:lnTo>
                    <a:cubicBezTo>
                      <a:pt x="0" y="239785"/>
                      <a:pt x="14215" y="254000"/>
                      <a:pt x="31750" y="254000"/>
                    </a:cubicBezTo>
                    <a:lnTo>
                      <a:pt x="190500" y="254000"/>
                    </a:lnTo>
                    <a:cubicBezTo>
                      <a:pt x="208035" y="254000"/>
                      <a:pt x="222250" y="239785"/>
                      <a:pt x="222250" y="222250"/>
                    </a:cubicBezTo>
                    <a:lnTo>
                      <a:pt x="222250" y="31750"/>
                    </a:lnTo>
                    <a:cubicBezTo>
                      <a:pt x="222250" y="14215"/>
                      <a:pt x="208035" y="0"/>
                      <a:pt x="190500" y="0"/>
                    </a:cubicBezTo>
                    <a:lnTo>
                      <a:pt x="1587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95375" y="1762125"/>
                <a:ext cx="952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63500">
                    <a:moveTo>
                      <a:pt x="0" y="31750"/>
                    </a:moveTo>
                    <a:cubicBezTo>
                      <a:pt x="0" y="14215"/>
                      <a:pt x="14215" y="0"/>
                      <a:pt x="31750" y="0"/>
                    </a:cubicBezTo>
                    <a:lnTo>
                      <a:pt x="63500" y="0"/>
                    </a:lnTo>
                    <a:cubicBezTo>
                      <a:pt x="81035" y="0"/>
                      <a:pt x="95250" y="14215"/>
                      <a:pt x="95250" y="31750"/>
                    </a:cubicBezTo>
                    <a:cubicBezTo>
                      <a:pt x="95250" y="49285"/>
                      <a:pt x="81035" y="63500"/>
                      <a:pt x="63500" y="63500"/>
                    </a:cubicBezTo>
                    <a:lnTo>
                      <a:pt x="31750" y="63500"/>
                    </a:lnTo>
                    <a:cubicBezTo>
                      <a:pt x="14215" y="63500"/>
                      <a:pt x="0" y="49285"/>
                      <a:pt x="0" y="3175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095375" y="19050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59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158875" y="1905000"/>
                <a:ext cx="317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9525">
                    <a:moveTo>
                      <a:pt x="0" y="0"/>
                    </a:moveTo>
                    <a:lnTo>
                      <a:pt x="317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1095375" y="19685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59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1158875" y="1968500"/>
                <a:ext cx="317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9525">
                    <a:moveTo>
                      <a:pt x="0" y="0"/>
                    </a:moveTo>
                    <a:lnTo>
                      <a:pt x="317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912495" y="2041208"/>
              <a:ext cx="121520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E67E22"/>
                  </a:solidFill>
                  <a:latin typeface="Noto Sans CJK SC"/>
                  <a:ea typeface="Microsoft YaHei"/>
                  <a:cs typeface="Noto Sans CJK SC"/>
                </a:rPr>
                <a:t>MMPI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33450" y="2695575"/>
              <a:ext cx="233838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明尼苏达多项人格测验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37260" y="3108960"/>
              <a:ext cx="40614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全球使用最广的人格评估工具之一，用于临床诊断。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191000" y="1333500"/>
            <a:ext cx="4076700" cy="4572000"/>
            <a:chOff x="4191000" y="1333500"/>
            <a:chExt cx="4076700" cy="4572000"/>
          </a:xfrm>
        </p:grpSpPr>
        <p:sp>
          <p:nvSpPr>
            <p:cNvPr id="18" name="Freeform 18"/>
            <p:cNvSpPr/>
            <p:nvPr/>
          </p:nvSpPr>
          <p:spPr>
            <a:xfrm>
              <a:off x="4191000" y="13335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4476750"/>
                  </a:lnTo>
                  <a:cubicBezTo>
                    <a:pt x="3429000" y="4529355"/>
                    <a:pt x="3386355" y="4572000"/>
                    <a:pt x="3333750" y="4572000"/>
                  </a:cubicBezTo>
                  <a:lnTo>
                    <a:pt x="95250" y="4572000"/>
                  </a:lnTo>
                  <a:cubicBezTo>
                    <a:pt x="42645" y="4572000"/>
                    <a:pt x="0" y="4529355"/>
                    <a:pt x="0" y="4476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BF5FB"/>
            </a:solidFill>
            <a:ln>
              <a:noFill/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4619625" y="1762125"/>
              <a:ext cx="285750" cy="285750"/>
              <a:chOff x="4619625" y="1762125"/>
              <a:chExt cx="285750" cy="28575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4762500" y="1920875"/>
                <a:ext cx="1111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27000">
                    <a:moveTo>
                      <a:pt x="55562" y="0"/>
                    </a:moveTo>
                    <a:cubicBezTo>
                      <a:pt x="24876" y="0"/>
                      <a:pt x="0" y="24876"/>
                      <a:pt x="0" y="55563"/>
                    </a:cubicBezTo>
                    <a:lnTo>
                      <a:pt x="0" y="71438"/>
                    </a:lnTo>
                    <a:cubicBezTo>
                      <a:pt x="0" y="102124"/>
                      <a:pt x="24876" y="127000"/>
                      <a:pt x="55562" y="127000"/>
                    </a:cubicBezTo>
                    <a:cubicBezTo>
                      <a:pt x="86249" y="127000"/>
                      <a:pt x="111125" y="102124"/>
                      <a:pt x="111125" y="71438"/>
                    </a:cubicBezTo>
                    <a:lnTo>
                      <a:pt x="111125" y="42862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4651375" y="1920875"/>
                <a:ext cx="1111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27000">
                    <a:moveTo>
                      <a:pt x="55563" y="0"/>
                    </a:moveTo>
                    <a:cubicBezTo>
                      <a:pt x="86249" y="0"/>
                      <a:pt x="111125" y="24876"/>
                      <a:pt x="111125" y="55563"/>
                    </a:cubicBezTo>
                    <a:lnTo>
                      <a:pt x="111125" y="71438"/>
                    </a:lnTo>
                    <a:cubicBezTo>
                      <a:pt x="111125" y="102124"/>
                      <a:pt x="86249" y="127000"/>
                      <a:pt x="55563" y="127000"/>
                    </a:cubicBezTo>
                    <a:cubicBezTo>
                      <a:pt x="24876" y="127000"/>
                      <a:pt x="0" y="102124"/>
                      <a:pt x="0" y="71438"/>
                    </a:cubicBezTo>
                    <a:lnTo>
                      <a:pt x="0" y="42862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4841875" y="1857375"/>
                <a:ext cx="6350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1125">
                    <a:moveTo>
                      <a:pt x="7938" y="111125"/>
                    </a:moveTo>
                    <a:cubicBezTo>
                      <a:pt x="38624" y="111125"/>
                      <a:pt x="63500" y="86249"/>
                      <a:pt x="63500" y="55563"/>
                    </a:cubicBezTo>
                    <a:cubicBezTo>
                      <a:pt x="63500" y="24876"/>
                      <a:pt x="38624" y="0"/>
                      <a:pt x="7938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4762500" y="1762125"/>
                <a:ext cx="11112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00012">
                    <a:moveTo>
                      <a:pt x="111125" y="100012"/>
                    </a:moveTo>
                    <a:lnTo>
                      <a:pt x="111125" y="55563"/>
                    </a:lnTo>
                    <a:cubicBezTo>
                      <a:pt x="111125" y="24876"/>
                      <a:pt x="86249" y="0"/>
                      <a:pt x="55562" y="0"/>
                    </a:cubicBezTo>
                    <a:cubicBezTo>
                      <a:pt x="24876" y="0"/>
                      <a:pt x="0" y="24876"/>
                      <a:pt x="0" y="55563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4619625" y="1857375"/>
                <a:ext cx="6350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111125">
                    <a:moveTo>
                      <a:pt x="55562" y="111125"/>
                    </a:moveTo>
                    <a:cubicBezTo>
                      <a:pt x="24876" y="111125"/>
                      <a:pt x="0" y="86249"/>
                      <a:pt x="0" y="55563"/>
                    </a:cubicBezTo>
                    <a:cubicBezTo>
                      <a:pt x="0" y="24876"/>
                      <a:pt x="24876" y="0"/>
                      <a:pt x="55562" y="0"/>
                    </a:cubicBezTo>
                    <a:lnTo>
                      <a:pt x="6350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4651375" y="1762125"/>
                <a:ext cx="111125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214312">
                    <a:moveTo>
                      <a:pt x="0" y="100012"/>
                    </a:moveTo>
                    <a:lnTo>
                      <a:pt x="0" y="55563"/>
                    </a:lnTo>
                    <a:cubicBezTo>
                      <a:pt x="0" y="24876"/>
                      <a:pt x="24876" y="0"/>
                      <a:pt x="55563" y="0"/>
                    </a:cubicBezTo>
                    <a:cubicBezTo>
                      <a:pt x="86249" y="0"/>
                      <a:pt x="111125" y="24876"/>
                      <a:pt x="111125" y="55563"/>
                    </a:cubicBezTo>
                    <a:lnTo>
                      <a:pt x="111125" y="214312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4531995" y="2041208"/>
              <a:ext cx="111859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E67E22"/>
                  </a:solidFill>
                  <a:latin typeface="Noto Sans CJK SC"/>
                  <a:ea typeface="Microsoft YaHei"/>
                  <a:cs typeface="Noto Sans CJK SC"/>
                </a:rPr>
                <a:t>WAIS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552950" y="26955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韦氏成人智力测验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556760" y="310896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权威智商测试工具，全面评估言语与操作能力。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810500" y="1333500"/>
            <a:ext cx="4251960" cy="4572000"/>
            <a:chOff x="7810500" y="1333500"/>
            <a:chExt cx="4251960" cy="4572000"/>
          </a:xfrm>
        </p:grpSpPr>
        <p:sp>
          <p:nvSpPr>
            <p:cNvPr id="30" name="Freeform 30"/>
            <p:cNvSpPr/>
            <p:nvPr/>
          </p:nvSpPr>
          <p:spPr>
            <a:xfrm>
              <a:off x="7810500" y="13335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4476750"/>
                  </a:lnTo>
                  <a:cubicBezTo>
                    <a:pt x="3429000" y="4529355"/>
                    <a:pt x="3386355" y="4572000"/>
                    <a:pt x="3333750" y="4572000"/>
                  </a:cubicBezTo>
                  <a:lnTo>
                    <a:pt x="95250" y="4572000"/>
                  </a:lnTo>
                  <a:cubicBezTo>
                    <a:pt x="42645" y="4572000"/>
                    <a:pt x="0" y="4529355"/>
                    <a:pt x="0" y="4476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BF5FB"/>
            </a:solidFill>
            <a:ln>
              <a:noFill/>
            </a:ln>
          </p:spPr>
        </p:sp>
        <p:sp>
          <p:nvSpPr>
            <p:cNvPr id="31" name="Freeform 31"/>
            <p:cNvSpPr/>
            <p:nvPr/>
          </p:nvSpPr>
          <p:spPr>
            <a:xfrm>
              <a:off x="8239125" y="1809750"/>
              <a:ext cx="285750" cy="190500"/>
            </a:xfrm>
            <a:custGeom>
              <a:avLst/>
              <a:gdLst/>
              <a:ahLst/>
              <a:cxnLst/>
              <a:rect l="l" t="t" r="r" b="b"/>
              <a:pathLst>
                <a:path w="285750" h="190500">
                  <a:moveTo>
                    <a:pt x="0" y="95250"/>
                  </a:moveTo>
                  <a:lnTo>
                    <a:pt x="71438" y="95250"/>
                  </a:lnTo>
                  <a:lnTo>
                    <a:pt x="95250" y="0"/>
                  </a:lnTo>
                  <a:lnTo>
                    <a:pt x="158750" y="190500"/>
                  </a:lnTo>
                  <a:lnTo>
                    <a:pt x="190500" y="47625"/>
                  </a:lnTo>
                  <a:lnTo>
                    <a:pt x="214312" y="95250"/>
                  </a:lnTo>
                  <a:lnTo>
                    <a:pt x="285750" y="95250"/>
                  </a:lnTo>
                </a:path>
              </a:pathLst>
            </a:custGeom>
            <a:noFill/>
            <a:ln w="19050">
              <a:solidFill>
                <a:srgbClr val="2C3E50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8151495" y="2041208"/>
              <a:ext cx="28817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E67E22"/>
                  </a:solidFill>
                  <a:latin typeface="Noto Sans CJK SC"/>
                  <a:ea typeface="Microsoft YaHei"/>
                  <a:cs typeface="Noto Sans CJK SC"/>
                </a:rPr>
                <a:t>Biofeedback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172450" y="26955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生物反馈仪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176260" y="3108960"/>
              <a:ext cx="38862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实时监测生理指标，帮助个体学习调节压力反应。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9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4845558" cy="487680"/>
            <a:chOff x="541020" y="50292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误区粉碎：心理学不是什么？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628650" y="1438275"/>
            <a:ext cx="4370070" cy="581025"/>
            <a:chOff x="628650" y="1438275"/>
            <a:chExt cx="4370070" cy="581025"/>
          </a:xfrm>
        </p:grpSpPr>
        <p:grpSp>
          <p:nvGrpSpPr>
            <p:cNvPr id="8" name="Group 8"/>
            <p:cNvGrpSpPr/>
            <p:nvPr/>
          </p:nvGrpSpPr>
          <p:grpSpPr>
            <a:xfrm>
              <a:off x="628650" y="1485900"/>
              <a:ext cx="114300" cy="114300"/>
              <a:chOff x="628650" y="1485900"/>
              <a:chExt cx="114300" cy="1143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28650" y="14859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114300" y="0"/>
                    </a:moveTo>
                    <a:lnTo>
                      <a:pt x="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28650" y="14859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0"/>
                    </a:moveTo>
                    <a:lnTo>
                      <a:pt x="11430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933450" y="1438275"/>
              <a:ext cx="28860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误区1：心理学 = 算命/读心术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1775460"/>
              <a:ext cx="40614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真相：心理学基于统计规律，无法预测具体个人行为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8650" y="2390775"/>
            <a:ext cx="4019550" cy="581025"/>
            <a:chOff x="628650" y="2390775"/>
            <a:chExt cx="4019550" cy="581025"/>
          </a:xfrm>
        </p:grpSpPr>
        <p:grpSp>
          <p:nvGrpSpPr>
            <p:cNvPr id="14" name="Group 14"/>
            <p:cNvGrpSpPr/>
            <p:nvPr/>
          </p:nvGrpSpPr>
          <p:grpSpPr>
            <a:xfrm>
              <a:off x="628650" y="2438400"/>
              <a:ext cx="114300" cy="114300"/>
              <a:chOff x="628650" y="2438400"/>
              <a:chExt cx="114300" cy="1143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28650" y="24384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114300" y="0"/>
                    </a:moveTo>
                    <a:lnTo>
                      <a:pt x="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28650" y="24384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0"/>
                    </a:moveTo>
                    <a:lnTo>
                      <a:pt x="11430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933450" y="2390775"/>
              <a:ext cx="324754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误区2：只有“有病”才看心理医生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37260" y="272796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真相：心理咨询同样服务于个人成长与潜能开发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28650" y="3343275"/>
            <a:ext cx="3669030" cy="581025"/>
            <a:chOff x="628650" y="3343275"/>
            <a:chExt cx="3669030" cy="581025"/>
          </a:xfrm>
        </p:grpSpPr>
        <p:grpSp>
          <p:nvGrpSpPr>
            <p:cNvPr id="20" name="Group 20"/>
            <p:cNvGrpSpPr/>
            <p:nvPr/>
          </p:nvGrpSpPr>
          <p:grpSpPr>
            <a:xfrm>
              <a:off x="628650" y="3390900"/>
              <a:ext cx="114300" cy="114300"/>
              <a:chOff x="628650" y="3390900"/>
              <a:chExt cx="114300" cy="1143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628650" y="33909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114300" y="0"/>
                    </a:moveTo>
                    <a:lnTo>
                      <a:pt x="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28650" y="33909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0"/>
                    </a:moveTo>
                    <a:lnTo>
                      <a:pt x="11430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933450" y="3343275"/>
              <a:ext cx="234934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误区3：心理学全是常识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37260" y="36804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真相：许多研究结论反直觉，需经科学验证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667500" y="1333500"/>
            <a:ext cx="4762500" cy="3810000"/>
            <a:chOff x="6667500" y="1333500"/>
            <a:chExt cx="4762500" cy="3810000"/>
          </a:xfrm>
        </p:grpSpPr>
        <p:pic>
          <p:nvPicPr>
            <p:cNvPr id="24" name="Imag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762500" cy="3810000"/>
            </a:xfrm>
            <a:prstGeom prst="rect">
              <a:avLst/>
            </a:prstGeom>
          </p:spPr>
        </p:pic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373374" cy="487680"/>
            <a:chOff x="541020" y="502920"/>
            <a:chExt cx="337337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37337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生活中的心理学智慧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71500" y="1333500"/>
            <a:ext cx="5143500" cy="2286000"/>
            <a:chOff x="571500" y="1333500"/>
            <a:chExt cx="51435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95250" y="0"/>
                  </a:moveTo>
                  <a:lnTo>
                    <a:pt x="5048250" y="0"/>
                  </a:lnTo>
                  <a:cubicBezTo>
                    <a:pt x="5100855" y="0"/>
                    <a:pt x="5143500" y="42645"/>
                    <a:pt x="5143500" y="95250"/>
                  </a:cubicBezTo>
                  <a:lnTo>
                    <a:pt x="5143500" y="2190750"/>
                  </a:lnTo>
                  <a:cubicBezTo>
                    <a:pt x="5143500" y="2243355"/>
                    <a:pt x="5100855" y="2286000"/>
                    <a:pt x="50482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890588" y="1663700"/>
              <a:ext cx="200025" cy="188913"/>
              <a:chOff x="890588" y="1663700"/>
              <a:chExt cx="200025" cy="18891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46150" y="1719262"/>
                <a:ext cx="889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9525">
                    <a:moveTo>
                      <a:pt x="0" y="0"/>
                    </a:moveTo>
                    <a:lnTo>
                      <a:pt x="8890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46150" y="1763712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90588" y="1663700"/>
                <a:ext cx="200025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88913">
                    <a:moveTo>
                      <a:pt x="166688" y="0"/>
                    </a:moveTo>
                    <a:cubicBezTo>
                      <a:pt x="185099" y="0"/>
                      <a:pt x="200025" y="14926"/>
                      <a:pt x="200025" y="33338"/>
                    </a:cubicBezTo>
                    <a:lnTo>
                      <a:pt x="200025" y="122238"/>
                    </a:lnTo>
                    <a:cubicBezTo>
                      <a:pt x="200025" y="140649"/>
                      <a:pt x="185099" y="155575"/>
                      <a:pt x="166688" y="155575"/>
                    </a:cubicBezTo>
                    <a:lnTo>
                      <a:pt x="111125" y="155575"/>
                    </a:lnTo>
                    <a:lnTo>
                      <a:pt x="55562" y="188913"/>
                    </a:lnTo>
                    <a:lnTo>
                      <a:pt x="55562" y="155575"/>
                    </a:lnTo>
                    <a:lnTo>
                      <a:pt x="33338" y="155575"/>
                    </a:lnTo>
                    <a:cubicBezTo>
                      <a:pt x="14926" y="155575"/>
                      <a:pt x="0" y="140649"/>
                      <a:pt x="0" y="122238"/>
                    </a:cubicBezTo>
                    <a:lnTo>
                      <a:pt x="0" y="33338"/>
                    </a:lnTo>
                    <a:cubicBezTo>
                      <a:pt x="0" y="14926"/>
                      <a:pt x="14926" y="0"/>
                      <a:pt x="33338" y="0"/>
                    </a:cubicBezTo>
                    <a:lnTo>
                      <a:pt x="166688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2192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沟通技巧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061210"/>
              <a:ext cx="23263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运用“共情倾听”化解家庭矛盾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346960"/>
              <a:ext cx="21511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利用“非暴力沟通”表达需求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905500" y="1333500"/>
            <a:ext cx="5143500" cy="2286000"/>
            <a:chOff x="5905500" y="1333500"/>
            <a:chExt cx="5143500" cy="2286000"/>
          </a:xfrm>
        </p:grpSpPr>
        <p:sp>
          <p:nvSpPr>
            <p:cNvPr id="15" name="Freeform 15"/>
            <p:cNvSpPr/>
            <p:nvPr/>
          </p:nvSpPr>
          <p:spPr>
            <a:xfrm>
              <a:off x="5905500" y="1333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95250" y="0"/>
                  </a:moveTo>
                  <a:lnTo>
                    <a:pt x="5048250" y="0"/>
                  </a:lnTo>
                  <a:cubicBezTo>
                    <a:pt x="5100855" y="0"/>
                    <a:pt x="5143500" y="42645"/>
                    <a:pt x="5143500" y="95250"/>
                  </a:cubicBezTo>
                  <a:lnTo>
                    <a:pt x="5143500" y="2190750"/>
                  </a:lnTo>
                  <a:cubicBezTo>
                    <a:pt x="5143500" y="2243355"/>
                    <a:pt x="5100855" y="2286000"/>
                    <a:pt x="50482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18" name="Group 18"/>
            <p:cNvGrpSpPr/>
            <p:nvPr/>
          </p:nvGrpSpPr>
          <p:grpSpPr>
            <a:xfrm>
              <a:off x="6224588" y="1652588"/>
              <a:ext cx="200025" cy="200025"/>
              <a:chOff x="6224588" y="1652588"/>
              <a:chExt cx="200025" cy="20002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224588" y="1652588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324600" y="1697038"/>
                <a:ext cx="33338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33338" h="88900">
                    <a:moveTo>
                      <a:pt x="0" y="0"/>
                    </a:moveTo>
                    <a:lnTo>
                      <a:pt x="0" y="55563"/>
                    </a:lnTo>
                    <a:lnTo>
                      <a:pt x="33338" y="889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655320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时间管理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176010" y="2061210"/>
              <a:ext cx="23263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克服拖延症的“五分钟起步法”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176010" y="23469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利用生物钟安排高强度工作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71500" y="3810000"/>
            <a:ext cx="5143500" cy="2286000"/>
            <a:chOff x="571500" y="3810000"/>
            <a:chExt cx="5143500" cy="2286000"/>
          </a:xfrm>
        </p:grpSpPr>
        <p:sp>
          <p:nvSpPr>
            <p:cNvPr id="23" name="Freeform 23"/>
            <p:cNvSpPr/>
            <p:nvPr/>
          </p:nvSpPr>
          <p:spPr>
            <a:xfrm>
              <a:off x="571500" y="3810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95250" y="0"/>
                  </a:moveTo>
                  <a:lnTo>
                    <a:pt x="5048250" y="0"/>
                  </a:lnTo>
                  <a:cubicBezTo>
                    <a:pt x="5100855" y="0"/>
                    <a:pt x="5143500" y="42645"/>
                    <a:pt x="5143500" y="95250"/>
                  </a:cubicBezTo>
                  <a:lnTo>
                    <a:pt x="5143500" y="2190750"/>
                  </a:lnTo>
                  <a:cubicBezTo>
                    <a:pt x="5143500" y="2243355"/>
                    <a:pt x="5100855" y="2286000"/>
                    <a:pt x="50482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901700" y="4140200"/>
              <a:ext cx="177800" cy="177800"/>
              <a:chOff x="901700" y="4140200"/>
              <a:chExt cx="177800" cy="177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901700" y="4140200"/>
                <a:ext cx="166688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77800">
                    <a:moveTo>
                      <a:pt x="144463" y="44450"/>
                    </a:moveTo>
                    <a:lnTo>
                      <a:pt x="144463" y="11112"/>
                    </a:lnTo>
                    <a:cubicBezTo>
                      <a:pt x="144463" y="4975"/>
                      <a:pt x="139487" y="0"/>
                      <a:pt x="133350" y="0"/>
                    </a:cubicBezTo>
                    <a:lnTo>
                      <a:pt x="22225" y="0"/>
                    </a:lnTo>
                    <a:cubicBezTo>
                      <a:pt x="9950" y="0"/>
                      <a:pt x="0" y="9950"/>
                      <a:pt x="0" y="22225"/>
                    </a:cubicBezTo>
                    <a:cubicBezTo>
                      <a:pt x="0" y="34500"/>
                      <a:pt x="9950" y="44450"/>
                      <a:pt x="22225" y="44450"/>
                    </a:cubicBezTo>
                    <a:lnTo>
                      <a:pt x="155575" y="44450"/>
                    </a:lnTo>
                    <a:cubicBezTo>
                      <a:pt x="161712" y="44450"/>
                      <a:pt x="166688" y="49425"/>
                      <a:pt x="166688" y="55562"/>
                    </a:cubicBezTo>
                    <a:lnTo>
                      <a:pt x="166688" y="88900"/>
                    </a:lnTo>
                    <a:moveTo>
                      <a:pt x="166688" y="133350"/>
                    </a:moveTo>
                    <a:lnTo>
                      <a:pt x="166688" y="166688"/>
                    </a:lnTo>
                    <a:cubicBezTo>
                      <a:pt x="166688" y="172825"/>
                      <a:pt x="161712" y="177800"/>
                      <a:pt x="155575" y="177800"/>
                    </a:cubicBezTo>
                    <a:lnTo>
                      <a:pt x="22225" y="177800"/>
                    </a:lnTo>
                    <a:cubicBezTo>
                      <a:pt x="9950" y="177800"/>
                      <a:pt x="0" y="167850"/>
                      <a:pt x="0" y="155575"/>
                    </a:cubicBez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1012825" y="4229100"/>
                <a:ext cx="6667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44450">
                    <a:moveTo>
                      <a:pt x="66675" y="0"/>
                    </a:moveTo>
                    <a:lnTo>
                      <a:pt x="66675" y="44450"/>
                    </a:lnTo>
                    <a:lnTo>
                      <a:pt x="22225" y="44450"/>
                    </a:lnTo>
                    <a:cubicBezTo>
                      <a:pt x="9950" y="44450"/>
                      <a:pt x="0" y="34500"/>
                      <a:pt x="0" y="22225"/>
                    </a:cubicBezTo>
                    <a:cubicBezTo>
                      <a:pt x="0" y="9950"/>
                      <a:pt x="9950" y="0"/>
                      <a:pt x="22225" y="0"/>
                    </a:cubicBez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121920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理性消费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42010" y="4537710"/>
              <a:ext cx="23263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识别商家的“稀缺性”营销陷阱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42010" y="48234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避免冲动购物的冷静期策略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905500" y="3810000"/>
            <a:ext cx="5143500" cy="2286000"/>
            <a:chOff x="5905500" y="3810000"/>
            <a:chExt cx="5143500" cy="2286000"/>
          </a:xfrm>
        </p:grpSpPr>
        <p:sp>
          <p:nvSpPr>
            <p:cNvPr id="31" name="Freeform 31"/>
            <p:cNvSpPr/>
            <p:nvPr/>
          </p:nvSpPr>
          <p:spPr>
            <a:xfrm>
              <a:off x="5905500" y="3810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95250" y="0"/>
                  </a:moveTo>
                  <a:lnTo>
                    <a:pt x="5048250" y="0"/>
                  </a:lnTo>
                  <a:cubicBezTo>
                    <a:pt x="5100855" y="0"/>
                    <a:pt x="5143500" y="42645"/>
                    <a:pt x="5143500" y="95250"/>
                  </a:cubicBezTo>
                  <a:lnTo>
                    <a:pt x="5143500" y="2190750"/>
                  </a:lnTo>
                  <a:cubicBezTo>
                    <a:pt x="5143500" y="2243355"/>
                    <a:pt x="5100855" y="2286000"/>
                    <a:pt x="50482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6213475" y="4173538"/>
              <a:ext cx="222250" cy="111125"/>
              <a:chOff x="6213475" y="4173538"/>
              <a:chExt cx="222250" cy="111125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246812" y="4173538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cubicBezTo>
                      <a:pt x="0" y="34500"/>
                      <a:pt x="9950" y="44450"/>
                      <a:pt x="22225" y="44450"/>
                    </a:cubicBezTo>
                    <a:cubicBezTo>
                      <a:pt x="34500" y="44450"/>
                      <a:pt x="44450" y="34500"/>
                      <a:pt x="44450" y="22225"/>
                    </a:cubicBezTo>
                    <a:cubicBezTo>
                      <a:pt x="44450" y="9950"/>
                      <a:pt x="34500" y="0"/>
                      <a:pt x="22225" y="0"/>
                    </a:cubicBezTo>
                    <a:cubicBezTo>
                      <a:pt x="9950" y="0"/>
                      <a:pt x="0" y="9950"/>
                      <a:pt x="0" y="222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213475" y="4251325"/>
                <a:ext cx="222250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33338">
                    <a:moveTo>
                      <a:pt x="222250" y="33338"/>
                    </a:moveTo>
                    <a:lnTo>
                      <a:pt x="22225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213475" y="4184650"/>
                <a:ext cx="952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0012">
                    <a:moveTo>
                      <a:pt x="0" y="0"/>
                    </a:moveTo>
                    <a:lnTo>
                      <a:pt x="0" y="100012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324600" y="4195762"/>
                <a:ext cx="111125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55562">
                    <a:moveTo>
                      <a:pt x="0" y="55562"/>
                    </a:moveTo>
                    <a:lnTo>
                      <a:pt x="111125" y="55562"/>
                    </a:lnTo>
                    <a:lnTo>
                      <a:pt x="111125" y="33338"/>
                    </a:lnTo>
                    <a:cubicBezTo>
                      <a:pt x="111125" y="14926"/>
                      <a:pt x="96199" y="0"/>
                      <a:pt x="77787" y="0"/>
                    </a:cubicBezTo>
                    <a:lnTo>
                      <a:pt x="0" y="0"/>
                    </a:lnTo>
                    <a:lnTo>
                      <a:pt x="0" y="55562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655320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睡眠优化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176010" y="4537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建立睡前仪式感助眠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176010" y="48234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光照管理调节昼夜节律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2" grpId="0"/>
      <p:bldP spid="30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741420" cy="487680"/>
            <a:chOff x="541020" y="502920"/>
            <a:chExt cx="374142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未来展望：AI + 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3003566" cy="2767013"/>
            <a:chOff x="552450" y="1266825"/>
            <a:chExt cx="3003566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技术赋能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73548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AI辅助诊断：提高早期识别率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300166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虚拟现实(VR)：暴露疗法新场景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4355" y="2426018"/>
              <a:ext cx="256789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可穿戴设备：实时情绪监测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2450" y="2981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伦理挑战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数据隐私保护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算法偏见与公平性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5356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趋势：人机协作将成为心理健康服务的新常态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373374" cy="487680"/>
            <a:chOff x="541020" y="502920"/>
            <a:chExt cx="337337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37337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什么是应用心理学？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600075" y="1438275"/>
            <a:ext cx="4314825" cy="304800"/>
            <a:chOff x="600075" y="1438275"/>
            <a:chExt cx="4314825" cy="304800"/>
          </a:xfrm>
        </p:grpSpPr>
        <p:grpSp>
          <p:nvGrpSpPr>
            <p:cNvPr id="9" name="Group 9"/>
            <p:cNvGrpSpPr/>
            <p:nvPr/>
          </p:nvGrpSpPr>
          <p:grpSpPr>
            <a:xfrm>
              <a:off x="600075" y="1457325"/>
              <a:ext cx="171450" cy="171450"/>
              <a:chOff x="600075" y="1457325"/>
              <a:chExt cx="171450" cy="17145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00075" y="145732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34137" y="1495425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63892" y="1590675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933450" y="143827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定义：将心理学原理应用于解决实际问题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0075" y="2200275"/>
            <a:ext cx="4314825" cy="304800"/>
            <a:chOff x="600075" y="2200275"/>
            <a:chExt cx="4314825" cy="304800"/>
          </a:xfrm>
        </p:grpSpPr>
        <p:grpSp>
          <p:nvGrpSpPr>
            <p:cNvPr id="15" name="Group 15"/>
            <p:cNvGrpSpPr/>
            <p:nvPr/>
          </p:nvGrpSpPr>
          <p:grpSpPr>
            <a:xfrm>
              <a:off x="600075" y="2219325"/>
              <a:ext cx="171450" cy="171450"/>
              <a:chOff x="600075" y="2219325"/>
              <a:chExt cx="171450" cy="17145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76275" y="229552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38175" y="2257425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0" y="47625"/>
                    </a:move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00075" y="22193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933450" y="220027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核心目标：改善人类生活质量与工作效率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0075" y="2962275"/>
            <a:ext cx="3876675" cy="304800"/>
            <a:chOff x="600075" y="2962275"/>
            <a:chExt cx="3876675" cy="304800"/>
          </a:xfrm>
        </p:grpSpPr>
        <p:grpSp>
          <p:nvGrpSpPr>
            <p:cNvPr id="24" name="Group 24"/>
            <p:cNvGrpSpPr/>
            <p:nvPr/>
          </p:nvGrpSpPr>
          <p:grpSpPr>
            <a:xfrm>
              <a:off x="600075" y="2981325"/>
              <a:ext cx="171450" cy="171450"/>
              <a:chOff x="600075" y="2981325"/>
              <a:chExt cx="171450" cy="17145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685800" y="307657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14926" y="0"/>
                      <a:pt x="0" y="14926"/>
                      <a:pt x="0" y="33338"/>
                    </a:cubicBezTo>
                    <a:lnTo>
                      <a:pt x="0" y="42862"/>
                    </a:lnTo>
                    <a:cubicBezTo>
                      <a:pt x="0" y="61274"/>
                      <a:pt x="14926" y="76200"/>
                      <a:pt x="33338" y="76200"/>
                    </a:cubicBezTo>
                    <a:cubicBezTo>
                      <a:pt x="51749" y="76200"/>
                      <a:pt x="66675" y="61274"/>
                      <a:pt x="66675" y="42862"/>
                    </a:cubicBezTo>
                    <a:lnTo>
                      <a:pt x="66675" y="25717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19125" y="307657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42862"/>
                    </a:lnTo>
                    <a:cubicBezTo>
                      <a:pt x="66675" y="61274"/>
                      <a:pt x="51749" y="76200"/>
                      <a:pt x="33338" y="76200"/>
                    </a:cubicBezTo>
                    <a:cubicBezTo>
                      <a:pt x="14926" y="76200"/>
                      <a:pt x="0" y="61274"/>
                      <a:pt x="0" y="42862"/>
                    </a:cubicBezTo>
                    <a:lnTo>
                      <a:pt x="0" y="25717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733425" y="303847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4762" y="66675"/>
                    </a:moveTo>
                    <a:cubicBezTo>
                      <a:pt x="23174" y="66675"/>
                      <a:pt x="38100" y="51749"/>
                      <a:pt x="38100" y="33338"/>
                    </a:cubicBezTo>
                    <a:cubicBezTo>
                      <a:pt x="38100" y="14926"/>
                      <a:pt x="23174" y="0"/>
                      <a:pt x="4762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85800" y="2981325"/>
                <a:ext cx="66675" cy="6000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0008">
                    <a:moveTo>
                      <a:pt x="66675" y="60008"/>
                    </a:moveTo>
                    <a:lnTo>
                      <a:pt x="66675" y="33338"/>
                    </a:lnTo>
                    <a:cubicBezTo>
                      <a:pt x="66675" y="14926"/>
                      <a:pt x="51749" y="0"/>
                      <a:pt x="33338" y="0"/>
                    </a:cubicBezTo>
                    <a:cubicBezTo>
                      <a:pt x="14926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00075" y="303847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33338" y="66675"/>
                    </a:moveTo>
                    <a:cubicBezTo>
                      <a:pt x="14926" y="66675"/>
                      <a:pt x="0" y="51749"/>
                      <a:pt x="0" y="33338"/>
                    </a:cubicBezTo>
                    <a:cubicBezTo>
                      <a:pt x="0" y="14926"/>
                      <a:pt x="14926" y="0"/>
                      <a:pt x="33338" y="0"/>
                    </a:cubicBez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19125" y="2981325"/>
                <a:ext cx="66675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28588">
                    <a:moveTo>
                      <a:pt x="0" y="60008"/>
                    </a:moveTo>
                    <a:lnTo>
                      <a:pt x="0" y="33338"/>
                    </a:lnTo>
                    <a:cubicBezTo>
                      <a:pt x="0" y="14926"/>
                      <a:pt x="14926" y="0"/>
                      <a:pt x="33338" y="0"/>
                    </a:cubicBez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128588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933450" y="2962275"/>
              <a:ext cx="35433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桥梁作用：连接基础研究与现实场景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00075" y="3724275"/>
            <a:ext cx="4314825" cy="304800"/>
            <a:chOff x="600075" y="3724275"/>
            <a:chExt cx="4314825" cy="304800"/>
          </a:xfrm>
        </p:grpSpPr>
        <p:grpSp>
          <p:nvGrpSpPr>
            <p:cNvPr id="31" name="Group 31"/>
            <p:cNvGrpSpPr/>
            <p:nvPr/>
          </p:nvGrpSpPr>
          <p:grpSpPr>
            <a:xfrm>
              <a:off x="600075" y="3743325"/>
              <a:ext cx="171450" cy="171450"/>
              <a:chOff x="600075" y="3743325"/>
              <a:chExt cx="171450" cy="17145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619125" y="37433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600075" y="3857625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723900" y="3744563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742950" y="3859054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933450" y="372427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服务对象：个人、组织、社区及社会系统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667500" y="1333500"/>
            <a:ext cx="4762500" cy="3810000"/>
            <a:chOff x="6667500" y="1333500"/>
            <a:chExt cx="4762500" cy="3810000"/>
          </a:xfrm>
        </p:grpSpPr>
        <p:pic>
          <p:nvPicPr>
            <p:cNvPr id="34" name="Imag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762500" cy="3810000"/>
            </a:xfrm>
            <a:prstGeom prst="rect">
              <a:avLst/>
            </a:prstGeom>
          </p:spPr>
        </p:pic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6" grpId="0"/>
      <p:bldP spid="33" grpId="0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</p:sp>
      <p:sp>
        <p:nvSpPr>
          <p:cNvPr id="3" name="Ellipse 3"/>
          <p:cNvSpPr/>
          <p:nvPr/>
        </p:nvSpPr>
        <p:spPr>
          <a:xfrm>
            <a:off x="4191000" y="1524000"/>
            <a:ext cx="3810000" cy="3810000"/>
          </a:xfrm>
          <a:prstGeom prst="ellipse">
            <a:avLst/>
          </a:prstGeom>
          <a:solidFill>
            <a:srgbClr val="E67E22">
              <a:alpha val="10000"/>
            </a:srgbClr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4232910" y="2707958"/>
            <a:ext cx="3726180" cy="1082992"/>
            <a:chOff x="4232910" y="2707958"/>
            <a:chExt cx="3726180" cy="1082992"/>
          </a:xfrm>
        </p:grpSpPr>
        <p:sp>
          <p:nvSpPr>
            <p:cNvPr id="4" name="TextBox 4"/>
            <p:cNvSpPr txBox="1"/>
            <p:nvPr/>
          </p:nvSpPr>
          <p:spPr>
            <a:xfrm>
              <a:off x="5089874" y="2707958"/>
              <a:ext cx="20122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感谢聆听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232910" y="3425190"/>
              <a:ext cx="372618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BDC3C7"/>
                  </a:solidFill>
                  <a:latin typeface="Noto Sans CJK SC"/>
                  <a:ea typeface="Microsoft YaHei"/>
                  <a:cs typeface="Noto Sans CJK SC"/>
                </a:rPr>
                <a:t>愿心理学成为你探索世界的明灯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4735144" cy="487680"/>
            <a:chOff x="541020" y="502920"/>
            <a:chExt cx="473514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473514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基础 vs 应用：心理学的双翼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571500" y="1238250"/>
            <a:ext cx="5334000" cy="4762500"/>
            <a:chOff x="571500" y="1238250"/>
            <a:chExt cx="5334000" cy="4762500"/>
          </a:xfrm>
        </p:grpSpPr>
        <p:sp>
          <p:nvSpPr>
            <p:cNvPr id="6" name="Freeform 6"/>
            <p:cNvSpPr/>
            <p:nvPr/>
          </p:nvSpPr>
          <p:spPr>
            <a:xfrm>
              <a:off x="571500" y="12382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95250" y="0"/>
                  </a:moveTo>
                  <a:lnTo>
                    <a:pt x="5238750" y="0"/>
                  </a:lnTo>
                  <a:cubicBezTo>
                    <a:pt x="5291355" y="0"/>
                    <a:pt x="5334000" y="42645"/>
                    <a:pt x="5334000" y="95250"/>
                  </a:cubicBezTo>
                  <a:lnTo>
                    <a:pt x="5334000" y="4667250"/>
                  </a:lnTo>
                  <a:cubicBezTo>
                    <a:pt x="5334000" y="4719855"/>
                    <a:pt x="5291355" y="4762500"/>
                    <a:pt x="5238750" y="4762500"/>
                  </a:cubicBezTo>
                  <a:lnTo>
                    <a:pt x="95250" y="4762500"/>
                  </a:lnTo>
                  <a:cubicBezTo>
                    <a:pt x="42645" y="4762500"/>
                    <a:pt x="0" y="4719855"/>
                    <a:pt x="0" y="4667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EBF5F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34390" y="1520190"/>
              <a:ext cx="1425892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基础心理学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40105" y="1949768"/>
              <a:ext cx="1404604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探索“为什么”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0105" y="23307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发现普遍规律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0105" y="271176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实验室环境为主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40105" y="309276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例：记忆机制研究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95350" y="3848100"/>
              <a:ext cx="228600" cy="228600"/>
              <a:chOff x="895350" y="3848100"/>
              <a:chExt cx="228600" cy="2286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895350" y="3848100"/>
                <a:ext cx="177800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77800">
                    <a:moveTo>
                      <a:pt x="0" y="88900"/>
                    </a:moveTo>
                    <a:cubicBezTo>
                      <a:pt x="0" y="137998"/>
                      <a:pt x="39802" y="177800"/>
                      <a:pt x="88900" y="177800"/>
                    </a:cubicBezTo>
                    <a:cubicBezTo>
                      <a:pt x="137998" y="177800"/>
                      <a:pt x="177800" y="137998"/>
                      <a:pt x="177800" y="88900"/>
                    </a:cubicBezTo>
                    <a:cubicBezTo>
                      <a:pt x="177800" y="39802"/>
                      <a:pt x="137998" y="0"/>
                      <a:pt x="88900" y="0"/>
                    </a:cubicBezTo>
                    <a:cubicBezTo>
                      <a:pt x="39802" y="0"/>
                      <a:pt x="0" y="39802"/>
                      <a:pt x="0" y="8890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1047750" y="40005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76200" y="762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</p:grpSp>
      <p:grpSp>
        <p:nvGrpSpPr>
          <p:cNvPr id="29" name="Group 29"/>
          <p:cNvGrpSpPr/>
          <p:nvPr/>
        </p:nvGrpSpPr>
        <p:grpSpPr>
          <a:xfrm>
            <a:off x="6286500" y="1238250"/>
            <a:ext cx="5334000" cy="4762500"/>
            <a:chOff x="6286500" y="1238250"/>
            <a:chExt cx="5334000" cy="4762500"/>
          </a:xfrm>
        </p:grpSpPr>
        <p:sp>
          <p:nvSpPr>
            <p:cNvPr id="16" name="Freeform 16"/>
            <p:cNvSpPr/>
            <p:nvPr/>
          </p:nvSpPr>
          <p:spPr>
            <a:xfrm>
              <a:off x="6286500" y="12382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95250" y="0"/>
                  </a:moveTo>
                  <a:lnTo>
                    <a:pt x="5238750" y="0"/>
                  </a:lnTo>
                  <a:cubicBezTo>
                    <a:pt x="5291355" y="0"/>
                    <a:pt x="5334000" y="42645"/>
                    <a:pt x="5334000" y="95250"/>
                  </a:cubicBezTo>
                  <a:lnTo>
                    <a:pt x="5334000" y="4667250"/>
                  </a:lnTo>
                  <a:cubicBezTo>
                    <a:pt x="5334000" y="4719855"/>
                    <a:pt x="5291355" y="4762500"/>
                    <a:pt x="5238750" y="4762500"/>
                  </a:cubicBezTo>
                  <a:lnTo>
                    <a:pt x="95250" y="4762500"/>
                  </a:lnTo>
                  <a:cubicBezTo>
                    <a:pt x="42645" y="4762500"/>
                    <a:pt x="0" y="4719855"/>
                    <a:pt x="0" y="46672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EF5E7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549390" y="1520190"/>
              <a:ext cx="1425892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E67E22"/>
                  </a:solidFill>
                  <a:latin typeface="Noto Sans CJK SC"/>
                  <a:ea typeface="Microsoft YaHei"/>
                  <a:cs typeface="Noto Sans CJK SC"/>
                </a:rPr>
                <a:t>应用心理学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555105" y="1949768"/>
              <a:ext cx="1404604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解决“怎么做”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555105" y="23307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解决具体问题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555105" y="271176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真实场景为主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555105" y="309276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例：提高学习效率</a:t>
              </a:r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6610350" y="3846772"/>
              <a:ext cx="229928" cy="229928"/>
              <a:chOff x="6610350" y="3846772"/>
              <a:chExt cx="229928" cy="22992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6610350" y="3846772"/>
                <a:ext cx="229928" cy="229928"/>
              </a:xfrm>
              <a:custGeom>
                <a:avLst/>
                <a:gdLst/>
                <a:ahLst/>
                <a:cxnLst/>
                <a:rect l="l" t="t" r="r" b="b"/>
                <a:pathLst>
                  <a:path w="229928" h="229928">
                    <a:moveTo>
                      <a:pt x="0" y="229928"/>
                    </a:moveTo>
                    <a:lnTo>
                      <a:pt x="50800" y="229928"/>
                    </a:lnTo>
                    <a:lnTo>
                      <a:pt x="215900" y="64828"/>
                    </a:lnTo>
                    <a:cubicBezTo>
                      <a:pt x="229928" y="50800"/>
                      <a:pt x="229928" y="28056"/>
                      <a:pt x="215900" y="14028"/>
                    </a:cubicBezTo>
                    <a:cubicBezTo>
                      <a:pt x="201872" y="0"/>
                      <a:pt x="179128" y="0"/>
                      <a:pt x="165100" y="14028"/>
                    </a:cubicBezTo>
                    <a:lnTo>
                      <a:pt x="0" y="179128"/>
                    </a:lnTo>
                    <a:lnTo>
                      <a:pt x="0" y="229928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756400" y="38798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0"/>
                    </a:moveTo>
                    <a:lnTo>
                      <a:pt x="50800" y="508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610350" y="38481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114300" y="63500"/>
                    </a:moveTo>
                    <a:lnTo>
                      <a:pt x="50800" y="0"/>
                    </a:lnTo>
                    <a:lnTo>
                      <a:pt x="0" y="50800"/>
                    </a:lnTo>
                    <a:lnTo>
                      <a:pt x="63500" y="1143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642100" y="391160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19050" y="0"/>
                    </a:move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724650" y="3962400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50800" y="0"/>
                    </a:moveTo>
                    <a:lnTo>
                      <a:pt x="114300" y="63500"/>
                    </a:lnTo>
                    <a:lnTo>
                      <a:pt x="63500" y="114300"/>
                    </a:lnTo>
                    <a:lnTo>
                      <a:pt x="0" y="5080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756400" y="402590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19050" y="0"/>
                    </a:move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741420" cy="487680"/>
            <a:chOff x="541020" y="502920"/>
            <a:chExt cx="374142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应用心理学的核心价值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571500" y="1333500"/>
            <a:ext cx="3429000" cy="2286000"/>
            <a:chOff x="571500" y="1333500"/>
            <a:chExt cx="3429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886740" y="1660849"/>
              <a:ext cx="207520" cy="180651"/>
            </a:xfrm>
            <a:custGeom>
              <a:avLst/>
              <a:gdLst/>
              <a:ahLst/>
              <a:cxnLst/>
              <a:rect l="l" t="t" r="r" b="b"/>
              <a:pathLst>
                <a:path w="207520" h="180651">
                  <a:moveTo>
                    <a:pt x="187204" y="98107"/>
                  </a:moveTo>
                  <a:lnTo>
                    <a:pt x="103860" y="180651"/>
                  </a:lnTo>
                  <a:lnTo>
                    <a:pt x="20517" y="98107"/>
                  </a:lnTo>
                  <a:cubicBezTo>
                    <a:pt x="5529" y="83523"/>
                    <a:pt x="0" y="61759"/>
                    <a:pt x="6209" y="41789"/>
                  </a:cubicBezTo>
                  <a:cubicBezTo>
                    <a:pt x="12418" y="21820"/>
                    <a:pt x="29314" y="7029"/>
                    <a:pt x="49929" y="3514"/>
                  </a:cubicBezTo>
                  <a:cubicBezTo>
                    <a:pt x="70544" y="0"/>
                    <a:pt x="91386" y="8358"/>
                    <a:pt x="103860" y="25143"/>
                  </a:cubicBezTo>
                  <a:cubicBezTo>
                    <a:pt x="116387" y="8483"/>
                    <a:pt x="137185" y="235"/>
                    <a:pt x="157725" y="3782"/>
                  </a:cubicBezTo>
                  <a:cubicBezTo>
                    <a:pt x="178265" y="7329"/>
                    <a:pt x="195092" y="22074"/>
                    <a:pt x="201306" y="41971"/>
                  </a:cubicBezTo>
                  <a:cubicBezTo>
                    <a:pt x="207520" y="61867"/>
                    <a:pt x="202075" y="83568"/>
                    <a:pt x="187204" y="98174"/>
                  </a:cubicBezTo>
                </a:path>
              </a:pathLst>
            </a:custGeom>
            <a:noFill/>
            <a:ln w="19050">
              <a:solidFill>
                <a:srgbClr val="E67E22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19200" y="1647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促进心理健康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42010" y="2061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识别与干预心理障碍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42010" y="2346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提升主观幸福感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191000" y="1333500"/>
            <a:ext cx="3429000" cy="2286000"/>
            <a:chOff x="4191000" y="1333500"/>
            <a:chExt cx="3429000" cy="2286000"/>
          </a:xfrm>
        </p:grpSpPr>
        <p:sp>
          <p:nvSpPr>
            <p:cNvPr id="12" name="Freeform 12"/>
            <p:cNvSpPr/>
            <p:nvPr/>
          </p:nvSpPr>
          <p:spPr>
            <a:xfrm>
              <a:off x="41910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17" name="Group 17"/>
            <p:cNvGrpSpPr/>
            <p:nvPr/>
          </p:nvGrpSpPr>
          <p:grpSpPr>
            <a:xfrm>
              <a:off x="4510088" y="1652588"/>
              <a:ext cx="200025" cy="188913"/>
              <a:chOff x="4510088" y="1652588"/>
              <a:chExt cx="200025" cy="18891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4510088" y="1697038"/>
                <a:ext cx="200025" cy="144463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44463">
                    <a:moveTo>
                      <a:pt x="0" y="22225"/>
                    </a:moveTo>
                    <a:cubicBezTo>
                      <a:pt x="0" y="9950"/>
                      <a:pt x="9950" y="0"/>
                      <a:pt x="22225" y="0"/>
                    </a:cubicBezTo>
                    <a:lnTo>
                      <a:pt x="177800" y="0"/>
                    </a:lnTo>
                    <a:cubicBezTo>
                      <a:pt x="190075" y="0"/>
                      <a:pt x="200025" y="9950"/>
                      <a:pt x="200025" y="22225"/>
                    </a:cubicBezTo>
                    <a:lnTo>
                      <a:pt x="200025" y="122238"/>
                    </a:lnTo>
                    <a:cubicBezTo>
                      <a:pt x="200025" y="134512"/>
                      <a:pt x="190075" y="144463"/>
                      <a:pt x="177800" y="144463"/>
                    </a:cubicBezTo>
                    <a:lnTo>
                      <a:pt x="22225" y="144463"/>
                    </a:lnTo>
                    <a:cubicBezTo>
                      <a:pt x="9950" y="144463"/>
                      <a:pt x="0" y="134512"/>
                      <a:pt x="0" y="122238"/>
                    </a:cubicBez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4565650" y="1652588"/>
                <a:ext cx="8890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44450">
                    <a:moveTo>
                      <a:pt x="0" y="44450"/>
                    </a:moveTo>
                    <a:lnTo>
                      <a:pt x="0" y="22225"/>
                    </a:lnTo>
                    <a:cubicBezTo>
                      <a:pt x="0" y="9950"/>
                      <a:pt x="9950" y="0"/>
                      <a:pt x="22225" y="0"/>
                    </a:cubicBezTo>
                    <a:lnTo>
                      <a:pt x="66675" y="0"/>
                    </a:lnTo>
                    <a:cubicBezTo>
                      <a:pt x="78950" y="0"/>
                      <a:pt x="88900" y="9950"/>
                      <a:pt x="88900" y="22225"/>
                    </a:cubicBezTo>
                    <a:lnTo>
                      <a:pt x="88900" y="4445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4610100" y="17526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111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4510088" y="1763712"/>
                <a:ext cx="200025" cy="31699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1699">
                    <a:moveTo>
                      <a:pt x="0" y="0"/>
                    </a:moveTo>
                    <a:cubicBezTo>
                      <a:pt x="62907" y="31699"/>
                      <a:pt x="137118" y="31699"/>
                      <a:pt x="200025" y="0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4838700" y="1647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优化组织效能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461510" y="2061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人才选拔与培养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461510" y="2346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改善团队凝聚力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810500" y="1333500"/>
            <a:ext cx="3429000" cy="2286000"/>
            <a:chOff x="7810500" y="1333500"/>
            <a:chExt cx="3429000" cy="2286000"/>
          </a:xfrm>
        </p:grpSpPr>
        <p:sp>
          <p:nvSpPr>
            <p:cNvPr id="22" name="Freeform 22"/>
            <p:cNvSpPr/>
            <p:nvPr/>
          </p:nvSpPr>
          <p:spPr>
            <a:xfrm>
              <a:off x="7810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8118475" y="1674812"/>
              <a:ext cx="222250" cy="155575"/>
              <a:chOff x="8118475" y="1674812"/>
              <a:chExt cx="222250" cy="15557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8118475" y="1674812"/>
                <a:ext cx="22225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111125">
                    <a:moveTo>
                      <a:pt x="222250" y="44450"/>
                    </a:moveTo>
                    <a:lnTo>
                      <a:pt x="111125" y="0"/>
                    </a:lnTo>
                    <a:lnTo>
                      <a:pt x="0" y="44450"/>
                    </a:lnTo>
                    <a:lnTo>
                      <a:pt x="111125" y="88900"/>
                    </a:lnTo>
                    <a:lnTo>
                      <a:pt x="222250" y="44450"/>
                    </a:lnTo>
                    <a:lnTo>
                      <a:pt x="222250" y="111125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8162925" y="1737042"/>
                <a:ext cx="133350" cy="9334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3345">
                    <a:moveTo>
                      <a:pt x="0" y="0"/>
                    </a:moveTo>
                    <a:lnTo>
                      <a:pt x="0" y="60007"/>
                    </a:lnTo>
                    <a:cubicBezTo>
                      <a:pt x="0" y="78419"/>
                      <a:pt x="29851" y="93345"/>
                      <a:pt x="66675" y="93345"/>
                    </a:cubicBezTo>
                    <a:cubicBezTo>
                      <a:pt x="103499" y="93345"/>
                      <a:pt x="133350" y="78419"/>
                      <a:pt x="133350" y="60007"/>
                    </a:cubicBez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8458200" y="1647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赋能教育发展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081010" y="2061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个性化教学策略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81010" y="23469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激发学生学习动机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2381250" y="3810000"/>
            <a:ext cx="3429000" cy="2286000"/>
            <a:chOff x="2381250" y="3810000"/>
            <a:chExt cx="3429000" cy="2286000"/>
          </a:xfrm>
        </p:grpSpPr>
        <p:sp>
          <p:nvSpPr>
            <p:cNvPr id="30" name="Freeform 30"/>
            <p:cNvSpPr/>
            <p:nvPr/>
          </p:nvSpPr>
          <p:spPr>
            <a:xfrm>
              <a:off x="2381250" y="38100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2685341" y="4129088"/>
              <a:ext cx="217007" cy="200024"/>
              <a:chOff x="2685341" y="4129088"/>
              <a:chExt cx="217007" cy="20002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2685341" y="4129088"/>
                <a:ext cx="217007" cy="198314"/>
              </a:xfrm>
              <a:custGeom>
                <a:avLst/>
                <a:gdLst/>
                <a:ahLst/>
                <a:cxnLst/>
                <a:rect l="l" t="t" r="r" b="b"/>
                <a:pathLst>
                  <a:path w="217007" h="198314">
                    <a:moveTo>
                      <a:pt x="109009" y="198314"/>
                    </a:moveTo>
                    <a:cubicBezTo>
                      <a:pt x="39394" y="176735"/>
                      <a:pt x="0" y="103262"/>
                      <a:pt x="20553" y="33338"/>
                    </a:cubicBezTo>
                    <a:cubicBezTo>
                      <a:pt x="55174" y="34922"/>
                      <a:pt x="89052" y="22965"/>
                      <a:pt x="115009" y="0"/>
                    </a:cubicBezTo>
                    <a:cubicBezTo>
                      <a:pt x="140966" y="22965"/>
                      <a:pt x="174844" y="34922"/>
                      <a:pt x="209466" y="33338"/>
                    </a:cubicBezTo>
                    <a:cubicBezTo>
                      <a:pt x="217007" y="58997"/>
                      <a:pt x="216659" y="86332"/>
                      <a:pt x="208466" y="111792"/>
                    </a:cubicBez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2833688" y="4284662"/>
                <a:ext cx="6667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44450">
                    <a:moveTo>
                      <a:pt x="0" y="22225"/>
                    </a:moveTo>
                    <a:lnTo>
                      <a:pt x="22225" y="44450"/>
                    </a:ln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3028950" y="41243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维护司法公正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2651760" y="4537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犯罪心理画像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2651760" y="4823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证人证词可靠性评估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000750" y="3810000"/>
            <a:ext cx="3429000" cy="2286000"/>
            <a:chOff x="6000750" y="3810000"/>
            <a:chExt cx="3429000" cy="2286000"/>
          </a:xfrm>
        </p:grpSpPr>
        <p:sp>
          <p:nvSpPr>
            <p:cNvPr id="38" name="Freeform 38"/>
            <p:cNvSpPr/>
            <p:nvPr/>
          </p:nvSpPr>
          <p:spPr>
            <a:xfrm>
              <a:off x="6000750" y="38100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BF5FB"/>
              </a:solidFill>
            </a:ln>
          </p:spPr>
        </p:sp>
        <p:grpSp>
          <p:nvGrpSpPr>
            <p:cNvPr id="41" name="Group 41"/>
            <p:cNvGrpSpPr/>
            <p:nvPr/>
          </p:nvGrpSpPr>
          <p:grpSpPr>
            <a:xfrm>
              <a:off x="6319838" y="4162425"/>
              <a:ext cx="200025" cy="153988"/>
              <a:chOff x="6319838" y="4162425"/>
              <a:chExt cx="200025" cy="15398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6319838" y="4306888"/>
                <a:ext cx="2000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9525">
                    <a:moveTo>
                      <a:pt x="0" y="0"/>
                    </a:moveTo>
                    <a:lnTo>
                      <a:pt x="200025" y="0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6342062" y="4162425"/>
                <a:ext cx="15557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11125">
                    <a:moveTo>
                      <a:pt x="0" y="11113"/>
                    </a:moveTo>
                    <a:cubicBezTo>
                      <a:pt x="0" y="4975"/>
                      <a:pt x="4975" y="0"/>
                      <a:pt x="11112" y="0"/>
                    </a:cubicBezTo>
                    <a:lnTo>
                      <a:pt x="144462" y="0"/>
                    </a:lnTo>
                    <a:cubicBezTo>
                      <a:pt x="150600" y="0"/>
                      <a:pt x="155575" y="4975"/>
                      <a:pt x="155575" y="11113"/>
                    </a:cubicBezTo>
                    <a:lnTo>
                      <a:pt x="155575" y="100012"/>
                    </a:lnTo>
                    <a:cubicBezTo>
                      <a:pt x="155575" y="106150"/>
                      <a:pt x="150600" y="111125"/>
                      <a:pt x="144462" y="111125"/>
                    </a:cubicBezTo>
                    <a:lnTo>
                      <a:pt x="11112" y="111125"/>
                    </a:lnTo>
                    <a:cubicBezTo>
                      <a:pt x="4975" y="111125"/>
                      <a:pt x="0" y="106150"/>
                      <a:pt x="0" y="100012"/>
                    </a:cubicBezTo>
                    <a:lnTo>
                      <a:pt x="0" y="11113"/>
                    </a:lnTo>
                  </a:path>
                </a:pathLst>
              </a:custGeom>
              <a:noFill/>
              <a:ln w="19050">
                <a:solidFill>
                  <a:srgbClr val="E67E22"/>
                </a:solidFill>
              </a:ln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6648450" y="41243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提升用户体验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271260" y="4537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人机交互界面设计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271260" y="48234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产品可用性测试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1" grpId="0"/>
      <p:bldP spid="29" grpId="0"/>
      <p:bldP spid="37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952500" y="952500"/>
            <a:ext cx="10001250" cy="5238750"/>
            <a:chOff x="952500" y="952500"/>
            <a:chExt cx="10001250" cy="5238750"/>
          </a:xfrm>
        </p:grpSpPr>
        <p:sp>
          <p:nvSpPr>
            <p:cNvPr id="3" name="Ellipse 3"/>
            <p:cNvSpPr/>
            <p:nvPr/>
          </p:nvSpPr>
          <p:spPr>
            <a:xfrm>
              <a:off x="952500" y="952500"/>
              <a:ext cx="1905000" cy="1905000"/>
            </a:xfrm>
            <a:prstGeom prst="ellipse">
              <a:avLst/>
            </a:prstGeom>
            <a:solidFill>
              <a:srgbClr val="E67E22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8096250" y="3333750"/>
              <a:ext cx="2857500" cy="2857500"/>
            </a:xfrm>
            <a:prstGeom prst="ellipse">
              <a:avLst/>
            </a:prstGeom>
            <a:solidFill>
              <a:srgbClr val="E67E22">
                <a:alpha val="1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123754" y="2898458"/>
            <a:ext cx="3944493" cy="1082992"/>
            <a:chOff x="4123754" y="2898458"/>
            <a:chExt cx="3944493" cy="1082992"/>
          </a:xfrm>
        </p:grpSpPr>
        <p:sp>
          <p:nvSpPr>
            <p:cNvPr id="6" name="TextBox 6"/>
            <p:cNvSpPr txBox="1"/>
            <p:nvPr/>
          </p:nvSpPr>
          <p:spPr>
            <a:xfrm>
              <a:off x="4123754" y="2898458"/>
              <a:ext cx="394449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八大热门分支详解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232910" y="3615690"/>
              <a:ext cx="372618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BDC3C7"/>
                  </a:solidFill>
                  <a:latin typeface="Noto Sans CJK SC"/>
                  <a:ea typeface="Microsoft YaHei"/>
                  <a:cs typeface="Noto Sans CJK SC"/>
                </a:rPr>
                <a:t>深入探索心理学的多元应用领域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428581" cy="487680"/>
            <a:chOff x="541020" y="502920"/>
            <a:chExt cx="3428581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428581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1. 临床与咨询心理学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3388043" cy="2767013"/>
            <a:chOff x="552450" y="1266825"/>
            <a:chExt cx="3388043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318897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关注心理障碍的诊断、治疗与预防。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338613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帮助个体应对焦虑、抑郁及生活危机。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医院心理科门诊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学校心理咨询中心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私人心理咨询工作室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436816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案例：通过认知行为疗法(CBT)帮助来访者克服社交恐惧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2416454" cy="487680"/>
            <a:chOff x="541020" y="502920"/>
            <a:chExt cx="241645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241645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2. 教育心理学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993707" cy="2767013"/>
            <a:chOff x="552450" y="1266825"/>
            <a:chExt cx="2993707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研究人类如何在教育环境中学习。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优化教学策略，提升学习效果。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课程设计与教材开发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特殊儿童教育支持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教师培训与评估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72846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案例：利用“最近发展区”理论设计分层教学方案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4624730" cy="487680"/>
            <a:chOff x="541020" y="502920"/>
            <a:chExt cx="462473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462473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3. 工业与组织心理学 (I/O)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796540" cy="2767013"/>
            <a:chOff x="552450" y="1266825"/>
            <a:chExt cx="2796540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将心理学原理应用于职场管理。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提升员工满意度与组织生产力。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人才招聘与测评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58205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领导力发展项目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组织文化变革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8862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案例：通过性格测评优化团队配置，减少内部冲突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02920"/>
            <a:ext cx="3520592" cy="487680"/>
            <a:chOff x="541020" y="502920"/>
            <a:chExt cx="352059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02920"/>
              <a:ext cx="352059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4. 消费与营销心理学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904875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19050" y="0"/>
                  </a:moveTo>
                  <a:lnTo>
                    <a:pt x="742950" y="0"/>
                  </a:lnTo>
                  <a:cubicBezTo>
                    <a:pt x="753471" y="0"/>
                    <a:pt x="762000" y="8529"/>
                    <a:pt x="762000" y="19050"/>
                  </a:cubicBezTo>
                  <a:lnTo>
                    <a:pt x="762000" y="19050"/>
                  </a:lnTo>
                  <a:cubicBezTo>
                    <a:pt x="762000" y="29571"/>
                    <a:pt x="753471" y="38100"/>
                    <a:pt x="742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67E22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52450" y="1266825"/>
            <a:ext cx="2796540" cy="2767013"/>
            <a:chOff x="552450" y="1266825"/>
            <a:chExt cx="2796540" cy="2767013"/>
          </a:xfrm>
        </p:grpSpPr>
        <p:sp>
          <p:nvSpPr>
            <p:cNvPr id="6" name="TextBox 6"/>
            <p:cNvSpPr txBox="1"/>
            <p:nvPr/>
          </p:nvSpPr>
          <p:spPr>
            <a:xfrm>
              <a:off x="552450" y="1266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核心定义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4355" y="166401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研究消费者行为与决策过程。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4355" y="2045018"/>
              <a:ext cx="279463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揭示购买行为背后的心理动机。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2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典型场景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4355" y="2997518"/>
              <a:ext cx="197639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品牌定位与广告创意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4355" y="3378518"/>
              <a:ext cx="177922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购物环境布局设计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54355" y="3759518"/>
              <a:ext cx="138488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4495E"/>
                  </a:solidFill>
                  <a:latin typeface="Noto Sans CJK SC"/>
                  <a:ea typeface="Microsoft YaHei"/>
                  <a:cs typeface="Noto Sans CJK SC"/>
                </a:rPr>
                <a:t>• 用户偏好调研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80760" y="1238250"/>
            <a:ext cx="5539740" cy="4781550"/>
            <a:chOff x="6080760" y="1238250"/>
            <a:chExt cx="5539740" cy="4781550"/>
          </a:xfrm>
        </p:grpSpPr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238250"/>
              <a:ext cx="5524500" cy="4381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080760" y="5775960"/>
              <a:ext cx="35532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案例：利用“锚定效应”制定价格策略提升销量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