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b1437d5d89c6dd3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bfc8c351b2b8331c.png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523aaba37c6011a9.png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1171f3edd1070d2e.png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c06e8d5add34c32.png"/>
  <Relationship Id="rIdBg21" Type="http://schemas.openxmlformats.org/officeDocument/2006/relationships/image" Target="../media/bg_s21.png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2" Type="http://schemas.openxmlformats.org/officeDocument/2006/relationships/image" Target="../media/bg_s22.png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3" Type="http://schemas.openxmlformats.org/officeDocument/2006/relationships/image" Target="../media/bg_s23.png"/>
</Relationships>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8b28b6232893272b.png"/>
  <Relationship Id="rIdBg24" Type="http://schemas.openxmlformats.org/officeDocument/2006/relationships/image" Target="../media/bg_s24.png"/>
</Relationships>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5" Type="http://schemas.openxmlformats.org/officeDocument/2006/relationships/image" Target="../media/bg_s25.png"/>
</Relationships>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779540b690450ed3.png"/>
  <Relationship Id="rIdBg26" Type="http://schemas.openxmlformats.org/officeDocument/2006/relationships/image" Target="../media/bg_s26.png"/>
</Relationships>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131b20d96629463f.png"/>
  <Relationship Id="rIdBg27" Type="http://schemas.openxmlformats.org/officeDocument/2006/relationships/image" Target="../media/bg_s27.png"/>
</Relationships>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8" Type="http://schemas.openxmlformats.org/officeDocument/2006/relationships/image" Target="../media/bg_s28.png"/>
</Relationships>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9" Type="http://schemas.openxmlformats.org/officeDocument/2006/relationships/image" Target="../media/bg_s29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" Type="http://schemas.openxmlformats.org/officeDocument/2006/relationships/image" Target="../media/bg_s3.png"/>
</Relationships>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0" Type="http://schemas.openxmlformats.org/officeDocument/2006/relationships/image" Target="../media/bg_s30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56908d145192e64.png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4b88a0de4debe9f.png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1de165e9badbe231.png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D47A1"/>
                </a:gs>
                <a:gs pos="100000">
                  <a:srgbClr val="002171"/>
                </a:gs>
              </a:gsLst>
              <a:lin ang="2700000" scaled="1"/>
            </a:gra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0"/>
              <a:ext cx="6096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solidFill>
              <a:srgbClr val="0D47A1">
                <a:alpha val="50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381000"/>
            <a:ext cx="11049000" cy="6105525"/>
            <a:chOff x="571500" y="381000"/>
            <a:chExt cx="11049000" cy="6105525"/>
          </a:xfrm>
        </p:grpSpPr>
        <p:sp>
          <p:nvSpPr>
            <p:cNvPr id="6" name="Ellipse 6"/>
            <p:cNvSpPr/>
            <p:nvPr/>
          </p:nvSpPr>
          <p:spPr>
            <a:xfrm>
              <a:off x="9715500" y="381000"/>
              <a:ext cx="1524000" cy="1524000"/>
            </a:xfrm>
            <a:prstGeom prst="ellipse">
              <a:avLst/>
            </a:prstGeom>
            <a:solidFill>
              <a:srgbClr val="FFB300">
                <a:alpha val="10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9620250" y="1333500"/>
              <a:ext cx="762000" cy="762000"/>
            </a:xfrm>
            <a:prstGeom prst="ellipse">
              <a:avLst/>
            </a:prstGeom>
            <a:solidFill>
              <a:srgbClr val="FFFFFF">
                <a:alpha val="5000"/>
              </a:srgbClr>
            </a:solidFill>
            <a:ln>
              <a:noFill/>
            </a:ln>
          </p:spPr>
        </p:sp>
        <p:sp>
          <p:nvSpPr>
            <p:cNvPr id="8" name="Line 8"/>
            <p:cNvSpPr/>
            <p:nvPr/>
          </p:nvSpPr>
          <p:spPr>
            <a:xfrm>
              <a:off x="571500" y="64770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19050">
              <a:solidFill>
                <a:srgbClr val="42A5F5">
                  <a:alpha val="30000"/>
                </a:srgbClr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18160" y="2594610"/>
            <a:ext cx="7191566" cy="1386840"/>
            <a:chOff x="518160" y="2594610"/>
            <a:chExt cx="7191566" cy="1386840"/>
          </a:xfrm>
        </p:grpSpPr>
        <p:sp>
          <p:nvSpPr>
            <p:cNvPr id="10" name="TextBox 10"/>
            <p:cNvSpPr txBox="1"/>
            <p:nvPr/>
          </p:nvSpPr>
          <p:spPr>
            <a:xfrm>
              <a:off x="518160" y="2594610"/>
              <a:ext cx="7191566" cy="8534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可控核聚变年度工作总结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71500" y="3238500"/>
              <a:ext cx="1714500" cy="57150"/>
            </a:xfrm>
            <a:custGeom>
              <a:avLst/>
              <a:gdLst/>
              <a:ahLst/>
              <a:cxnLst/>
              <a:rect l="l" t="t" r="r" b="b"/>
              <a:pathLst>
                <a:path w="1714500" h="57150">
                  <a:moveTo>
                    <a:pt x="28575" y="0"/>
                  </a:moveTo>
                  <a:lnTo>
                    <a:pt x="1685925" y="0"/>
                  </a:lnTo>
                  <a:cubicBezTo>
                    <a:pt x="1701707" y="0"/>
                    <a:pt x="1714500" y="12793"/>
                    <a:pt x="1714500" y="28575"/>
                  </a:cubicBezTo>
                  <a:lnTo>
                    <a:pt x="1714500" y="28575"/>
                  </a:lnTo>
                  <a:cubicBezTo>
                    <a:pt x="1714500" y="44357"/>
                    <a:pt x="1701707" y="57150"/>
                    <a:pt x="1685925" y="57150"/>
                  </a:cubicBezTo>
                  <a:lnTo>
                    <a:pt x="28575" y="57150"/>
                  </a:lnTo>
                  <a:cubicBezTo>
                    <a:pt x="12793" y="57150"/>
                    <a:pt x="0" y="44357"/>
                    <a:pt x="0" y="28575"/>
                  </a:cubicBezTo>
                  <a:lnTo>
                    <a:pt x="0" y="28575"/>
                  </a:lnTo>
                  <a:cubicBezTo>
                    <a:pt x="0" y="12793"/>
                    <a:pt x="12793" y="0"/>
                    <a:pt x="28575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548640" y="3615690"/>
              <a:ext cx="398907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从实验突破到商业示范的跨越之年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97819" y="6156960"/>
            <a:ext cx="3267045" cy="243840"/>
            <a:chOff x="597819" y="6156960"/>
            <a:chExt cx="3267045" cy="243840"/>
          </a:xfrm>
        </p:grpSpPr>
        <p:grpSp>
          <p:nvGrpSpPr>
            <p:cNvPr id="17" name="Group 17"/>
            <p:cNvGrpSpPr/>
            <p:nvPr/>
          </p:nvGrpSpPr>
          <p:grpSpPr>
            <a:xfrm>
              <a:off x="597819" y="6172200"/>
              <a:ext cx="116556" cy="116557"/>
              <a:chOff x="597819" y="6172200"/>
              <a:chExt cx="116556" cy="11655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600075" y="61722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64294"/>
                    </a:moveTo>
                    <a:cubicBezTo>
                      <a:pt x="26219" y="67410"/>
                      <a:pt x="46890" y="88081"/>
                      <a:pt x="50006" y="114300"/>
                    </a:cubicBezTo>
                    <a:cubicBezTo>
                      <a:pt x="62844" y="106899"/>
                      <a:pt x="70948" y="93392"/>
                      <a:pt x="71438" y="78581"/>
                    </a:cubicBezTo>
                    <a:cubicBezTo>
                      <a:pt x="95968" y="69952"/>
                      <a:pt x="112884" y="47396"/>
                      <a:pt x="114300" y="21431"/>
                    </a:cubicBezTo>
                    <a:cubicBezTo>
                      <a:pt x="114300" y="9595"/>
                      <a:pt x="104705" y="0"/>
                      <a:pt x="92869" y="0"/>
                    </a:cubicBezTo>
                    <a:cubicBezTo>
                      <a:pt x="66904" y="1416"/>
                      <a:pt x="44348" y="18332"/>
                      <a:pt x="35719" y="42862"/>
                    </a:cubicBezTo>
                    <a:cubicBezTo>
                      <a:pt x="20908" y="43352"/>
                      <a:pt x="7401" y="51456"/>
                      <a:pt x="0" y="64294"/>
                    </a:cubicBezTo>
                  </a:path>
                </a:pathLst>
              </a:custGeom>
              <a:noFill/>
              <a:ln w="19050">
                <a:solidFill>
                  <a:srgbClr val="42A5F5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597819" y="6243638"/>
                <a:ext cx="45119" cy="45119"/>
              </a:xfrm>
              <a:custGeom>
                <a:avLst/>
                <a:gdLst/>
                <a:ahLst/>
                <a:cxnLst/>
                <a:rect l="l" t="t" r="r" b="b"/>
                <a:pathLst>
                  <a:path w="45119" h="45119">
                    <a:moveTo>
                      <a:pt x="23688" y="0"/>
                    </a:moveTo>
                    <a:cubicBezTo>
                      <a:pt x="8478" y="8587"/>
                      <a:pt x="0" y="25543"/>
                      <a:pt x="2256" y="42862"/>
                    </a:cubicBezTo>
                    <a:cubicBezTo>
                      <a:pt x="19576" y="45119"/>
                      <a:pt x="36532" y="36641"/>
                      <a:pt x="45119" y="21431"/>
                    </a:cubicBezTo>
                  </a:path>
                </a:pathLst>
              </a:custGeom>
              <a:noFill/>
              <a:ln w="19050">
                <a:solidFill>
                  <a:srgbClr val="42A5F5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71512" y="6200775"/>
                <a:ext cx="14288" cy="14288"/>
              </a:xfrm>
              <a:custGeom>
                <a:avLst/>
                <a:gdLst/>
                <a:ahLst/>
                <a:cxnLst/>
                <a:rect l="l" t="t" r="r" b="b"/>
                <a:pathLst>
                  <a:path w="14288" h="14288">
                    <a:moveTo>
                      <a:pt x="0" y="7144"/>
                    </a:moveTo>
                    <a:cubicBezTo>
                      <a:pt x="0" y="11089"/>
                      <a:pt x="3198" y="14288"/>
                      <a:pt x="7144" y="14288"/>
                    </a:cubicBezTo>
                    <a:cubicBezTo>
                      <a:pt x="11089" y="14288"/>
                      <a:pt x="14288" y="11089"/>
                      <a:pt x="14288" y="7144"/>
                    </a:cubicBezTo>
                    <a:cubicBezTo>
                      <a:pt x="14288" y="3198"/>
                      <a:pt x="11089" y="0"/>
                      <a:pt x="7144" y="0"/>
                    </a:cubicBezTo>
                    <a:cubicBezTo>
                      <a:pt x="3198" y="0"/>
                      <a:pt x="0" y="3198"/>
                      <a:pt x="0" y="7144"/>
                    </a:cubicBezTo>
                  </a:path>
                </a:pathLst>
              </a:custGeom>
              <a:noFill/>
              <a:ln w="19050">
                <a:solidFill>
                  <a:srgbClr val="42A5F5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784860" y="6156960"/>
              <a:ext cx="308000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42A5F5"/>
                  </a:solidFill>
                  <a:latin typeface="Noto Sans CJK SC"/>
                  <a:ea typeface="Microsoft YaHei"/>
                  <a:cs typeface="Noto Sans CJK SC"/>
                </a:rPr>
                <a:t>Devnors AI Fusion Lab | 2026年度汇报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真空室精密制造与总装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95312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毫米级焊接精度确保真空密封性，模块化总装大幅缩短工期。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39" y="1428750"/>
            <a:ext cx="3965947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936761" y="1660661"/>
            <a:ext cx="164829" cy="164829"/>
            <a:chOff x="936761" y="1660661"/>
            <a:chExt cx="164829" cy="164829"/>
          </a:xfrm>
        </p:grpSpPr>
        <p:sp>
          <p:nvSpPr>
            <p:cNvPr id="7" name="Freeform 7"/>
            <p:cNvSpPr/>
            <p:nvPr/>
          </p:nvSpPr>
          <p:spPr>
            <a:xfrm>
              <a:off x="936761" y="1660661"/>
              <a:ext cx="164829" cy="164829"/>
            </a:xfrm>
            <a:custGeom>
              <a:avLst/>
              <a:gdLst/>
              <a:ahLst/>
              <a:cxnLst/>
              <a:rect l="l" t="t" r="r" b="b"/>
              <a:pathLst>
                <a:path w="164829" h="164829">
                  <a:moveTo>
                    <a:pt x="67789" y="15332"/>
                  </a:moveTo>
                  <a:cubicBezTo>
                    <a:pt x="71509" y="0"/>
                    <a:pt x="93320" y="0"/>
                    <a:pt x="97039" y="15332"/>
                  </a:cubicBezTo>
                  <a:cubicBezTo>
                    <a:pt x="98171" y="20004"/>
                    <a:pt x="101466" y="23854"/>
                    <a:pt x="105907" y="25694"/>
                  </a:cubicBezTo>
                  <a:cubicBezTo>
                    <a:pt x="110348" y="27534"/>
                    <a:pt x="115400" y="27142"/>
                    <a:pt x="119505" y="24640"/>
                  </a:cubicBezTo>
                  <a:cubicBezTo>
                    <a:pt x="132977" y="16432"/>
                    <a:pt x="148405" y="31852"/>
                    <a:pt x="140198" y="45333"/>
                  </a:cubicBezTo>
                  <a:cubicBezTo>
                    <a:pt x="137699" y="49435"/>
                    <a:pt x="137308" y="54484"/>
                    <a:pt x="139146" y="58922"/>
                  </a:cubicBezTo>
                  <a:cubicBezTo>
                    <a:pt x="140984" y="63360"/>
                    <a:pt x="144829" y="66654"/>
                    <a:pt x="149496" y="67789"/>
                  </a:cubicBezTo>
                  <a:cubicBezTo>
                    <a:pt x="164829" y="71509"/>
                    <a:pt x="164829" y="93320"/>
                    <a:pt x="149496" y="97039"/>
                  </a:cubicBezTo>
                  <a:cubicBezTo>
                    <a:pt x="144825" y="98171"/>
                    <a:pt x="140975" y="101466"/>
                    <a:pt x="139135" y="105907"/>
                  </a:cubicBezTo>
                  <a:cubicBezTo>
                    <a:pt x="137295" y="110348"/>
                    <a:pt x="137687" y="115400"/>
                    <a:pt x="140189" y="119505"/>
                  </a:cubicBezTo>
                  <a:cubicBezTo>
                    <a:pt x="148396" y="132977"/>
                    <a:pt x="132977" y="148405"/>
                    <a:pt x="119496" y="140198"/>
                  </a:cubicBezTo>
                  <a:cubicBezTo>
                    <a:pt x="115393" y="137699"/>
                    <a:pt x="110345" y="137308"/>
                    <a:pt x="105907" y="139146"/>
                  </a:cubicBezTo>
                  <a:cubicBezTo>
                    <a:pt x="101469" y="140984"/>
                    <a:pt x="98174" y="144829"/>
                    <a:pt x="97039" y="149496"/>
                  </a:cubicBezTo>
                  <a:cubicBezTo>
                    <a:pt x="93320" y="164829"/>
                    <a:pt x="71509" y="164829"/>
                    <a:pt x="67789" y="149496"/>
                  </a:cubicBezTo>
                  <a:cubicBezTo>
                    <a:pt x="66657" y="144825"/>
                    <a:pt x="63362" y="140975"/>
                    <a:pt x="58922" y="139135"/>
                  </a:cubicBezTo>
                  <a:cubicBezTo>
                    <a:pt x="54481" y="137295"/>
                    <a:pt x="49428" y="137687"/>
                    <a:pt x="45324" y="140189"/>
                  </a:cubicBezTo>
                  <a:cubicBezTo>
                    <a:pt x="31852" y="148396"/>
                    <a:pt x="16423" y="132977"/>
                    <a:pt x="24631" y="119496"/>
                  </a:cubicBezTo>
                  <a:cubicBezTo>
                    <a:pt x="27130" y="115393"/>
                    <a:pt x="27520" y="110345"/>
                    <a:pt x="25683" y="105907"/>
                  </a:cubicBezTo>
                  <a:cubicBezTo>
                    <a:pt x="23845" y="101469"/>
                    <a:pt x="20000" y="98174"/>
                    <a:pt x="15332" y="97039"/>
                  </a:cubicBezTo>
                  <a:cubicBezTo>
                    <a:pt x="0" y="93320"/>
                    <a:pt x="0" y="71509"/>
                    <a:pt x="15332" y="67789"/>
                  </a:cubicBezTo>
                  <a:cubicBezTo>
                    <a:pt x="20004" y="66657"/>
                    <a:pt x="23854" y="63362"/>
                    <a:pt x="25694" y="58922"/>
                  </a:cubicBezTo>
                  <a:cubicBezTo>
                    <a:pt x="27534" y="54481"/>
                    <a:pt x="27142" y="49428"/>
                    <a:pt x="24640" y="45324"/>
                  </a:cubicBezTo>
                  <a:cubicBezTo>
                    <a:pt x="16432" y="31852"/>
                    <a:pt x="31852" y="16423"/>
                    <a:pt x="45333" y="24631"/>
                  </a:cubicBezTo>
                  <a:cubicBezTo>
                    <a:pt x="54064" y="29939"/>
                    <a:pt x="65380" y="25242"/>
                    <a:pt x="67789" y="1533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992981" y="1716881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26194"/>
                  </a:moveTo>
                  <a:cubicBezTo>
                    <a:pt x="0" y="40660"/>
                    <a:pt x="11727" y="52388"/>
                    <a:pt x="26194" y="52388"/>
                  </a:cubicBezTo>
                  <a:cubicBezTo>
                    <a:pt x="40660" y="52388"/>
                    <a:pt x="52388" y="40660"/>
                    <a:pt x="52388" y="26194"/>
                  </a:cubicBezTo>
                  <a:cubicBezTo>
                    <a:pt x="52388" y="11727"/>
                    <a:pt x="40660" y="0"/>
                    <a:pt x="26194" y="0"/>
                  </a:cubicBezTo>
                  <a:cubicBezTo>
                    <a:pt x="11727" y="0"/>
                    <a:pt x="0" y="11727"/>
                    <a:pt x="0" y="26194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181100" y="1666875"/>
            <a:ext cx="210835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真空室焊接变形控制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9160" y="1946910"/>
            <a:ext cx="504291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激光-电弧复合焊使真空室变形控制在±1.5mm内，优于±3mm标准</a:t>
            </a:r>
          </a:p>
        </p:txBody>
      </p:sp>
      <p:sp>
        <p:nvSpPr>
          <p:cNvPr id="12" name="Freeform 12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5" name="Group 15"/>
          <p:cNvGrpSpPr/>
          <p:nvPr/>
        </p:nvGrpSpPr>
        <p:grpSpPr>
          <a:xfrm>
            <a:off x="928810" y="2921794"/>
            <a:ext cx="170506" cy="157162"/>
            <a:chOff x="928810" y="2921794"/>
            <a:chExt cx="170506" cy="157162"/>
          </a:xfrm>
        </p:grpSpPr>
        <p:sp>
          <p:nvSpPr>
            <p:cNvPr id="13" name="Freeform 13"/>
            <p:cNvSpPr/>
            <p:nvPr/>
          </p:nvSpPr>
          <p:spPr>
            <a:xfrm>
              <a:off x="928810" y="2921794"/>
              <a:ext cx="170506" cy="155818"/>
            </a:xfrm>
            <a:custGeom>
              <a:avLst/>
              <a:gdLst/>
              <a:ahLst/>
              <a:cxnLst/>
              <a:rect l="l" t="t" r="r" b="b"/>
              <a:pathLst>
                <a:path w="170506" h="155818">
                  <a:moveTo>
                    <a:pt x="85650" y="155818"/>
                  </a:moveTo>
                  <a:cubicBezTo>
                    <a:pt x="30952" y="138863"/>
                    <a:pt x="0" y="81134"/>
                    <a:pt x="16149" y="26194"/>
                  </a:cubicBezTo>
                  <a:cubicBezTo>
                    <a:pt x="43351" y="27439"/>
                    <a:pt x="69970" y="18044"/>
                    <a:pt x="90365" y="0"/>
                  </a:cubicBezTo>
                  <a:cubicBezTo>
                    <a:pt x="110759" y="18044"/>
                    <a:pt x="137378" y="27439"/>
                    <a:pt x="164580" y="26194"/>
                  </a:cubicBezTo>
                  <a:cubicBezTo>
                    <a:pt x="170506" y="46355"/>
                    <a:pt x="170232" y="67833"/>
                    <a:pt x="163794" y="8783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1045369" y="3044031"/>
              <a:ext cx="52388" cy="34925"/>
            </a:xfrm>
            <a:custGeom>
              <a:avLst/>
              <a:gdLst/>
              <a:ahLst/>
              <a:cxnLst/>
              <a:rect l="l" t="t" r="r" b="b"/>
              <a:pathLst>
                <a:path w="52388" h="34925">
                  <a:moveTo>
                    <a:pt x="0" y="17463"/>
                  </a:moveTo>
                  <a:lnTo>
                    <a:pt x="17462" y="34925"/>
                  </a:lnTo>
                  <a:lnTo>
                    <a:pt x="52388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1181100" y="292417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无损检测合格率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9160" y="3204210"/>
            <a:ext cx="470992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全焊缝100%探伤，一级焊缝合格率99.8%，杜绝裂纹气孔隐患</a:t>
            </a:r>
          </a:p>
        </p:txBody>
      </p:sp>
      <p:sp>
        <p:nvSpPr>
          <p:cNvPr id="18" name="Freeform 18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2" name="Group 22"/>
          <p:cNvGrpSpPr/>
          <p:nvPr/>
        </p:nvGrpSpPr>
        <p:grpSpPr>
          <a:xfrm>
            <a:off x="940594" y="4188619"/>
            <a:ext cx="157162" cy="157162"/>
            <a:chOff x="940594" y="4188619"/>
            <a:chExt cx="157162" cy="157162"/>
          </a:xfrm>
        </p:grpSpPr>
        <p:sp>
          <p:nvSpPr>
            <p:cNvPr id="19" name="Freeform 19"/>
            <p:cNvSpPr/>
            <p:nvPr/>
          </p:nvSpPr>
          <p:spPr>
            <a:xfrm>
              <a:off x="1010444" y="4258469"/>
              <a:ext cx="17463" cy="17463"/>
            </a:xfrm>
            <a:custGeom>
              <a:avLst/>
              <a:gdLst/>
              <a:ahLst/>
              <a:cxnLst/>
              <a:rect l="l" t="t" r="r" b="b"/>
              <a:pathLst>
                <a:path w="17463" h="17463">
                  <a:moveTo>
                    <a:pt x="0" y="8731"/>
                  </a:moveTo>
                  <a:cubicBezTo>
                    <a:pt x="0" y="13553"/>
                    <a:pt x="3909" y="17463"/>
                    <a:pt x="8731" y="17463"/>
                  </a:cubicBezTo>
                  <a:cubicBezTo>
                    <a:pt x="13553" y="17463"/>
                    <a:pt x="17463" y="13553"/>
                    <a:pt x="17463" y="8731"/>
                  </a:cubicBezTo>
                  <a:cubicBezTo>
                    <a:pt x="17463" y="3909"/>
                    <a:pt x="13553" y="0"/>
                    <a:pt x="8731" y="0"/>
                  </a:cubicBezTo>
                  <a:cubicBezTo>
                    <a:pt x="3909" y="0"/>
                    <a:pt x="0" y="3909"/>
                    <a:pt x="0" y="873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975519" y="4223544"/>
              <a:ext cx="87312" cy="87312"/>
            </a:xfrm>
            <a:custGeom>
              <a:avLst/>
              <a:gdLst/>
              <a:ahLst/>
              <a:cxnLst/>
              <a:rect l="l" t="t" r="r" b="b"/>
              <a:pathLst>
                <a:path w="87312" h="87312">
                  <a:moveTo>
                    <a:pt x="0" y="43656"/>
                  </a:moveTo>
                  <a:cubicBezTo>
                    <a:pt x="0" y="67767"/>
                    <a:pt x="19546" y="87312"/>
                    <a:pt x="43656" y="87312"/>
                  </a:cubicBezTo>
                  <a:cubicBezTo>
                    <a:pt x="67767" y="87312"/>
                    <a:pt x="87312" y="67767"/>
                    <a:pt x="87312" y="43656"/>
                  </a:cubicBezTo>
                  <a:cubicBezTo>
                    <a:pt x="87312" y="19546"/>
                    <a:pt x="67767" y="0"/>
                    <a:pt x="43656" y="0"/>
                  </a:cubicBezTo>
                  <a:cubicBezTo>
                    <a:pt x="19546" y="0"/>
                    <a:pt x="0" y="19546"/>
                    <a:pt x="0" y="4365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940594" y="4188619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0" y="78581"/>
                  </a:moveTo>
                  <a:cubicBezTo>
                    <a:pt x="0" y="121980"/>
                    <a:pt x="35182" y="157162"/>
                    <a:pt x="78581" y="157162"/>
                  </a:cubicBezTo>
                  <a:cubicBezTo>
                    <a:pt x="121980" y="157162"/>
                    <a:pt x="157162" y="121980"/>
                    <a:pt x="157162" y="78581"/>
                  </a:cubicBezTo>
                  <a:cubicBezTo>
                    <a:pt x="157162" y="35182"/>
                    <a:pt x="121980" y="0"/>
                    <a:pt x="78581" y="0"/>
                  </a:cubicBezTo>
                  <a:cubicBezTo>
                    <a:pt x="35182" y="0"/>
                    <a:pt x="0" y="35182"/>
                    <a:pt x="0" y="7858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1181100" y="4191000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模块对接精度校准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99160" y="4471035"/>
            <a:ext cx="576148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全站仪监测实现三大模块毫米级对接，同轴度偏差&lt;0.5mm，降低装配应力</a:t>
            </a:r>
          </a:p>
        </p:txBody>
      </p:sp>
      <p:sp>
        <p:nvSpPr>
          <p:cNvPr id="25" name="Freeform 25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8" name="Group 28"/>
          <p:cNvGrpSpPr/>
          <p:nvPr/>
        </p:nvGrpSpPr>
        <p:grpSpPr>
          <a:xfrm>
            <a:off x="940594" y="5445919"/>
            <a:ext cx="157162" cy="157162"/>
            <a:chOff x="940594" y="5445919"/>
            <a:chExt cx="157162" cy="157162"/>
          </a:xfrm>
        </p:grpSpPr>
        <p:sp>
          <p:nvSpPr>
            <p:cNvPr id="26" name="Freeform 26"/>
            <p:cNvSpPr/>
            <p:nvPr/>
          </p:nvSpPr>
          <p:spPr>
            <a:xfrm>
              <a:off x="940594" y="5445919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0" y="78581"/>
                  </a:moveTo>
                  <a:cubicBezTo>
                    <a:pt x="0" y="121980"/>
                    <a:pt x="35182" y="157162"/>
                    <a:pt x="78581" y="157162"/>
                  </a:cubicBezTo>
                  <a:cubicBezTo>
                    <a:pt x="121980" y="157162"/>
                    <a:pt x="157162" y="121980"/>
                    <a:pt x="157162" y="78581"/>
                  </a:cubicBezTo>
                  <a:cubicBezTo>
                    <a:pt x="157162" y="35182"/>
                    <a:pt x="121980" y="0"/>
                    <a:pt x="78581" y="0"/>
                  </a:cubicBezTo>
                  <a:cubicBezTo>
                    <a:pt x="35182" y="0"/>
                    <a:pt x="0" y="35182"/>
                    <a:pt x="0" y="7858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1019175" y="5480844"/>
              <a:ext cx="26194" cy="69850"/>
            </a:xfrm>
            <a:custGeom>
              <a:avLst/>
              <a:gdLst/>
              <a:ahLst/>
              <a:cxnLst/>
              <a:rect l="l" t="t" r="r" b="b"/>
              <a:pathLst>
                <a:path w="26194" h="69850">
                  <a:moveTo>
                    <a:pt x="0" y="0"/>
                  </a:moveTo>
                  <a:lnTo>
                    <a:pt x="0" y="43656"/>
                  </a:lnTo>
                  <a:lnTo>
                    <a:pt x="26194" y="698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9" name="TextBox 29"/>
          <p:cNvSpPr txBox="1"/>
          <p:nvPr/>
        </p:nvSpPr>
        <p:spPr>
          <a:xfrm>
            <a:off x="1181100" y="5457825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总装调试周期压缩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99160" y="5737860"/>
            <a:ext cx="5805297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模块化并行总装将周期从12个月压缩至8个月，提前4个月具备冷态测试条件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极低温氦制冷系统效能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53688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4K温区制冷量冗余度提升，保障超导磁体长期稳定运行。</a:t>
            </a:r>
          </a:p>
        </p:txBody>
      </p:sp>
      <p:sp>
        <p:nvSpPr>
          <p:cNvPr id="5" name="Freeform 5"/>
          <p:cNvSpPr/>
          <p:nvPr/>
        </p:nvSpPr>
        <p:spPr>
          <a:xfrm>
            <a:off x="2190750" y="1933575"/>
            <a:ext cx="8296275" cy="438150"/>
          </a:xfrm>
          <a:custGeom>
            <a:avLst/>
            <a:gdLst/>
            <a:ahLst/>
            <a:cxnLst/>
            <a:rect l="l" t="t" r="r" b="b"/>
            <a:pathLst>
              <a:path w="8296275" h="438150">
                <a:moveTo>
                  <a:pt x="57150" y="0"/>
                </a:moveTo>
                <a:lnTo>
                  <a:pt x="8239125" y="0"/>
                </a:lnTo>
                <a:cubicBezTo>
                  <a:pt x="8270688" y="0"/>
                  <a:pt x="8296275" y="25587"/>
                  <a:pt x="8296275" y="57150"/>
                </a:cubicBezTo>
                <a:lnTo>
                  <a:pt x="8296275" y="381000"/>
                </a:lnTo>
                <a:cubicBezTo>
                  <a:pt x="8296275" y="412563"/>
                  <a:pt x="8270688" y="438150"/>
                  <a:pt x="823912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56260" y="2080260"/>
            <a:ext cx="14325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液氦循环流量冗余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557510" y="2080260"/>
            <a:ext cx="334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92%</a:t>
            </a:r>
          </a:p>
        </p:txBody>
      </p:sp>
      <p:sp>
        <p:nvSpPr>
          <p:cNvPr id="8" name="Freeform 8"/>
          <p:cNvSpPr/>
          <p:nvPr/>
        </p:nvSpPr>
        <p:spPr>
          <a:xfrm>
            <a:off x="2190750" y="3095625"/>
            <a:ext cx="7934325" cy="438150"/>
          </a:xfrm>
          <a:custGeom>
            <a:avLst/>
            <a:gdLst/>
            <a:ahLst/>
            <a:cxnLst/>
            <a:rect l="l" t="t" r="r" b="b"/>
            <a:pathLst>
              <a:path w="7934325" h="438150">
                <a:moveTo>
                  <a:pt x="57150" y="0"/>
                </a:moveTo>
                <a:lnTo>
                  <a:pt x="7877175" y="0"/>
                </a:lnTo>
                <a:cubicBezTo>
                  <a:pt x="7908738" y="0"/>
                  <a:pt x="7934325" y="25587"/>
                  <a:pt x="7934325" y="57150"/>
                </a:cubicBezTo>
                <a:lnTo>
                  <a:pt x="7934325" y="381000"/>
                </a:lnTo>
                <a:cubicBezTo>
                  <a:pt x="7934325" y="412563"/>
                  <a:pt x="7908738" y="438150"/>
                  <a:pt x="787717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556260" y="3232785"/>
            <a:ext cx="12573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冷箱热交换效率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95560" y="3232785"/>
            <a:ext cx="334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88%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90750" y="4248150"/>
            <a:ext cx="8572500" cy="438150"/>
          </a:xfrm>
          <a:custGeom>
            <a:avLst/>
            <a:gdLst/>
            <a:ahLst/>
            <a:cxnLst/>
            <a:rect l="l" t="t" r="r" b="b"/>
            <a:pathLst>
              <a:path w="8572500" h="438150">
                <a:moveTo>
                  <a:pt x="57150" y="0"/>
                </a:moveTo>
                <a:lnTo>
                  <a:pt x="8515350" y="0"/>
                </a:lnTo>
                <a:cubicBezTo>
                  <a:pt x="8546913" y="0"/>
                  <a:pt x="8572500" y="25587"/>
                  <a:pt x="8572500" y="57150"/>
                </a:cubicBezTo>
                <a:lnTo>
                  <a:pt x="8572500" y="381000"/>
                </a:lnTo>
                <a:cubicBezTo>
                  <a:pt x="8572500" y="412563"/>
                  <a:pt x="8546913" y="438150"/>
                  <a:pt x="8515350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556260" y="4394835"/>
            <a:ext cx="14325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低温管道绝热性能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824210" y="4394835"/>
            <a:ext cx="334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95%</a:t>
            </a:r>
          </a:p>
        </p:txBody>
      </p:sp>
      <p:sp>
        <p:nvSpPr>
          <p:cNvPr id="14" name="Freeform 14"/>
          <p:cNvSpPr/>
          <p:nvPr/>
        </p:nvSpPr>
        <p:spPr>
          <a:xfrm>
            <a:off x="2190750" y="5410200"/>
            <a:ext cx="7029450" cy="438150"/>
          </a:xfrm>
          <a:custGeom>
            <a:avLst/>
            <a:gdLst/>
            <a:ahLst/>
            <a:cxnLst/>
            <a:rect l="l" t="t" r="r" b="b"/>
            <a:pathLst>
              <a:path w="7029450" h="438150">
                <a:moveTo>
                  <a:pt x="57150" y="0"/>
                </a:moveTo>
                <a:lnTo>
                  <a:pt x="6972300" y="0"/>
                </a:lnTo>
                <a:cubicBezTo>
                  <a:pt x="7003863" y="0"/>
                  <a:pt x="7029450" y="25587"/>
                  <a:pt x="7029450" y="57150"/>
                </a:cubicBezTo>
                <a:lnTo>
                  <a:pt x="7029450" y="381000"/>
                </a:lnTo>
                <a:cubicBezTo>
                  <a:pt x="7029450" y="412563"/>
                  <a:pt x="7003863" y="438150"/>
                  <a:pt x="6972300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56260" y="5547360"/>
            <a:ext cx="16078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制冷系统能耗比优化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90685" y="5547360"/>
            <a:ext cx="334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78%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3333750"/>
              <a:ext cx="12192000" cy="19050"/>
            </a:xfrm>
            <a:prstGeom prst="rect">
              <a:avLst/>
            </a:prstGeom>
            <a:solidFill>
              <a:srgbClr val="FFB300">
                <a:alpha val="50000"/>
              </a:srgbClr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0" y="3524250"/>
              <a:ext cx="12192000" cy="9525"/>
            </a:xfrm>
            <a:prstGeom prst="rect">
              <a:avLst/>
            </a:prstGeom>
            <a:solidFill>
              <a:srgbClr val="42A5F5">
                <a:alpha val="3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123754" y="2707958"/>
            <a:ext cx="3944493" cy="973454"/>
            <a:chOff x="4123754" y="2707958"/>
            <a:chExt cx="3944493" cy="973454"/>
          </a:xfrm>
        </p:grpSpPr>
        <p:sp>
          <p:nvSpPr>
            <p:cNvPr id="6" name="TextBox 6"/>
            <p:cNvSpPr txBox="1"/>
            <p:nvPr/>
          </p:nvSpPr>
          <p:spPr>
            <a:xfrm>
              <a:off x="4123754" y="27079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商业化运营与融资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370094" y="3346132"/>
              <a:ext cx="345181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COMMERCIALIZATION &amp; FUNDING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多元化资金渠道全面打通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5149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政府专项与顶级风投双重加持，能源巨头战略合作落地。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748665" y="3306128"/>
            <a:ext cx="1313971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12.5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28800" y="3500438"/>
            <a:ext cx="714375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亿元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955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政府科研专项拨款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6765" y="4201478"/>
            <a:ext cx="125349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国家重点研发计划</a:t>
            </a:r>
          </a:p>
        </p:txBody>
      </p:sp>
      <p:sp>
        <p:nvSpPr>
          <p:cNvPr id="10" name="Freeform 10"/>
          <p:cNvSpPr/>
          <p:nvPr/>
        </p:nvSpPr>
        <p:spPr>
          <a:xfrm>
            <a:off x="340042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577590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8.0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71975" y="3500438"/>
            <a:ext cx="714375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亿元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11880" y="3902392"/>
            <a:ext cx="1591913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Series B轮融资额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15690" y="4201478"/>
            <a:ext cx="94678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顶级风投领投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2935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6406515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5.0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00900" y="3500438"/>
            <a:ext cx="714375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亿元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40805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能源巨头战略投资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44615" y="4201478"/>
            <a:ext cx="94678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长期战略合作</a:t>
            </a:r>
          </a:p>
        </p:txBody>
      </p:sp>
      <p:sp>
        <p:nvSpPr>
          <p:cNvPr id="20" name="Freeform 20"/>
          <p:cNvSpPr/>
          <p:nvPr/>
        </p:nvSpPr>
        <p:spPr>
          <a:xfrm>
            <a:off x="905827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235440" y="3306128"/>
            <a:ext cx="1469241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25.5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315575" y="3500438"/>
            <a:ext cx="714375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亿元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69730" y="3902392"/>
            <a:ext cx="1414462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年度现金流储备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73540" y="4201478"/>
            <a:ext cx="793432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资金链稳健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商业合作生态初步构建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7340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从单一研发向产业链协同转变，锁定首批示范堆意向客户。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1428750"/>
            <a:ext cx="5410200" cy="2276475"/>
          </a:xfrm>
          <a:custGeom>
            <a:avLst/>
            <a:gdLst/>
            <a:ahLst/>
            <a:cxnLst/>
            <a:rect l="l" t="t" r="r" b="b"/>
            <a:pathLst>
              <a:path w="5410200" h="2276475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2162175"/>
                </a:lnTo>
                <a:cubicBezTo>
                  <a:pt x="5410200" y="2225301"/>
                  <a:pt x="5359026" y="2276475"/>
                  <a:pt x="5295900" y="2276475"/>
                </a:cubicBezTo>
                <a:lnTo>
                  <a:pt x="114300" y="2276475"/>
                </a:lnTo>
                <a:cubicBezTo>
                  <a:pt x="51174" y="2276475"/>
                  <a:pt x="0" y="2225301"/>
                  <a:pt x="0" y="2162175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809625" y="1685925"/>
            <a:ext cx="171450" cy="133350"/>
            <a:chOff x="809625" y="1685925"/>
            <a:chExt cx="171450" cy="133350"/>
          </a:xfrm>
        </p:grpSpPr>
        <p:sp>
          <p:nvSpPr>
            <p:cNvPr id="6" name="Freeform 6"/>
            <p:cNvSpPr/>
            <p:nvPr/>
          </p:nvSpPr>
          <p:spPr>
            <a:xfrm>
              <a:off x="828675" y="178117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0" y="19050"/>
                  </a:moveTo>
                  <a:cubicBezTo>
                    <a:pt x="0" y="29571"/>
                    <a:pt x="8529" y="38100"/>
                    <a:pt x="19050" y="38100"/>
                  </a:cubicBezTo>
                  <a:cubicBezTo>
                    <a:pt x="29571" y="38100"/>
                    <a:pt x="38100" y="29571"/>
                    <a:pt x="38100" y="19050"/>
                  </a:cubicBez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923925" y="178117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0" y="19050"/>
                  </a:moveTo>
                  <a:cubicBezTo>
                    <a:pt x="0" y="29571"/>
                    <a:pt x="8529" y="38100"/>
                    <a:pt x="19050" y="38100"/>
                  </a:cubicBezTo>
                  <a:cubicBezTo>
                    <a:pt x="29571" y="38100"/>
                    <a:pt x="38100" y="29571"/>
                    <a:pt x="38100" y="19050"/>
                  </a:cubicBez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09625" y="1685925"/>
              <a:ext cx="171450" cy="114300"/>
            </a:xfrm>
            <a:custGeom>
              <a:avLst/>
              <a:gdLst/>
              <a:ahLst/>
              <a:cxnLst/>
              <a:rect l="l" t="t" r="r" b="b"/>
              <a:pathLst>
                <a:path w="171450" h="114300">
                  <a:moveTo>
                    <a:pt x="19050" y="114300"/>
                  </a:moveTo>
                  <a:lnTo>
                    <a:pt x="0" y="114300"/>
                  </a:ln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lnTo>
                    <a:pt x="95250" y="0"/>
                  </a:lnTo>
                  <a:lnTo>
                    <a:pt x="95250" y="114300"/>
                  </a:lnTo>
                  <a:moveTo>
                    <a:pt x="57150" y="114300"/>
                  </a:moveTo>
                  <a:lnTo>
                    <a:pt x="114300" y="114300"/>
                  </a:lnTo>
                  <a:moveTo>
                    <a:pt x="152400" y="114300"/>
                  </a:moveTo>
                  <a:lnTo>
                    <a:pt x="171450" y="114300"/>
                  </a:lnTo>
                  <a:lnTo>
                    <a:pt x="171450" y="57150"/>
                  </a:lnTo>
                  <a:lnTo>
                    <a:pt x="95250" y="57150"/>
                  </a:lnTo>
                  <a:moveTo>
                    <a:pt x="95250" y="9525"/>
                  </a:moveTo>
                  <a:lnTo>
                    <a:pt x="142875" y="9525"/>
                  </a:lnTo>
                  <a:lnTo>
                    <a:pt x="171450" y="571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63905" y="1968818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上游供应链整合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10" y="2223135"/>
            <a:ext cx="56388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与高温超导带材、特种钢材供应商建立长期锁价协议，确保核心材料稳定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810" y="2451735"/>
            <a:ext cx="2028444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供应，降低采购成本15%。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10300" y="1428750"/>
            <a:ext cx="5410200" cy="2276475"/>
          </a:xfrm>
          <a:custGeom>
            <a:avLst/>
            <a:gdLst/>
            <a:ahLst/>
            <a:cxnLst/>
            <a:rect l="l" t="t" r="r" b="b"/>
            <a:pathLst>
              <a:path w="5410200" h="2276475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2162175"/>
                </a:lnTo>
                <a:cubicBezTo>
                  <a:pt x="5410200" y="2225301"/>
                  <a:pt x="5359026" y="2276475"/>
                  <a:pt x="5295900" y="2276475"/>
                </a:cubicBezTo>
                <a:lnTo>
                  <a:pt x="114300" y="2276475"/>
                </a:lnTo>
                <a:cubicBezTo>
                  <a:pt x="51174" y="2276475"/>
                  <a:pt x="0" y="2225301"/>
                  <a:pt x="0" y="2162175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6" name="Group 16"/>
          <p:cNvGrpSpPr/>
          <p:nvPr/>
        </p:nvGrpSpPr>
        <p:grpSpPr>
          <a:xfrm>
            <a:off x="6486525" y="1666875"/>
            <a:ext cx="95250" cy="171450"/>
            <a:chOff x="6486525" y="1666875"/>
            <a:chExt cx="95250" cy="171450"/>
          </a:xfrm>
        </p:grpSpPr>
        <p:sp>
          <p:nvSpPr>
            <p:cNvPr id="14" name="Freeform 14"/>
            <p:cNvSpPr/>
            <p:nvPr/>
          </p:nvSpPr>
          <p:spPr>
            <a:xfrm>
              <a:off x="6486525" y="1695450"/>
              <a:ext cx="95250" cy="114300"/>
            </a:xfrm>
            <a:custGeom>
              <a:avLst/>
              <a:gdLst/>
              <a:ahLst/>
              <a:cxnLst/>
              <a:rect l="l" t="t" r="r" b="b"/>
              <a:pathLst>
                <a:path w="95250" h="114300">
                  <a:moveTo>
                    <a:pt x="92393" y="19050"/>
                  </a:moveTo>
                  <a:cubicBezTo>
                    <a:pt x="88514" y="8045"/>
                    <a:pt x="78333" y="503"/>
                    <a:pt x="66675" y="0"/>
                  </a:cubicBezTo>
                  <a:lnTo>
                    <a:pt x="28575" y="0"/>
                  </a:lnTo>
                  <a:cubicBezTo>
                    <a:pt x="12793" y="0"/>
                    <a:pt x="0" y="12793"/>
                    <a:pt x="0" y="28575"/>
                  </a:cubicBezTo>
                  <a:cubicBezTo>
                    <a:pt x="0" y="44357"/>
                    <a:pt x="12793" y="57150"/>
                    <a:pt x="28575" y="57150"/>
                  </a:cubicBezTo>
                  <a:lnTo>
                    <a:pt x="66675" y="57150"/>
                  </a:lnTo>
                  <a:cubicBezTo>
                    <a:pt x="82457" y="57150"/>
                    <a:pt x="95250" y="69943"/>
                    <a:pt x="95250" y="85725"/>
                  </a:cubicBezTo>
                  <a:cubicBezTo>
                    <a:pt x="95250" y="101507"/>
                    <a:pt x="82457" y="114300"/>
                    <a:pt x="66675" y="114300"/>
                  </a:cubicBezTo>
                  <a:lnTo>
                    <a:pt x="28575" y="114300"/>
                  </a:lnTo>
                  <a:cubicBezTo>
                    <a:pt x="16917" y="113797"/>
                    <a:pt x="6736" y="106255"/>
                    <a:pt x="2857" y="952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6534150" y="1666875"/>
              <a:ext cx="9525" cy="171450"/>
            </a:xfrm>
            <a:custGeom>
              <a:avLst/>
              <a:gdLst/>
              <a:ahLst/>
              <a:cxnLst/>
              <a:rect l="l" t="t" r="r" b="b"/>
              <a:pathLst>
                <a:path w="9525" h="171450">
                  <a:moveTo>
                    <a:pt x="0" y="0"/>
                  </a:moveTo>
                  <a:lnTo>
                    <a:pt x="0" y="28575"/>
                  </a:lnTo>
                  <a:moveTo>
                    <a:pt x="0" y="142875"/>
                  </a:moveTo>
                  <a:lnTo>
                    <a:pt x="0" y="1714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6402705" y="1968818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下游电力采购协议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04610" y="2223135"/>
            <a:ext cx="5577459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与三家省级电网公司签署意向性PPA协议，锁定未来示范堆并网后的基础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04610" y="2451735"/>
            <a:ext cx="14325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电价与消纳渠道。</a:t>
            </a:r>
          </a:p>
        </p:txBody>
      </p:sp>
      <p:sp>
        <p:nvSpPr>
          <p:cNvPr id="20" name="Freeform 20"/>
          <p:cNvSpPr/>
          <p:nvPr/>
        </p:nvSpPr>
        <p:spPr>
          <a:xfrm>
            <a:off x="571500" y="3933825"/>
            <a:ext cx="5410200" cy="2276475"/>
          </a:xfrm>
          <a:custGeom>
            <a:avLst/>
            <a:gdLst/>
            <a:ahLst/>
            <a:cxnLst/>
            <a:rect l="l" t="t" r="r" b="b"/>
            <a:pathLst>
              <a:path w="5410200" h="2276475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2162175"/>
                </a:lnTo>
                <a:cubicBezTo>
                  <a:pt x="5410200" y="2225301"/>
                  <a:pt x="5359026" y="2276475"/>
                  <a:pt x="5295900" y="2276475"/>
                </a:cubicBezTo>
                <a:lnTo>
                  <a:pt x="114300" y="2276475"/>
                </a:lnTo>
                <a:cubicBezTo>
                  <a:pt x="51174" y="2276475"/>
                  <a:pt x="0" y="2225301"/>
                  <a:pt x="0" y="2162175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9" name="Group 29"/>
          <p:cNvGrpSpPr/>
          <p:nvPr/>
        </p:nvGrpSpPr>
        <p:grpSpPr>
          <a:xfrm>
            <a:off x="809625" y="4171950"/>
            <a:ext cx="171450" cy="180975"/>
            <a:chOff x="809625" y="4171950"/>
            <a:chExt cx="171450" cy="180975"/>
          </a:xfrm>
        </p:grpSpPr>
        <p:sp>
          <p:nvSpPr>
            <p:cNvPr id="21" name="Freeform 21"/>
            <p:cNvSpPr/>
            <p:nvPr/>
          </p:nvSpPr>
          <p:spPr>
            <a:xfrm>
              <a:off x="809625" y="4343400"/>
              <a:ext cx="171450" cy="9525"/>
            </a:xfrm>
            <a:custGeom>
              <a:avLst/>
              <a:gdLst/>
              <a:ahLst/>
              <a:cxnLst/>
              <a:rect l="l" t="t" r="r" b="b"/>
              <a:pathLst>
                <a:path w="171450" h="9525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866775" y="42195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866775" y="42576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866775" y="42957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914400" y="42195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914400" y="42576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914400" y="42957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828675" y="4171950"/>
              <a:ext cx="133350" cy="171450"/>
            </a:xfrm>
            <a:custGeom>
              <a:avLst/>
              <a:gdLst/>
              <a:ahLst/>
              <a:cxnLst/>
              <a:rect l="l" t="t" r="r" b="b"/>
              <a:pathLst>
                <a:path w="133350" h="171450">
                  <a:moveTo>
                    <a:pt x="0" y="171450"/>
                  </a:move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lnTo>
                    <a:pt x="114300" y="0"/>
                  </a:lnTo>
                  <a:cubicBezTo>
                    <a:pt x="124821" y="0"/>
                    <a:pt x="133350" y="8529"/>
                    <a:pt x="133350" y="19050"/>
                  </a:cubicBezTo>
                  <a:lnTo>
                    <a:pt x="133350" y="1714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0" name="TextBox 30"/>
          <p:cNvSpPr txBox="1"/>
          <p:nvPr/>
        </p:nvSpPr>
        <p:spPr>
          <a:xfrm>
            <a:off x="763905" y="447389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联合实验室共建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65810" y="4728210"/>
            <a:ext cx="56388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与两所顶尖高校及一家科研院所共建联合实验室，共享实验数据，加速基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65810" y="4956810"/>
            <a:ext cx="14325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础物理研究转化。</a:t>
            </a:r>
          </a:p>
        </p:txBody>
      </p:sp>
      <p:sp>
        <p:nvSpPr>
          <p:cNvPr id="33" name="Freeform 33"/>
          <p:cNvSpPr/>
          <p:nvPr/>
        </p:nvSpPr>
        <p:spPr>
          <a:xfrm>
            <a:off x="6210300" y="3933825"/>
            <a:ext cx="5410200" cy="2276475"/>
          </a:xfrm>
          <a:custGeom>
            <a:avLst/>
            <a:gdLst/>
            <a:ahLst/>
            <a:cxnLst/>
            <a:rect l="l" t="t" r="r" b="b"/>
            <a:pathLst>
              <a:path w="5410200" h="2276475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2162175"/>
                </a:lnTo>
                <a:cubicBezTo>
                  <a:pt x="5410200" y="2225301"/>
                  <a:pt x="5359026" y="2276475"/>
                  <a:pt x="5295900" y="2276475"/>
                </a:cubicBezTo>
                <a:lnTo>
                  <a:pt x="114300" y="2276475"/>
                </a:lnTo>
                <a:cubicBezTo>
                  <a:pt x="51174" y="2276475"/>
                  <a:pt x="0" y="2225301"/>
                  <a:pt x="0" y="2162175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39" name="Group 39"/>
          <p:cNvGrpSpPr/>
          <p:nvPr/>
        </p:nvGrpSpPr>
        <p:grpSpPr>
          <a:xfrm>
            <a:off x="6467475" y="4171950"/>
            <a:ext cx="133350" cy="171450"/>
            <a:chOff x="6467475" y="4171950"/>
            <a:chExt cx="133350" cy="171450"/>
          </a:xfrm>
        </p:grpSpPr>
        <p:sp>
          <p:nvSpPr>
            <p:cNvPr id="34" name="Freeform 34"/>
            <p:cNvSpPr/>
            <p:nvPr/>
          </p:nvSpPr>
          <p:spPr>
            <a:xfrm>
              <a:off x="6553200" y="417195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0" y="38100"/>
                  </a:lnTo>
                  <a:cubicBezTo>
                    <a:pt x="0" y="43361"/>
                    <a:pt x="4264" y="47625"/>
                    <a:pt x="9525" y="47625"/>
                  </a:cubicBezTo>
                  <a:lnTo>
                    <a:pt x="47625" y="476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5" name="Freeform 35"/>
            <p:cNvSpPr/>
            <p:nvPr/>
          </p:nvSpPr>
          <p:spPr>
            <a:xfrm>
              <a:off x="6467475" y="4171950"/>
              <a:ext cx="133350" cy="171450"/>
            </a:xfrm>
            <a:custGeom>
              <a:avLst/>
              <a:gdLst/>
              <a:ahLst/>
              <a:cxnLst/>
              <a:rect l="l" t="t" r="r" b="b"/>
              <a:pathLst>
                <a:path w="133350" h="171450">
                  <a:moveTo>
                    <a:pt x="114300" y="171450"/>
                  </a:moveTo>
                  <a:lnTo>
                    <a:pt x="19050" y="171450"/>
                  </a:lnTo>
                  <a:cubicBezTo>
                    <a:pt x="8529" y="171450"/>
                    <a:pt x="0" y="162921"/>
                    <a:pt x="0" y="15240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lnTo>
                    <a:pt x="85725" y="0"/>
                  </a:lnTo>
                  <a:lnTo>
                    <a:pt x="133350" y="47625"/>
                  </a:lnTo>
                  <a:lnTo>
                    <a:pt x="133350" y="152400"/>
                  </a:lnTo>
                  <a:cubicBezTo>
                    <a:pt x="133350" y="162921"/>
                    <a:pt x="124821" y="171450"/>
                    <a:pt x="114300" y="1714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6" name="Freeform 36"/>
            <p:cNvSpPr/>
            <p:nvPr/>
          </p:nvSpPr>
          <p:spPr>
            <a:xfrm>
              <a:off x="6505575" y="42291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7" name="Freeform 37"/>
            <p:cNvSpPr/>
            <p:nvPr/>
          </p:nvSpPr>
          <p:spPr>
            <a:xfrm>
              <a:off x="6505575" y="4267200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8" name="Freeform 38"/>
            <p:cNvSpPr/>
            <p:nvPr/>
          </p:nvSpPr>
          <p:spPr>
            <a:xfrm>
              <a:off x="6505575" y="4305300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40" name="TextBox 40"/>
          <p:cNvSpPr txBox="1"/>
          <p:nvPr/>
        </p:nvSpPr>
        <p:spPr>
          <a:xfrm>
            <a:off x="6402705" y="44738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知识产权授权模式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404610" y="4728210"/>
            <a:ext cx="56388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初步确立核心专利授权框架，探索向行业输出关键子系统技术许可的商业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404610" y="4956810"/>
            <a:ext cx="7315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化路径。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285750"/>
            <a:ext cx="12192000" cy="7143750"/>
            <a:chOff x="0" y="-285750"/>
            <a:chExt cx="12192000" cy="71437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048750" y="-285750"/>
              <a:ext cx="2857500" cy="2857500"/>
            </a:xfrm>
            <a:prstGeom prst="ellipse">
              <a:avLst/>
            </a:prstGeom>
            <a:solidFill>
              <a:srgbClr val="42A5F5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8572500" y="4762500"/>
              <a:ext cx="1905000" cy="1905000"/>
            </a:xfrm>
            <a:prstGeom prst="ellipse">
              <a:avLst/>
            </a:prstGeom>
            <a:solidFill>
              <a:srgbClr val="FFB300">
                <a:alpha val="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3882223" y="2707958"/>
            <a:ext cx="4427553" cy="973454"/>
            <a:chOff x="3882223" y="2707958"/>
            <a:chExt cx="4427553" cy="973454"/>
          </a:xfrm>
        </p:grpSpPr>
        <p:sp>
          <p:nvSpPr>
            <p:cNvPr id="6" name="TextBox 6"/>
            <p:cNvSpPr txBox="1"/>
            <p:nvPr/>
          </p:nvSpPr>
          <p:spPr>
            <a:xfrm>
              <a:off x="3882223" y="27079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人才团队与基础设施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641199" y="3346132"/>
              <a:ext cx="290960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TALENT &amp; INFRASTRUCTURE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全球顶尖聚变人才汇聚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5149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引进多位国际知名专家，研发团队规模与结构双重优化。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39" y="1428750"/>
            <a:ext cx="3965947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966788" y="1664494"/>
            <a:ext cx="104775" cy="157163"/>
            <a:chOff x="966788" y="1664494"/>
            <a:chExt cx="104775" cy="157163"/>
          </a:xfrm>
        </p:grpSpPr>
        <p:sp>
          <p:nvSpPr>
            <p:cNvPr id="7" name="Freeform 7"/>
            <p:cNvSpPr/>
            <p:nvPr/>
          </p:nvSpPr>
          <p:spPr>
            <a:xfrm>
              <a:off x="984250" y="1664494"/>
              <a:ext cx="69850" cy="69850"/>
            </a:xfrm>
            <a:custGeom>
              <a:avLst/>
              <a:gdLst/>
              <a:ahLst/>
              <a:cxnLst/>
              <a:rect l="l" t="t" r="r" b="b"/>
              <a:pathLst>
                <a:path w="69850" h="69850">
                  <a:moveTo>
                    <a:pt x="0" y="34925"/>
                  </a:moveTo>
                  <a:cubicBezTo>
                    <a:pt x="0" y="54214"/>
                    <a:pt x="15636" y="69850"/>
                    <a:pt x="34925" y="69850"/>
                  </a:cubicBezTo>
                  <a:cubicBezTo>
                    <a:pt x="54214" y="69850"/>
                    <a:pt x="69850" y="54214"/>
                    <a:pt x="69850" y="34925"/>
                  </a:cubicBezTo>
                  <a:cubicBezTo>
                    <a:pt x="69850" y="15636"/>
                    <a:pt x="54214" y="0"/>
                    <a:pt x="34925" y="0"/>
                  </a:cubicBezTo>
                  <a:cubicBezTo>
                    <a:pt x="15636" y="0"/>
                    <a:pt x="0" y="15636"/>
                    <a:pt x="0" y="34925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966788" y="1769269"/>
              <a:ext cx="104775" cy="52388"/>
            </a:xfrm>
            <a:custGeom>
              <a:avLst/>
              <a:gdLst/>
              <a:ahLst/>
              <a:cxnLst/>
              <a:rect l="l" t="t" r="r" b="b"/>
              <a:pathLst>
                <a:path w="104775" h="52388">
                  <a:moveTo>
                    <a:pt x="0" y="52388"/>
                  </a:moveTo>
                  <a:lnTo>
                    <a:pt x="0" y="34925"/>
                  </a:lnTo>
                  <a:cubicBezTo>
                    <a:pt x="0" y="15636"/>
                    <a:pt x="15636" y="0"/>
                    <a:pt x="34925" y="0"/>
                  </a:cubicBezTo>
                  <a:lnTo>
                    <a:pt x="69850" y="0"/>
                  </a:lnTo>
                  <a:cubicBezTo>
                    <a:pt x="89139" y="0"/>
                    <a:pt x="104775" y="15636"/>
                    <a:pt x="104775" y="34925"/>
                  </a:cubicBezTo>
                  <a:lnTo>
                    <a:pt x="104775" y="52388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181100" y="166687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首席科学家引进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9160" y="1946910"/>
            <a:ext cx="704088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成功引进两位国际知名聚变物理学家担任首席科学家，领衔等离子体控制与磁体设计方向。</a:t>
            </a:r>
          </a:p>
        </p:txBody>
      </p:sp>
      <p:sp>
        <p:nvSpPr>
          <p:cNvPr id="12" name="Freeform 12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9" name="Group 19"/>
          <p:cNvGrpSpPr/>
          <p:nvPr/>
        </p:nvGrpSpPr>
        <p:grpSpPr>
          <a:xfrm>
            <a:off x="940594" y="2921794"/>
            <a:ext cx="157162" cy="157162"/>
            <a:chOff x="940594" y="2921794"/>
            <a:chExt cx="157162" cy="157162"/>
          </a:xfrm>
        </p:grpSpPr>
        <p:sp>
          <p:nvSpPr>
            <p:cNvPr id="13" name="Freeform 13"/>
            <p:cNvSpPr/>
            <p:nvPr/>
          </p:nvSpPr>
          <p:spPr>
            <a:xfrm>
              <a:off x="1019175" y="3009106"/>
              <a:ext cx="61119" cy="69850"/>
            </a:xfrm>
            <a:custGeom>
              <a:avLst/>
              <a:gdLst/>
              <a:ahLst/>
              <a:cxnLst/>
              <a:rect l="l" t="t" r="r" b="b"/>
              <a:pathLst>
                <a:path w="61119" h="69850">
                  <a:moveTo>
                    <a:pt x="30559" y="0"/>
                  </a:moveTo>
                  <a:cubicBezTo>
                    <a:pt x="13682" y="0"/>
                    <a:pt x="0" y="13682"/>
                    <a:pt x="0" y="30559"/>
                  </a:cubicBezTo>
                  <a:lnTo>
                    <a:pt x="0" y="39291"/>
                  </a:lnTo>
                  <a:cubicBezTo>
                    <a:pt x="0" y="56168"/>
                    <a:pt x="13682" y="69850"/>
                    <a:pt x="30559" y="69850"/>
                  </a:cubicBezTo>
                  <a:cubicBezTo>
                    <a:pt x="47437" y="69850"/>
                    <a:pt x="61119" y="56168"/>
                    <a:pt x="61119" y="39291"/>
                  </a:cubicBezTo>
                  <a:lnTo>
                    <a:pt x="61119" y="23574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958056" y="3009106"/>
              <a:ext cx="61119" cy="69850"/>
            </a:xfrm>
            <a:custGeom>
              <a:avLst/>
              <a:gdLst/>
              <a:ahLst/>
              <a:cxnLst/>
              <a:rect l="l" t="t" r="r" b="b"/>
              <a:pathLst>
                <a:path w="61119" h="69850">
                  <a:moveTo>
                    <a:pt x="30559" y="0"/>
                  </a:moveTo>
                  <a:cubicBezTo>
                    <a:pt x="47437" y="0"/>
                    <a:pt x="61119" y="13682"/>
                    <a:pt x="61119" y="30559"/>
                  </a:cubicBezTo>
                  <a:lnTo>
                    <a:pt x="61119" y="39291"/>
                  </a:lnTo>
                  <a:cubicBezTo>
                    <a:pt x="61119" y="56168"/>
                    <a:pt x="47437" y="69850"/>
                    <a:pt x="30559" y="69850"/>
                  </a:cubicBezTo>
                  <a:cubicBezTo>
                    <a:pt x="13682" y="69850"/>
                    <a:pt x="0" y="56168"/>
                    <a:pt x="0" y="39291"/>
                  </a:cubicBezTo>
                  <a:lnTo>
                    <a:pt x="0" y="23574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1062831" y="2974181"/>
              <a:ext cx="34925" cy="61119"/>
            </a:xfrm>
            <a:custGeom>
              <a:avLst/>
              <a:gdLst/>
              <a:ahLst/>
              <a:cxnLst/>
              <a:rect l="l" t="t" r="r" b="b"/>
              <a:pathLst>
                <a:path w="34925" h="61119">
                  <a:moveTo>
                    <a:pt x="4366" y="61119"/>
                  </a:moveTo>
                  <a:cubicBezTo>
                    <a:pt x="21243" y="61119"/>
                    <a:pt x="34925" y="47437"/>
                    <a:pt x="34925" y="30559"/>
                  </a:cubicBezTo>
                  <a:cubicBezTo>
                    <a:pt x="34925" y="13682"/>
                    <a:pt x="21243" y="0"/>
                    <a:pt x="4366" y="0"/>
                  </a:cubicBez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019175" y="2921794"/>
              <a:ext cx="61119" cy="55007"/>
            </a:xfrm>
            <a:custGeom>
              <a:avLst/>
              <a:gdLst/>
              <a:ahLst/>
              <a:cxnLst/>
              <a:rect l="l" t="t" r="r" b="b"/>
              <a:pathLst>
                <a:path w="61119" h="55007">
                  <a:moveTo>
                    <a:pt x="61119" y="55007"/>
                  </a:moveTo>
                  <a:lnTo>
                    <a:pt x="61119" y="30559"/>
                  </a:lnTo>
                  <a:cubicBezTo>
                    <a:pt x="61119" y="13682"/>
                    <a:pt x="47437" y="0"/>
                    <a:pt x="30559" y="0"/>
                  </a:cubicBezTo>
                  <a:cubicBezTo>
                    <a:pt x="13682" y="0"/>
                    <a:pt x="0" y="13682"/>
                    <a:pt x="0" y="30559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940594" y="2974181"/>
              <a:ext cx="34925" cy="61119"/>
            </a:xfrm>
            <a:custGeom>
              <a:avLst/>
              <a:gdLst/>
              <a:ahLst/>
              <a:cxnLst/>
              <a:rect l="l" t="t" r="r" b="b"/>
              <a:pathLst>
                <a:path w="34925" h="61119">
                  <a:moveTo>
                    <a:pt x="30559" y="61119"/>
                  </a:moveTo>
                  <a:cubicBezTo>
                    <a:pt x="13682" y="61119"/>
                    <a:pt x="0" y="47437"/>
                    <a:pt x="0" y="30559"/>
                  </a:cubicBezTo>
                  <a:cubicBezTo>
                    <a:pt x="0" y="13682"/>
                    <a:pt x="13682" y="0"/>
                    <a:pt x="30559" y="0"/>
                  </a:cubicBezTo>
                  <a:lnTo>
                    <a:pt x="349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958056" y="2921794"/>
              <a:ext cx="61119" cy="117872"/>
            </a:xfrm>
            <a:custGeom>
              <a:avLst/>
              <a:gdLst/>
              <a:ahLst/>
              <a:cxnLst/>
              <a:rect l="l" t="t" r="r" b="b"/>
              <a:pathLst>
                <a:path w="61119" h="117872">
                  <a:moveTo>
                    <a:pt x="0" y="55007"/>
                  </a:moveTo>
                  <a:lnTo>
                    <a:pt x="0" y="30559"/>
                  </a:lnTo>
                  <a:cubicBezTo>
                    <a:pt x="0" y="13682"/>
                    <a:pt x="13682" y="0"/>
                    <a:pt x="30559" y="0"/>
                  </a:cubicBezTo>
                  <a:cubicBezTo>
                    <a:pt x="47437" y="0"/>
                    <a:pt x="61119" y="13682"/>
                    <a:pt x="61119" y="30559"/>
                  </a:cubicBezTo>
                  <a:lnTo>
                    <a:pt x="61119" y="11787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1181100" y="2924175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等离子体物理团队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99160" y="3204210"/>
            <a:ext cx="670788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组建超过50人的等离子体物理研发团队，涵盖理论模拟、实验诊断与控制算法全链条。</a:t>
            </a:r>
          </a:p>
        </p:txBody>
      </p:sp>
      <p:sp>
        <p:nvSpPr>
          <p:cNvPr id="22" name="Freeform 22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936761" y="4184786"/>
            <a:ext cx="164829" cy="164829"/>
            <a:chOff x="936761" y="4184786"/>
            <a:chExt cx="164829" cy="164829"/>
          </a:xfrm>
        </p:grpSpPr>
        <p:sp>
          <p:nvSpPr>
            <p:cNvPr id="23" name="Freeform 23"/>
            <p:cNvSpPr/>
            <p:nvPr/>
          </p:nvSpPr>
          <p:spPr>
            <a:xfrm>
              <a:off x="936761" y="4184786"/>
              <a:ext cx="164829" cy="164829"/>
            </a:xfrm>
            <a:custGeom>
              <a:avLst/>
              <a:gdLst/>
              <a:ahLst/>
              <a:cxnLst/>
              <a:rect l="l" t="t" r="r" b="b"/>
              <a:pathLst>
                <a:path w="164829" h="164829">
                  <a:moveTo>
                    <a:pt x="67789" y="15332"/>
                  </a:moveTo>
                  <a:cubicBezTo>
                    <a:pt x="71509" y="0"/>
                    <a:pt x="93320" y="0"/>
                    <a:pt x="97039" y="15332"/>
                  </a:cubicBezTo>
                  <a:cubicBezTo>
                    <a:pt x="98171" y="20004"/>
                    <a:pt x="101466" y="23854"/>
                    <a:pt x="105907" y="25694"/>
                  </a:cubicBezTo>
                  <a:cubicBezTo>
                    <a:pt x="110348" y="27534"/>
                    <a:pt x="115400" y="27142"/>
                    <a:pt x="119505" y="24640"/>
                  </a:cubicBezTo>
                  <a:cubicBezTo>
                    <a:pt x="132977" y="16432"/>
                    <a:pt x="148405" y="31852"/>
                    <a:pt x="140198" y="45333"/>
                  </a:cubicBezTo>
                  <a:cubicBezTo>
                    <a:pt x="137699" y="49435"/>
                    <a:pt x="137308" y="54484"/>
                    <a:pt x="139146" y="58922"/>
                  </a:cubicBezTo>
                  <a:cubicBezTo>
                    <a:pt x="140984" y="63360"/>
                    <a:pt x="144829" y="66654"/>
                    <a:pt x="149496" y="67789"/>
                  </a:cubicBezTo>
                  <a:cubicBezTo>
                    <a:pt x="164829" y="71509"/>
                    <a:pt x="164829" y="93320"/>
                    <a:pt x="149496" y="97039"/>
                  </a:cubicBezTo>
                  <a:cubicBezTo>
                    <a:pt x="144825" y="98171"/>
                    <a:pt x="140975" y="101466"/>
                    <a:pt x="139135" y="105907"/>
                  </a:cubicBezTo>
                  <a:cubicBezTo>
                    <a:pt x="137295" y="110348"/>
                    <a:pt x="137687" y="115400"/>
                    <a:pt x="140189" y="119505"/>
                  </a:cubicBezTo>
                  <a:cubicBezTo>
                    <a:pt x="148396" y="132977"/>
                    <a:pt x="132977" y="148405"/>
                    <a:pt x="119496" y="140198"/>
                  </a:cubicBezTo>
                  <a:cubicBezTo>
                    <a:pt x="115393" y="137699"/>
                    <a:pt x="110345" y="137308"/>
                    <a:pt x="105907" y="139146"/>
                  </a:cubicBezTo>
                  <a:cubicBezTo>
                    <a:pt x="101469" y="140984"/>
                    <a:pt x="98174" y="144829"/>
                    <a:pt x="97039" y="149496"/>
                  </a:cubicBezTo>
                  <a:cubicBezTo>
                    <a:pt x="93320" y="164829"/>
                    <a:pt x="71509" y="164829"/>
                    <a:pt x="67789" y="149496"/>
                  </a:cubicBezTo>
                  <a:cubicBezTo>
                    <a:pt x="66657" y="144825"/>
                    <a:pt x="63362" y="140975"/>
                    <a:pt x="58922" y="139135"/>
                  </a:cubicBezTo>
                  <a:cubicBezTo>
                    <a:pt x="54481" y="137295"/>
                    <a:pt x="49428" y="137687"/>
                    <a:pt x="45324" y="140189"/>
                  </a:cubicBezTo>
                  <a:cubicBezTo>
                    <a:pt x="31852" y="148396"/>
                    <a:pt x="16423" y="132977"/>
                    <a:pt x="24631" y="119496"/>
                  </a:cubicBezTo>
                  <a:cubicBezTo>
                    <a:pt x="27130" y="115393"/>
                    <a:pt x="27520" y="110345"/>
                    <a:pt x="25683" y="105907"/>
                  </a:cubicBezTo>
                  <a:cubicBezTo>
                    <a:pt x="23845" y="101469"/>
                    <a:pt x="20000" y="98174"/>
                    <a:pt x="15332" y="97039"/>
                  </a:cubicBezTo>
                  <a:cubicBezTo>
                    <a:pt x="0" y="93320"/>
                    <a:pt x="0" y="71509"/>
                    <a:pt x="15332" y="67789"/>
                  </a:cubicBezTo>
                  <a:cubicBezTo>
                    <a:pt x="20004" y="66657"/>
                    <a:pt x="23854" y="63362"/>
                    <a:pt x="25694" y="58922"/>
                  </a:cubicBezTo>
                  <a:cubicBezTo>
                    <a:pt x="27534" y="54481"/>
                    <a:pt x="27142" y="49428"/>
                    <a:pt x="24640" y="45324"/>
                  </a:cubicBezTo>
                  <a:cubicBezTo>
                    <a:pt x="16432" y="31852"/>
                    <a:pt x="31852" y="16423"/>
                    <a:pt x="45333" y="24631"/>
                  </a:cubicBezTo>
                  <a:cubicBezTo>
                    <a:pt x="54064" y="29939"/>
                    <a:pt x="65380" y="25242"/>
                    <a:pt x="67789" y="1533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92981" y="4241006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26194"/>
                  </a:moveTo>
                  <a:cubicBezTo>
                    <a:pt x="0" y="40660"/>
                    <a:pt x="11727" y="52388"/>
                    <a:pt x="26194" y="52388"/>
                  </a:cubicBezTo>
                  <a:cubicBezTo>
                    <a:pt x="40660" y="52388"/>
                    <a:pt x="52388" y="40660"/>
                    <a:pt x="52388" y="26194"/>
                  </a:cubicBezTo>
                  <a:cubicBezTo>
                    <a:pt x="52388" y="11727"/>
                    <a:pt x="40660" y="0"/>
                    <a:pt x="26194" y="0"/>
                  </a:cubicBezTo>
                  <a:cubicBezTo>
                    <a:pt x="11727" y="0"/>
                    <a:pt x="0" y="11727"/>
                    <a:pt x="0" y="26194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1181100" y="4191000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超导工程技术组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9160" y="4471035"/>
            <a:ext cx="63573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扩充超导磁体工程团队至80人，具备大型复杂磁体系统的设计、制造与测试能力。</a:t>
            </a:r>
          </a:p>
        </p:txBody>
      </p:sp>
      <p:sp>
        <p:nvSpPr>
          <p:cNvPr id="28" name="Freeform 28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31" name="Group 31"/>
          <p:cNvGrpSpPr/>
          <p:nvPr/>
        </p:nvGrpSpPr>
        <p:grpSpPr>
          <a:xfrm>
            <a:off x="940594" y="5480844"/>
            <a:ext cx="157163" cy="87313"/>
            <a:chOff x="940594" y="5480844"/>
            <a:chExt cx="157163" cy="87313"/>
          </a:xfrm>
        </p:grpSpPr>
        <p:sp>
          <p:nvSpPr>
            <p:cNvPr id="29" name="Freeform 29"/>
            <p:cNvSpPr/>
            <p:nvPr/>
          </p:nvSpPr>
          <p:spPr>
            <a:xfrm>
              <a:off x="940594" y="5480844"/>
              <a:ext cx="157162" cy="87313"/>
            </a:xfrm>
            <a:custGeom>
              <a:avLst/>
              <a:gdLst/>
              <a:ahLst/>
              <a:cxnLst/>
              <a:rect l="l" t="t" r="r" b="b"/>
              <a:pathLst>
                <a:path w="157162" h="87313">
                  <a:moveTo>
                    <a:pt x="0" y="87313"/>
                  </a:moveTo>
                  <a:lnTo>
                    <a:pt x="52388" y="34925"/>
                  </a:lnTo>
                  <a:lnTo>
                    <a:pt x="87313" y="69850"/>
                  </a:lnTo>
                  <a:lnTo>
                    <a:pt x="157162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1036638" y="5480844"/>
              <a:ext cx="61119" cy="61119"/>
            </a:xfrm>
            <a:custGeom>
              <a:avLst/>
              <a:gdLst/>
              <a:ahLst/>
              <a:cxnLst/>
              <a:rect l="l" t="t" r="r" b="b"/>
              <a:pathLst>
                <a:path w="61119" h="61119">
                  <a:moveTo>
                    <a:pt x="0" y="0"/>
                  </a:moveTo>
                  <a:lnTo>
                    <a:pt x="61119" y="0"/>
                  </a:lnTo>
                  <a:lnTo>
                    <a:pt x="61119" y="61119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2" name="TextBox 32"/>
          <p:cNvSpPr txBox="1"/>
          <p:nvPr/>
        </p:nvSpPr>
        <p:spPr>
          <a:xfrm>
            <a:off x="1181100" y="545782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高层次人才占比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99160" y="5737860"/>
            <a:ext cx="691819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研发人员中博士及以上学历占比达到45%，硕士及以上占比超过85%，人才结构显著优化。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实验室扩建与产能提升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48577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新实验大厅投入使用，关键部件自制率大幅提高。</a:t>
            </a:r>
          </a:p>
        </p:txBody>
      </p:sp>
      <p:sp>
        <p:nvSpPr>
          <p:cNvPr id="5" name="Line 5"/>
          <p:cNvSpPr/>
          <p:nvPr/>
        </p:nvSpPr>
        <p:spPr>
          <a:xfrm>
            <a:off x="571500" y="5791200"/>
            <a:ext cx="11049000" cy="9525"/>
          </a:xfrm>
          <a:custGeom>
            <a:avLst/>
            <a:gdLst/>
            <a:ahLst/>
            <a:cxnLst/>
            <a:rect l="l" t="t" r="r" b="b"/>
            <a:pathLst>
              <a:path w="11049000" h="9525">
                <a:moveTo>
                  <a:pt x="0" y="0"/>
                </a:moveTo>
                <a:lnTo>
                  <a:pt x="11049000" y="0"/>
                </a:lnTo>
              </a:path>
            </a:pathLst>
          </a:custGeom>
          <a:noFill/>
          <a:ln w="9525">
            <a:solidFill>
              <a:srgbClr val="C1C1C1"/>
            </a:solidFill>
          </a:ln>
        </p:spPr>
      </p:sp>
      <p:sp>
        <p:nvSpPr>
          <p:cNvPr id="6" name="Freeform 6"/>
          <p:cNvSpPr/>
          <p:nvPr/>
        </p:nvSpPr>
        <p:spPr>
          <a:xfrm>
            <a:off x="1495425" y="1657350"/>
            <a:ext cx="914400" cy="4133850"/>
          </a:xfrm>
          <a:custGeom>
            <a:avLst/>
            <a:gdLst/>
            <a:ahLst/>
            <a:cxnLst/>
            <a:rect l="l" t="t" r="r" b="b"/>
            <a:pathLst>
              <a:path w="914400" h="4133850">
                <a:moveTo>
                  <a:pt x="57150" y="0"/>
                </a:moveTo>
                <a:lnTo>
                  <a:pt x="857250" y="0"/>
                </a:lnTo>
                <a:cubicBezTo>
                  <a:pt x="888813" y="0"/>
                  <a:pt x="914400" y="25587"/>
                  <a:pt x="914400" y="57150"/>
                </a:cubicBezTo>
                <a:lnTo>
                  <a:pt x="914400" y="4076700"/>
                </a:lnTo>
                <a:cubicBezTo>
                  <a:pt x="914400" y="4108263"/>
                  <a:pt x="888813" y="4133850"/>
                  <a:pt x="857250" y="4133850"/>
                </a:cubicBezTo>
                <a:lnTo>
                  <a:pt x="57150" y="4133850"/>
                </a:lnTo>
                <a:cubicBezTo>
                  <a:pt x="25587" y="4133850"/>
                  <a:pt x="0" y="4108263"/>
                  <a:pt x="0" y="40767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1727835" y="1432560"/>
            <a:ext cx="49053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15000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09712" y="5898356"/>
            <a:ext cx="101441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实验大厅面积</a:t>
            </a:r>
          </a:p>
        </p:txBody>
      </p:sp>
      <p:sp>
        <p:nvSpPr>
          <p:cNvPr id="9" name="Freeform 9"/>
          <p:cNvSpPr/>
          <p:nvPr/>
        </p:nvSpPr>
        <p:spPr>
          <a:xfrm>
            <a:off x="4257675" y="5514975"/>
            <a:ext cx="914400" cy="266700"/>
          </a:xfrm>
          <a:custGeom>
            <a:avLst/>
            <a:gdLst/>
            <a:ahLst/>
            <a:cxnLst/>
            <a:rect l="l" t="t" r="r" b="b"/>
            <a:pathLst>
              <a:path w="914400" h="266700">
                <a:moveTo>
                  <a:pt x="57150" y="0"/>
                </a:moveTo>
                <a:lnTo>
                  <a:pt x="857250" y="0"/>
                </a:lnTo>
                <a:cubicBezTo>
                  <a:pt x="888813" y="0"/>
                  <a:pt x="914400" y="25587"/>
                  <a:pt x="914400" y="57150"/>
                </a:cubicBezTo>
                <a:lnTo>
                  <a:pt x="914400" y="209550"/>
                </a:lnTo>
                <a:cubicBezTo>
                  <a:pt x="914400" y="241113"/>
                  <a:pt x="888813" y="266700"/>
                  <a:pt x="857250" y="266700"/>
                </a:cubicBezTo>
                <a:lnTo>
                  <a:pt x="57150" y="266700"/>
                </a:lnTo>
                <a:cubicBezTo>
                  <a:pt x="25587" y="266700"/>
                  <a:pt x="0" y="241113"/>
                  <a:pt x="0" y="20955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4528185" y="5290185"/>
            <a:ext cx="38932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1000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48162" y="5898356"/>
            <a:ext cx="85010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洁净室等级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23785" y="5566410"/>
            <a:ext cx="13169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034212" y="5898356"/>
            <a:ext cx="101441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精密加工中心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38410" y="5566410"/>
            <a:ext cx="1869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96462" y="5898356"/>
            <a:ext cx="101441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测试台架数量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noFill/>
            <a:ln w="19050">
              <a:solidFill>
                <a:srgbClr val="FFB300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667250" y="2000250"/>
              <a:ext cx="2857500" cy="2857500"/>
            </a:xfrm>
            <a:prstGeom prst="ellipse">
              <a:avLst/>
            </a:prstGeom>
            <a:noFill/>
            <a:ln w="9525">
              <a:solidFill>
                <a:srgbClr val="42A5F5">
                  <a:alpha val="5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123754" y="2898458"/>
            <a:ext cx="3944493" cy="973454"/>
            <a:chOff x="4123754" y="2898458"/>
            <a:chExt cx="3944493" cy="973454"/>
          </a:xfrm>
        </p:grpSpPr>
        <p:sp>
          <p:nvSpPr>
            <p:cNvPr id="6" name="TextBox 6"/>
            <p:cNvSpPr txBox="1"/>
            <p:nvPr/>
          </p:nvSpPr>
          <p:spPr>
            <a:xfrm>
              <a:off x="4123754" y="28984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核安全与环保合规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858083" y="3536632"/>
              <a:ext cx="247583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42A5F5"/>
                  </a:solidFill>
                  <a:latin typeface="Noto Sans CJK SC"/>
                  <a:ea typeface="Microsoft YaHei"/>
                  <a:cs typeface="Noto Sans CJK SC"/>
                </a:rPr>
                <a:t>SAFETY &amp; COMPLIANCE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辐射防护与环境零影响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172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建立全流程核安全体系，确保实验过程对周边环境零辐射泄漏。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796771" y="3800475"/>
            <a:ext cx="186006" cy="171450"/>
            <a:chOff x="796771" y="3800475"/>
            <a:chExt cx="186006" cy="171450"/>
          </a:xfrm>
        </p:grpSpPr>
        <p:sp>
          <p:nvSpPr>
            <p:cNvPr id="7" name="Freeform 7"/>
            <p:cNvSpPr/>
            <p:nvPr/>
          </p:nvSpPr>
          <p:spPr>
            <a:xfrm>
              <a:off x="796771" y="3800475"/>
              <a:ext cx="186006" cy="169983"/>
            </a:xfrm>
            <a:custGeom>
              <a:avLst/>
              <a:gdLst/>
              <a:ahLst/>
              <a:cxnLst/>
              <a:rect l="l" t="t" r="r" b="b"/>
              <a:pathLst>
                <a:path w="186006" h="169983">
                  <a:moveTo>
                    <a:pt x="93436" y="169983"/>
                  </a:moveTo>
                  <a:cubicBezTo>
                    <a:pt x="33766" y="151487"/>
                    <a:pt x="0" y="88510"/>
                    <a:pt x="17617" y="28575"/>
                  </a:cubicBezTo>
                  <a:cubicBezTo>
                    <a:pt x="47292" y="29933"/>
                    <a:pt x="76331" y="19684"/>
                    <a:pt x="98579" y="0"/>
                  </a:cubicBezTo>
                  <a:cubicBezTo>
                    <a:pt x="120828" y="19684"/>
                    <a:pt x="149867" y="29933"/>
                    <a:pt x="179542" y="28575"/>
                  </a:cubicBezTo>
                  <a:cubicBezTo>
                    <a:pt x="186006" y="50569"/>
                    <a:pt x="185708" y="73999"/>
                    <a:pt x="178685" y="9582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923925" y="393382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19050"/>
                  </a:moveTo>
                  <a:lnTo>
                    <a:pt x="19050" y="38100"/>
                  </a:ln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639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中子屏蔽层设计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10" y="4366260"/>
            <a:ext cx="54635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多层硼聚乙烯与铅复合结构衰减中子辐射，屏蔽外剂量率低于国家限值</a:t>
            </a:r>
          </a:p>
        </p:txBody>
      </p:sp>
      <p:sp>
        <p:nvSpPr>
          <p:cNvPr id="12" name="Freeform 12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9" name="Group 19"/>
          <p:cNvGrpSpPr/>
          <p:nvPr/>
        </p:nvGrpSpPr>
        <p:grpSpPr>
          <a:xfrm>
            <a:off x="6448519" y="3800481"/>
            <a:ext cx="171295" cy="171444"/>
            <a:chOff x="6448519" y="3800481"/>
            <a:chExt cx="171295" cy="171444"/>
          </a:xfrm>
        </p:grpSpPr>
        <p:sp>
          <p:nvSpPr>
            <p:cNvPr id="13" name="Freeform 13"/>
            <p:cNvSpPr/>
            <p:nvPr/>
          </p:nvSpPr>
          <p:spPr>
            <a:xfrm>
              <a:off x="6515100" y="3933825"/>
              <a:ext cx="19050" cy="38100"/>
            </a:xfrm>
            <a:custGeom>
              <a:avLst/>
              <a:gdLst/>
              <a:ahLst/>
              <a:cxnLst/>
              <a:rect l="l" t="t" r="r" b="b"/>
              <a:pathLst>
                <a:path w="19050" h="38100">
                  <a:moveTo>
                    <a:pt x="19050" y="0"/>
                  </a:moveTo>
                  <a:lnTo>
                    <a:pt x="0" y="19050"/>
                  </a:lnTo>
                  <a:lnTo>
                    <a:pt x="1905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6515100" y="3917156"/>
              <a:ext cx="104714" cy="35719"/>
            </a:xfrm>
            <a:custGeom>
              <a:avLst/>
              <a:gdLst/>
              <a:ahLst/>
              <a:cxnLst/>
              <a:rect l="l" t="t" r="r" b="b"/>
              <a:pathLst>
                <a:path w="104714" h="35719">
                  <a:moveTo>
                    <a:pt x="0" y="35719"/>
                  </a:moveTo>
                  <a:lnTo>
                    <a:pt x="85725" y="35719"/>
                  </a:lnTo>
                  <a:cubicBezTo>
                    <a:pt x="91883" y="35401"/>
                    <a:pt x="97506" y="32123"/>
                    <a:pt x="100816" y="26921"/>
                  </a:cubicBezTo>
                  <a:cubicBezTo>
                    <a:pt x="104126" y="21720"/>
                    <a:pt x="104714" y="15237"/>
                    <a:pt x="102394" y="9525"/>
                  </a:cubicBezTo>
                  <a:lnTo>
                    <a:pt x="9715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6468161" y="3850653"/>
              <a:ext cx="32995" cy="26022"/>
            </a:xfrm>
            <a:custGeom>
              <a:avLst/>
              <a:gdLst/>
              <a:ahLst/>
              <a:cxnLst/>
              <a:rect l="l" t="t" r="r" b="b"/>
              <a:pathLst>
                <a:path w="32995" h="26022">
                  <a:moveTo>
                    <a:pt x="32995" y="26022"/>
                  </a:moveTo>
                  <a:lnTo>
                    <a:pt x="26022" y="0"/>
                  </a:lnTo>
                  <a:lnTo>
                    <a:pt x="0" y="697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6448519" y="3850653"/>
              <a:ext cx="45664" cy="101994"/>
            </a:xfrm>
            <a:custGeom>
              <a:avLst/>
              <a:gdLst/>
              <a:ahLst/>
              <a:cxnLst/>
              <a:rect l="l" t="t" r="r" b="b"/>
              <a:pathLst>
                <a:path w="45664" h="101994">
                  <a:moveTo>
                    <a:pt x="45664" y="0"/>
                  </a:moveTo>
                  <a:lnTo>
                    <a:pt x="2802" y="74238"/>
                  </a:lnTo>
                  <a:cubicBezTo>
                    <a:pt x="0" y="79728"/>
                    <a:pt x="28" y="86234"/>
                    <a:pt x="2876" y="91700"/>
                  </a:cubicBezTo>
                  <a:cubicBezTo>
                    <a:pt x="5724" y="97166"/>
                    <a:pt x="11041" y="100916"/>
                    <a:pt x="17146" y="101765"/>
                  </a:cubicBezTo>
                  <a:lnTo>
                    <a:pt x="28014" y="101994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6567145" y="3857625"/>
              <a:ext cx="32995" cy="26022"/>
            </a:xfrm>
            <a:custGeom>
              <a:avLst/>
              <a:gdLst/>
              <a:ahLst/>
              <a:cxnLst/>
              <a:rect l="l" t="t" r="r" b="b"/>
              <a:pathLst>
                <a:path w="32995" h="26022">
                  <a:moveTo>
                    <a:pt x="0" y="19050"/>
                  </a:moveTo>
                  <a:lnTo>
                    <a:pt x="26022" y="26022"/>
                  </a:lnTo>
                  <a:lnTo>
                    <a:pt x="3299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6513662" y="3800481"/>
              <a:ext cx="79505" cy="83167"/>
            </a:xfrm>
            <a:custGeom>
              <a:avLst/>
              <a:gdLst/>
              <a:ahLst/>
              <a:cxnLst/>
              <a:rect l="l" t="t" r="r" b="b"/>
              <a:pathLst>
                <a:path w="79505" h="83167">
                  <a:moveTo>
                    <a:pt x="79505" y="83167"/>
                  </a:moveTo>
                  <a:lnTo>
                    <a:pt x="36643" y="8929"/>
                  </a:lnTo>
                  <a:cubicBezTo>
                    <a:pt x="33288" y="3758"/>
                    <a:pt x="27638" y="530"/>
                    <a:pt x="21480" y="265"/>
                  </a:cubicBezTo>
                  <a:cubicBezTo>
                    <a:pt x="15322" y="0"/>
                    <a:pt x="9416" y="2731"/>
                    <a:pt x="5629" y="7595"/>
                  </a:cubicBezTo>
                  <a:lnTo>
                    <a:pt x="0" y="1689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64027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放射性废物处理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04610" y="4366260"/>
            <a:ext cx="49377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建立废物收集固化暂存体系，活化废物按国家标准严格管理处置</a:t>
            </a:r>
          </a:p>
        </p:txBody>
      </p:sp>
      <p:sp>
        <p:nvSpPr>
          <p:cNvPr id="22" name="Freeform 22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819150" y="5267325"/>
            <a:ext cx="152400" cy="133350"/>
            <a:chOff x="819150" y="5267325"/>
            <a:chExt cx="152400" cy="133350"/>
          </a:xfrm>
        </p:grpSpPr>
        <p:sp>
          <p:nvSpPr>
            <p:cNvPr id="23" name="Freeform 23"/>
            <p:cNvSpPr/>
            <p:nvPr/>
          </p:nvSpPr>
          <p:spPr>
            <a:xfrm>
              <a:off x="819150" y="5391150"/>
              <a:ext cx="152400" cy="9525"/>
            </a:xfrm>
            <a:custGeom>
              <a:avLst/>
              <a:gdLst/>
              <a:ahLst/>
              <a:cxnLst/>
              <a:rect l="l" t="t" r="r" b="b"/>
              <a:pathLst>
                <a:path w="152400" h="9525">
                  <a:moveTo>
                    <a:pt x="0" y="0"/>
                  </a:moveTo>
                  <a:lnTo>
                    <a:pt x="1524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819150" y="5267325"/>
              <a:ext cx="152400" cy="85725"/>
            </a:xfrm>
            <a:custGeom>
              <a:avLst/>
              <a:gdLst/>
              <a:ahLst/>
              <a:cxnLst/>
              <a:rect l="l" t="t" r="r" b="b"/>
              <a:pathLst>
                <a:path w="152400" h="85725">
                  <a:moveTo>
                    <a:pt x="0" y="85725"/>
                  </a:moveTo>
                  <a:lnTo>
                    <a:pt x="38100" y="28575"/>
                  </a:lnTo>
                  <a:lnTo>
                    <a:pt x="76200" y="47625"/>
                  </a:lnTo>
                  <a:lnTo>
                    <a:pt x="114300" y="0"/>
                  </a:lnTo>
                  <a:lnTo>
                    <a:pt x="15240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7639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环境监测数据达标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5810" y="5795010"/>
            <a:ext cx="46047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厂区周边20个监测点全年辐射本底无异常，保持零泄漏记录</a:t>
            </a:r>
          </a:p>
        </p:txBody>
      </p:sp>
      <p:sp>
        <p:nvSpPr>
          <p:cNvPr id="28" name="Freeform 28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34" name="Group 34"/>
          <p:cNvGrpSpPr/>
          <p:nvPr/>
        </p:nvGrpSpPr>
        <p:grpSpPr>
          <a:xfrm>
            <a:off x="6467475" y="5238750"/>
            <a:ext cx="133350" cy="171450"/>
            <a:chOff x="6467475" y="5238750"/>
            <a:chExt cx="133350" cy="171450"/>
          </a:xfrm>
        </p:grpSpPr>
        <p:sp>
          <p:nvSpPr>
            <p:cNvPr id="29" name="Freeform 29"/>
            <p:cNvSpPr/>
            <p:nvPr/>
          </p:nvSpPr>
          <p:spPr>
            <a:xfrm>
              <a:off x="6553200" y="523875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0" y="38100"/>
                  </a:lnTo>
                  <a:cubicBezTo>
                    <a:pt x="0" y="43361"/>
                    <a:pt x="4264" y="47625"/>
                    <a:pt x="9525" y="47625"/>
                  </a:cubicBezTo>
                  <a:lnTo>
                    <a:pt x="47625" y="476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6467475" y="5238750"/>
              <a:ext cx="133350" cy="171450"/>
            </a:xfrm>
            <a:custGeom>
              <a:avLst/>
              <a:gdLst/>
              <a:ahLst/>
              <a:cxnLst/>
              <a:rect l="l" t="t" r="r" b="b"/>
              <a:pathLst>
                <a:path w="133350" h="171450">
                  <a:moveTo>
                    <a:pt x="114300" y="171450"/>
                  </a:moveTo>
                  <a:lnTo>
                    <a:pt x="19050" y="171450"/>
                  </a:lnTo>
                  <a:cubicBezTo>
                    <a:pt x="8529" y="171450"/>
                    <a:pt x="0" y="162921"/>
                    <a:pt x="0" y="15240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lnTo>
                    <a:pt x="85725" y="0"/>
                  </a:lnTo>
                  <a:lnTo>
                    <a:pt x="133350" y="47625"/>
                  </a:lnTo>
                  <a:lnTo>
                    <a:pt x="133350" y="152400"/>
                  </a:lnTo>
                  <a:cubicBezTo>
                    <a:pt x="133350" y="162921"/>
                    <a:pt x="124821" y="171450"/>
                    <a:pt x="114300" y="1714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6505575" y="52959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505575" y="5334000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6505575" y="5372100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>
                  <a:moveTo>
                    <a:pt x="0" y="0"/>
                  </a:move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5" name="TextBox 35"/>
          <p:cNvSpPr txBox="1"/>
          <p:nvPr/>
        </p:nvSpPr>
        <p:spPr>
          <a:xfrm>
            <a:off x="64027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核安全许可证获取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404610" y="5795010"/>
            <a:ext cx="528828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通过国家核安全局审查取得运行许可证，核安全管理体系获官方认可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47A1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3882223" y="2898458"/>
            <a:ext cx="4427553" cy="1140142"/>
            <a:chOff x="3882223" y="2898458"/>
            <a:chExt cx="4427553" cy="1140142"/>
          </a:xfrm>
        </p:grpSpPr>
        <p:sp>
          <p:nvSpPr>
            <p:cNvPr id="3" name="TextBox 3"/>
            <p:cNvSpPr txBox="1"/>
            <p:nvPr/>
          </p:nvSpPr>
          <p:spPr>
            <a:xfrm>
              <a:off x="3882223" y="28984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年度核心里程碑回顾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773454" y="3552825"/>
              <a:ext cx="264509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42A5F5"/>
                  </a:solidFill>
                  <a:latin typeface="Noto Sans CJK SC"/>
                  <a:ea typeface="Microsoft YaHei"/>
                  <a:cs typeface="Noto Sans CJK SC"/>
                </a:rPr>
                <a:t>CORE MILESTONES REVIEW</a:t>
              </a:r>
            </a:p>
          </p:txBody>
        </p:sp>
        <p:sp>
          <p:nvSpPr>
            <p:cNvPr id="5" name="Freeform 5"/>
            <p:cNvSpPr/>
            <p:nvPr/>
          </p:nvSpPr>
          <p:spPr>
            <a:xfrm>
              <a:off x="5143500" y="4000500"/>
              <a:ext cx="1905000" cy="38100"/>
            </a:xfrm>
            <a:custGeom>
              <a:avLst/>
              <a:gdLst/>
              <a:ahLst/>
              <a:cxnLst/>
              <a:rect l="l" t="t" r="r" b="b"/>
              <a:pathLst>
                <a:path w="1905000" h="38100">
                  <a:moveTo>
                    <a:pt x="19050" y="0"/>
                  </a:moveTo>
                  <a:lnTo>
                    <a:pt x="1885950" y="0"/>
                  </a:lnTo>
                  <a:cubicBezTo>
                    <a:pt x="1896471" y="0"/>
                    <a:pt x="1905000" y="8529"/>
                    <a:pt x="1905000" y="19050"/>
                  </a:cubicBezTo>
                  <a:lnTo>
                    <a:pt x="1905000" y="19050"/>
                  </a:lnTo>
                  <a:cubicBezTo>
                    <a:pt x="1905000" y="29571"/>
                    <a:pt x="1896471" y="38100"/>
                    <a:pt x="1885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952500" y="3333750"/>
              <a:ext cx="10287000" cy="19050"/>
            </a:xfrm>
            <a:prstGeom prst="rect">
              <a:avLst/>
            </a:prstGeom>
            <a:solidFill>
              <a:srgbClr val="FFB300">
                <a:alpha val="50000"/>
              </a:srgbClr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1905000" y="3238500"/>
              <a:ext cx="8382000" cy="209550"/>
            </a:xfrm>
            <a:prstGeom prst="rect">
              <a:avLst/>
            </a:prstGeom>
            <a:solidFill>
              <a:srgbClr val="FFFFFF">
                <a:alpha val="1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123754" y="2898458"/>
            <a:ext cx="3944493" cy="973454"/>
            <a:chOff x="4123754" y="2898458"/>
            <a:chExt cx="3944493" cy="973454"/>
          </a:xfrm>
        </p:grpSpPr>
        <p:sp>
          <p:nvSpPr>
            <p:cNvPr id="6" name="TextBox 6"/>
            <p:cNvSpPr txBox="1"/>
            <p:nvPr/>
          </p:nvSpPr>
          <p:spPr>
            <a:xfrm>
              <a:off x="4123754" y="28984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全球竞争格局分析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267676" y="3536632"/>
              <a:ext cx="365664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42A5F5"/>
                  </a:solidFill>
                  <a:latin typeface="Noto Sans CJK SC"/>
                  <a:ea typeface="Microsoft YaHei"/>
                  <a:cs typeface="Noto Sans CJK SC"/>
                </a:rPr>
                <a:t>GLOBAL COMPETITIVE LANDSCAPE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国际竞品对标与技术差距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544627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对比ITER、SPARC等主流项目，明确我司在紧凑化领域的领先优势。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1428750"/>
            <a:ext cx="3971925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2" name="Group 12"/>
          <p:cNvGrpSpPr/>
          <p:nvPr/>
        </p:nvGrpSpPr>
        <p:grpSpPr>
          <a:xfrm>
            <a:off x="940594" y="1664494"/>
            <a:ext cx="157162" cy="157162"/>
            <a:chOff x="940594" y="1664494"/>
            <a:chExt cx="157162" cy="157162"/>
          </a:xfrm>
        </p:grpSpPr>
        <p:sp>
          <p:nvSpPr>
            <p:cNvPr id="7" name="Freeform 7"/>
            <p:cNvSpPr/>
            <p:nvPr/>
          </p:nvSpPr>
          <p:spPr>
            <a:xfrm>
              <a:off x="940594" y="1664494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0" y="78581"/>
                  </a:moveTo>
                  <a:cubicBezTo>
                    <a:pt x="0" y="121980"/>
                    <a:pt x="35182" y="157162"/>
                    <a:pt x="78581" y="157162"/>
                  </a:cubicBezTo>
                  <a:cubicBezTo>
                    <a:pt x="121980" y="157162"/>
                    <a:pt x="157162" y="121980"/>
                    <a:pt x="157162" y="78581"/>
                  </a:cubicBezTo>
                  <a:cubicBezTo>
                    <a:pt x="157162" y="35182"/>
                    <a:pt x="121980" y="0"/>
                    <a:pt x="78581" y="0"/>
                  </a:cubicBezTo>
                  <a:cubicBezTo>
                    <a:pt x="35182" y="0"/>
                    <a:pt x="0" y="35182"/>
                    <a:pt x="0" y="7858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945832" y="1716881"/>
              <a:ext cx="146685" cy="9525"/>
            </a:xfrm>
            <a:custGeom>
              <a:avLst/>
              <a:gdLst/>
              <a:ahLst/>
              <a:cxnLst/>
              <a:rect l="l" t="t" r="r" b="b"/>
              <a:pathLst>
                <a:path w="146685" h="9525">
                  <a:moveTo>
                    <a:pt x="0" y="0"/>
                  </a:moveTo>
                  <a:lnTo>
                    <a:pt x="14668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945832" y="1769269"/>
              <a:ext cx="146685" cy="9525"/>
            </a:xfrm>
            <a:custGeom>
              <a:avLst/>
              <a:gdLst/>
              <a:ahLst/>
              <a:cxnLst/>
              <a:rect l="l" t="t" r="r" b="b"/>
              <a:pathLst>
                <a:path w="146685" h="9525">
                  <a:moveTo>
                    <a:pt x="0" y="0"/>
                  </a:moveTo>
                  <a:lnTo>
                    <a:pt x="14668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984800" y="1664494"/>
              <a:ext cx="30010" cy="157162"/>
            </a:xfrm>
            <a:custGeom>
              <a:avLst/>
              <a:gdLst/>
              <a:ahLst/>
              <a:cxnLst/>
              <a:rect l="l" t="t" r="r" b="b"/>
              <a:pathLst>
                <a:path w="30010" h="157162">
                  <a:moveTo>
                    <a:pt x="30010" y="0"/>
                  </a:moveTo>
                  <a:cubicBezTo>
                    <a:pt x="0" y="48090"/>
                    <a:pt x="0" y="109073"/>
                    <a:pt x="30010" y="15716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1023541" y="1664494"/>
              <a:ext cx="30010" cy="157162"/>
            </a:xfrm>
            <a:custGeom>
              <a:avLst/>
              <a:gdLst/>
              <a:ahLst/>
              <a:cxnLst/>
              <a:rect l="l" t="t" r="r" b="b"/>
              <a:pathLst>
                <a:path w="30010" h="157162">
                  <a:moveTo>
                    <a:pt x="0" y="0"/>
                  </a:moveTo>
                  <a:cubicBezTo>
                    <a:pt x="30010" y="48090"/>
                    <a:pt x="30010" y="109073"/>
                    <a:pt x="0" y="15716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1181100" y="1666875"/>
            <a:ext cx="1866829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ITER项目进度对比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9160" y="1946910"/>
            <a:ext cx="698830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ITER面临严重延期与预算超支，全功率实验推迟至2035年后。我司采用紧凑化托卡马克路…</a:t>
            </a:r>
          </a:p>
        </p:txBody>
      </p:sp>
      <p:sp>
        <p:nvSpPr>
          <p:cNvPr id="15" name="Freeform 15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8" name="Group 18"/>
          <p:cNvGrpSpPr/>
          <p:nvPr/>
        </p:nvGrpSpPr>
        <p:grpSpPr>
          <a:xfrm>
            <a:off x="940594" y="2956719"/>
            <a:ext cx="157163" cy="87312"/>
            <a:chOff x="940594" y="2956719"/>
            <a:chExt cx="157163" cy="87312"/>
          </a:xfrm>
        </p:grpSpPr>
        <p:sp>
          <p:nvSpPr>
            <p:cNvPr id="16" name="Freeform 16"/>
            <p:cNvSpPr/>
            <p:nvPr/>
          </p:nvSpPr>
          <p:spPr>
            <a:xfrm>
              <a:off x="940594" y="2956719"/>
              <a:ext cx="157162" cy="87312"/>
            </a:xfrm>
            <a:custGeom>
              <a:avLst/>
              <a:gdLst/>
              <a:ahLst/>
              <a:cxnLst/>
              <a:rect l="l" t="t" r="r" b="b"/>
              <a:pathLst>
                <a:path w="157162" h="87312">
                  <a:moveTo>
                    <a:pt x="0" y="87312"/>
                  </a:moveTo>
                  <a:lnTo>
                    <a:pt x="52388" y="34925"/>
                  </a:lnTo>
                  <a:lnTo>
                    <a:pt x="87313" y="69850"/>
                  </a:lnTo>
                  <a:lnTo>
                    <a:pt x="157162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1036638" y="2956719"/>
              <a:ext cx="61119" cy="61119"/>
            </a:xfrm>
            <a:custGeom>
              <a:avLst/>
              <a:gdLst/>
              <a:ahLst/>
              <a:cxnLst/>
              <a:rect l="l" t="t" r="r" b="b"/>
              <a:pathLst>
                <a:path w="61119" h="61119">
                  <a:moveTo>
                    <a:pt x="0" y="0"/>
                  </a:moveTo>
                  <a:lnTo>
                    <a:pt x="61119" y="0"/>
                  </a:lnTo>
                  <a:lnTo>
                    <a:pt x="61119" y="61119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9" name="TextBox 19"/>
          <p:cNvSpPr txBox="1"/>
          <p:nvPr/>
        </p:nvSpPr>
        <p:spPr>
          <a:xfrm>
            <a:off x="1181100" y="2924175"/>
            <a:ext cx="2050852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SPARC磁场强度对比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99160" y="3204210"/>
            <a:ext cx="6848094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SPARC依赖REBCO高温超导磁体实现20T强场。我司同等采用第二代高温超导带材，中心…</a:t>
            </a:r>
          </a:p>
        </p:txBody>
      </p:sp>
      <p:sp>
        <p:nvSpPr>
          <p:cNvPr id="21" name="Freeform 21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6" name="Group 26"/>
          <p:cNvGrpSpPr/>
          <p:nvPr/>
        </p:nvGrpSpPr>
        <p:grpSpPr>
          <a:xfrm>
            <a:off x="940594" y="4197350"/>
            <a:ext cx="157163" cy="149225"/>
            <a:chOff x="940594" y="4197350"/>
            <a:chExt cx="157163" cy="149225"/>
          </a:xfrm>
        </p:grpSpPr>
        <p:sp>
          <p:nvSpPr>
            <p:cNvPr id="22" name="Freeform 22"/>
            <p:cNvSpPr/>
            <p:nvPr/>
          </p:nvSpPr>
          <p:spPr>
            <a:xfrm>
              <a:off x="940594" y="4267200"/>
              <a:ext cx="52388" cy="69850"/>
            </a:xfrm>
            <a:custGeom>
              <a:avLst/>
              <a:gdLst/>
              <a:ahLst/>
              <a:cxnLst/>
              <a:rect l="l" t="t" r="r" b="b"/>
              <a:pathLst>
                <a:path w="52388" h="69850">
                  <a:moveTo>
                    <a:pt x="0" y="8731"/>
                  </a:moveTo>
                  <a:cubicBezTo>
                    <a:pt x="0" y="3909"/>
                    <a:pt x="3909" y="0"/>
                    <a:pt x="8731" y="0"/>
                  </a:cubicBezTo>
                  <a:lnTo>
                    <a:pt x="43656" y="0"/>
                  </a:lnTo>
                  <a:cubicBezTo>
                    <a:pt x="48478" y="0"/>
                    <a:pt x="52388" y="3909"/>
                    <a:pt x="52388" y="8731"/>
                  </a:cubicBezTo>
                  <a:lnTo>
                    <a:pt x="52388" y="61119"/>
                  </a:lnTo>
                  <a:cubicBezTo>
                    <a:pt x="52388" y="65941"/>
                    <a:pt x="48478" y="69850"/>
                    <a:pt x="43656" y="69850"/>
                  </a:cubicBezTo>
                  <a:lnTo>
                    <a:pt x="8731" y="69850"/>
                  </a:lnTo>
                  <a:cubicBezTo>
                    <a:pt x="3909" y="69850"/>
                    <a:pt x="0" y="65941"/>
                    <a:pt x="0" y="61119"/>
                  </a:cubicBezTo>
                  <a:lnTo>
                    <a:pt x="0" y="873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1045369" y="4232275"/>
              <a:ext cx="52388" cy="104775"/>
            </a:xfrm>
            <a:custGeom>
              <a:avLst/>
              <a:gdLst/>
              <a:ahLst/>
              <a:cxnLst/>
              <a:rect l="l" t="t" r="r" b="b"/>
              <a:pathLst>
                <a:path w="52388" h="104775">
                  <a:moveTo>
                    <a:pt x="0" y="8731"/>
                  </a:moveTo>
                  <a:cubicBezTo>
                    <a:pt x="0" y="3909"/>
                    <a:pt x="3909" y="0"/>
                    <a:pt x="8731" y="0"/>
                  </a:cubicBezTo>
                  <a:lnTo>
                    <a:pt x="43656" y="0"/>
                  </a:lnTo>
                  <a:cubicBezTo>
                    <a:pt x="48478" y="0"/>
                    <a:pt x="52388" y="3909"/>
                    <a:pt x="52388" y="8731"/>
                  </a:cubicBezTo>
                  <a:lnTo>
                    <a:pt x="52388" y="96044"/>
                  </a:lnTo>
                  <a:cubicBezTo>
                    <a:pt x="52388" y="100866"/>
                    <a:pt x="48478" y="104775"/>
                    <a:pt x="43656" y="104775"/>
                  </a:cubicBezTo>
                  <a:lnTo>
                    <a:pt x="8731" y="104775"/>
                  </a:lnTo>
                  <a:cubicBezTo>
                    <a:pt x="3909" y="104775"/>
                    <a:pt x="0" y="100866"/>
                    <a:pt x="0" y="96044"/>
                  </a:cubicBezTo>
                  <a:lnTo>
                    <a:pt x="0" y="873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92981" y="4197350"/>
              <a:ext cx="52388" cy="139700"/>
            </a:xfrm>
            <a:custGeom>
              <a:avLst/>
              <a:gdLst/>
              <a:ahLst/>
              <a:cxnLst/>
              <a:rect l="l" t="t" r="r" b="b"/>
              <a:pathLst>
                <a:path w="52388" h="139700">
                  <a:moveTo>
                    <a:pt x="0" y="8731"/>
                  </a:moveTo>
                  <a:cubicBezTo>
                    <a:pt x="0" y="3909"/>
                    <a:pt x="3909" y="0"/>
                    <a:pt x="8731" y="0"/>
                  </a:cubicBezTo>
                  <a:lnTo>
                    <a:pt x="43656" y="0"/>
                  </a:lnTo>
                  <a:cubicBezTo>
                    <a:pt x="48478" y="0"/>
                    <a:pt x="52388" y="3909"/>
                    <a:pt x="52388" y="8731"/>
                  </a:cubicBezTo>
                  <a:lnTo>
                    <a:pt x="52388" y="130969"/>
                  </a:lnTo>
                  <a:cubicBezTo>
                    <a:pt x="52388" y="135791"/>
                    <a:pt x="48478" y="139700"/>
                    <a:pt x="43656" y="139700"/>
                  </a:cubicBezTo>
                  <a:lnTo>
                    <a:pt x="8731" y="139700"/>
                  </a:lnTo>
                  <a:cubicBezTo>
                    <a:pt x="3909" y="139700"/>
                    <a:pt x="0" y="135791"/>
                    <a:pt x="0" y="130969"/>
                  </a:cubicBezTo>
                  <a:lnTo>
                    <a:pt x="0" y="873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949325" y="4337050"/>
              <a:ext cx="122237" cy="9525"/>
            </a:xfrm>
            <a:custGeom>
              <a:avLst/>
              <a:gdLst/>
              <a:ahLst/>
              <a:cxnLst/>
              <a:rect l="l" t="t" r="r" b="b"/>
              <a:pathLst>
                <a:path w="122237" h="9525">
                  <a:moveTo>
                    <a:pt x="0" y="0"/>
                  </a:moveTo>
                  <a:lnTo>
                    <a:pt x="122237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7" name="TextBox 27"/>
          <p:cNvSpPr txBox="1"/>
          <p:nvPr/>
        </p:nvSpPr>
        <p:spPr>
          <a:xfrm>
            <a:off x="1181100" y="4191000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国内竞品技术参数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99160" y="4471035"/>
            <a:ext cx="59893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竞品限于常规或低温超导；我司高温超导工程化及稳态控制领先国内两个代际</a:t>
            </a:r>
          </a:p>
        </p:txBody>
      </p:sp>
      <p:sp>
        <p:nvSpPr>
          <p:cNvPr id="29" name="Freeform 29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33" name="Group 33"/>
          <p:cNvGrpSpPr/>
          <p:nvPr/>
        </p:nvGrpSpPr>
        <p:grpSpPr>
          <a:xfrm>
            <a:off x="940594" y="5445919"/>
            <a:ext cx="157162" cy="157162"/>
            <a:chOff x="940594" y="5445919"/>
            <a:chExt cx="157162" cy="157162"/>
          </a:xfrm>
        </p:grpSpPr>
        <p:sp>
          <p:nvSpPr>
            <p:cNvPr id="30" name="Freeform 30"/>
            <p:cNvSpPr/>
            <p:nvPr/>
          </p:nvSpPr>
          <p:spPr>
            <a:xfrm>
              <a:off x="1010444" y="5515769"/>
              <a:ext cx="17463" cy="17462"/>
            </a:xfrm>
            <a:custGeom>
              <a:avLst/>
              <a:gdLst/>
              <a:ahLst/>
              <a:cxnLst/>
              <a:rect l="l" t="t" r="r" b="b"/>
              <a:pathLst>
                <a:path w="17463" h="17462">
                  <a:moveTo>
                    <a:pt x="0" y="8731"/>
                  </a:moveTo>
                  <a:cubicBezTo>
                    <a:pt x="0" y="13553"/>
                    <a:pt x="3909" y="17462"/>
                    <a:pt x="8731" y="17462"/>
                  </a:cubicBezTo>
                  <a:cubicBezTo>
                    <a:pt x="13553" y="17462"/>
                    <a:pt x="17463" y="13553"/>
                    <a:pt x="17463" y="8731"/>
                  </a:cubicBezTo>
                  <a:cubicBezTo>
                    <a:pt x="17463" y="3909"/>
                    <a:pt x="13553" y="0"/>
                    <a:pt x="8731" y="0"/>
                  </a:cubicBezTo>
                  <a:cubicBezTo>
                    <a:pt x="3909" y="0"/>
                    <a:pt x="0" y="3909"/>
                    <a:pt x="0" y="873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975519" y="5480844"/>
              <a:ext cx="87312" cy="87313"/>
            </a:xfrm>
            <a:custGeom>
              <a:avLst/>
              <a:gdLst/>
              <a:ahLst/>
              <a:cxnLst/>
              <a:rect l="l" t="t" r="r" b="b"/>
              <a:pathLst>
                <a:path w="87312" h="87313">
                  <a:moveTo>
                    <a:pt x="0" y="43656"/>
                  </a:moveTo>
                  <a:cubicBezTo>
                    <a:pt x="0" y="67767"/>
                    <a:pt x="19546" y="87313"/>
                    <a:pt x="43656" y="87313"/>
                  </a:cubicBezTo>
                  <a:cubicBezTo>
                    <a:pt x="67767" y="87313"/>
                    <a:pt x="87312" y="67767"/>
                    <a:pt x="87312" y="43656"/>
                  </a:cubicBezTo>
                  <a:cubicBezTo>
                    <a:pt x="87312" y="19546"/>
                    <a:pt x="67767" y="0"/>
                    <a:pt x="43656" y="0"/>
                  </a:cubicBezTo>
                  <a:cubicBezTo>
                    <a:pt x="19546" y="0"/>
                    <a:pt x="0" y="19546"/>
                    <a:pt x="0" y="4365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940594" y="5445919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0" y="78581"/>
                  </a:moveTo>
                  <a:cubicBezTo>
                    <a:pt x="0" y="121980"/>
                    <a:pt x="35182" y="157162"/>
                    <a:pt x="78581" y="157162"/>
                  </a:cubicBezTo>
                  <a:cubicBezTo>
                    <a:pt x="121980" y="157162"/>
                    <a:pt x="157162" y="121980"/>
                    <a:pt x="157162" y="78581"/>
                  </a:cubicBezTo>
                  <a:cubicBezTo>
                    <a:pt x="157162" y="35182"/>
                    <a:pt x="121980" y="0"/>
                    <a:pt x="78581" y="0"/>
                  </a:cubicBezTo>
                  <a:cubicBezTo>
                    <a:pt x="35182" y="0"/>
                    <a:pt x="0" y="35182"/>
                    <a:pt x="0" y="7858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1181100" y="545782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差异化竞争策略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99160" y="5737860"/>
            <a:ext cx="548106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专注“小快灵”商业堆，模块化降低边际成本，率先实现兆瓦级并网演示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952500" y="-476250"/>
            <a:ext cx="13144500" cy="8096250"/>
            <a:chOff x="-952500" y="-476250"/>
            <a:chExt cx="13144500" cy="80962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048750" y="-476250"/>
              <a:ext cx="2857500" cy="2857500"/>
            </a:xfrm>
            <a:prstGeom prst="ellipse">
              <a:avLst/>
            </a:prstGeom>
            <a:solidFill>
              <a:srgbClr val="42A5F5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-952500" y="3810000"/>
              <a:ext cx="3810000" cy="3810000"/>
            </a:xfrm>
            <a:prstGeom prst="ellipse">
              <a:avLst/>
            </a:prstGeom>
            <a:solidFill>
              <a:srgbClr val="FFB300">
                <a:alpha val="5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3842004" y="2659380"/>
            <a:ext cx="4507992" cy="1188720"/>
            <a:chOff x="3842004" y="2659380"/>
            <a:chExt cx="4507992" cy="1188720"/>
          </a:xfrm>
        </p:grpSpPr>
        <p:sp>
          <p:nvSpPr>
            <p:cNvPr id="6" name="TextBox 6"/>
            <p:cNvSpPr txBox="1"/>
            <p:nvPr/>
          </p:nvSpPr>
          <p:spPr>
            <a:xfrm>
              <a:off x="3842004" y="2659380"/>
              <a:ext cx="4507992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下一年度战略目标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088321" y="3329940"/>
              <a:ext cx="401535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STRATEGIC GOALS FOR NEXT YEAR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5143500" y="3810000"/>
              <a:ext cx="1905000" cy="38100"/>
            </a:xfrm>
            <a:custGeom>
              <a:avLst/>
              <a:gdLst/>
              <a:ahLst/>
              <a:cxnLst/>
              <a:rect l="l" t="t" r="r" b="b"/>
              <a:pathLst>
                <a:path w="1905000" h="38100">
                  <a:moveTo>
                    <a:pt x="19050" y="0"/>
                  </a:moveTo>
                  <a:lnTo>
                    <a:pt x="1885950" y="0"/>
                  </a:lnTo>
                  <a:cubicBezTo>
                    <a:pt x="1896471" y="0"/>
                    <a:pt x="1905000" y="8529"/>
                    <a:pt x="1905000" y="19050"/>
                  </a:cubicBezTo>
                  <a:lnTo>
                    <a:pt x="1905000" y="19050"/>
                  </a:lnTo>
                  <a:cubicBezTo>
                    <a:pt x="1905000" y="29571"/>
                    <a:pt x="1896471" y="38100"/>
                    <a:pt x="1885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更高参数稳态运行计划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66775"/>
            <a:ext cx="564642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聚焦长脉冲实验，逐步逼近示范堆DEMO建设的关键门槛。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741045" y="2622232"/>
            <a:ext cx="256987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01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92956" y="2964656"/>
            <a:ext cx="185738" cy="185738"/>
            <a:chOff x="792956" y="2964656"/>
            <a:chExt cx="185738" cy="185738"/>
          </a:xfrm>
        </p:grpSpPr>
        <p:sp>
          <p:nvSpPr>
            <p:cNvPr id="7" name="Freeform 7"/>
            <p:cNvSpPr/>
            <p:nvPr/>
          </p:nvSpPr>
          <p:spPr>
            <a:xfrm>
              <a:off x="792956" y="2964656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185738" h="185738">
                  <a:moveTo>
                    <a:pt x="0" y="92869"/>
                  </a:moveTo>
                  <a:cubicBezTo>
                    <a:pt x="0" y="144159"/>
                    <a:pt x="41579" y="185738"/>
                    <a:pt x="92869" y="185738"/>
                  </a:cubicBezTo>
                  <a:cubicBezTo>
                    <a:pt x="144159" y="185738"/>
                    <a:pt x="185738" y="144159"/>
                    <a:pt x="185738" y="92869"/>
                  </a:cubicBezTo>
                  <a:cubicBezTo>
                    <a:pt x="185738" y="41579"/>
                    <a:pt x="144159" y="0"/>
                    <a:pt x="92869" y="0"/>
                  </a:cubicBezTo>
                  <a:cubicBezTo>
                    <a:pt x="41579" y="0"/>
                    <a:pt x="0" y="41579"/>
                    <a:pt x="0" y="92869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85825" y="3005931"/>
              <a:ext cx="30956" cy="82550"/>
            </a:xfrm>
            <a:custGeom>
              <a:avLst/>
              <a:gdLst/>
              <a:ahLst/>
              <a:cxnLst/>
              <a:rect l="l" t="t" r="r" b="b"/>
              <a:pathLst>
                <a:path w="30956" h="82550">
                  <a:moveTo>
                    <a:pt x="0" y="0"/>
                  </a:moveTo>
                  <a:lnTo>
                    <a:pt x="0" y="51594"/>
                  </a:lnTo>
                  <a:lnTo>
                    <a:pt x="30956" y="825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44855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千秒级长脉冲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7712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突破热负荷瓶颈，实现等离子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7712" y="3840956"/>
            <a:ext cx="215634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体放电持续时间超过1000秒，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7712" y="4069556"/>
            <a:ext cx="167163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验证稳态运行可行性。</a:t>
            </a:r>
          </a:p>
        </p:txBody>
      </p:sp>
      <p:sp>
        <p:nvSpPr>
          <p:cNvPr id="14" name="Freeform 14"/>
          <p:cNvSpPr/>
          <p:nvPr/>
        </p:nvSpPr>
        <p:spPr>
          <a:xfrm>
            <a:off x="310515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15" name="Freeform 15"/>
          <p:cNvSpPr/>
          <p:nvPr/>
        </p:nvSpPr>
        <p:spPr>
          <a:xfrm>
            <a:off x="347662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16" name="TextBox 16"/>
          <p:cNvSpPr txBox="1"/>
          <p:nvPr/>
        </p:nvSpPr>
        <p:spPr>
          <a:xfrm>
            <a:off x="364617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3698081" y="2964656"/>
            <a:ext cx="185738" cy="185738"/>
            <a:chOff x="3698081" y="2964656"/>
            <a:chExt cx="185738" cy="185738"/>
          </a:xfrm>
        </p:grpSpPr>
        <p:sp>
          <p:nvSpPr>
            <p:cNvPr id="17" name="Freeform 17"/>
            <p:cNvSpPr/>
            <p:nvPr/>
          </p:nvSpPr>
          <p:spPr>
            <a:xfrm>
              <a:off x="3790950" y="3067844"/>
              <a:ext cx="72231" cy="82550"/>
            </a:xfrm>
            <a:custGeom>
              <a:avLst/>
              <a:gdLst/>
              <a:ahLst/>
              <a:cxnLst/>
              <a:rect l="l" t="t" r="r" b="b"/>
              <a:pathLst>
                <a:path w="72231" h="82550">
                  <a:moveTo>
                    <a:pt x="36116" y="0"/>
                  </a:moveTo>
                  <a:cubicBezTo>
                    <a:pt x="16170" y="0"/>
                    <a:pt x="0" y="16170"/>
                    <a:pt x="0" y="36116"/>
                  </a:cubicBezTo>
                  <a:lnTo>
                    <a:pt x="0" y="46434"/>
                  </a:lnTo>
                  <a:cubicBezTo>
                    <a:pt x="0" y="66380"/>
                    <a:pt x="16170" y="82550"/>
                    <a:pt x="36116" y="82550"/>
                  </a:cubicBezTo>
                  <a:cubicBezTo>
                    <a:pt x="56062" y="82550"/>
                    <a:pt x="72231" y="66380"/>
                    <a:pt x="72231" y="46434"/>
                  </a:cubicBezTo>
                  <a:lnTo>
                    <a:pt x="72231" y="2786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3718719" y="3067844"/>
              <a:ext cx="72231" cy="82550"/>
            </a:xfrm>
            <a:custGeom>
              <a:avLst/>
              <a:gdLst/>
              <a:ahLst/>
              <a:cxnLst/>
              <a:rect l="l" t="t" r="r" b="b"/>
              <a:pathLst>
                <a:path w="72231" h="82550">
                  <a:moveTo>
                    <a:pt x="36116" y="0"/>
                  </a:moveTo>
                  <a:cubicBezTo>
                    <a:pt x="56062" y="0"/>
                    <a:pt x="72231" y="16170"/>
                    <a:pt x="72231" y="36116"/>
                  </a:cubicBezTo>
                  <a:lnTo>
                    <a:pt x="72231" y="46434"/>
                  </a:lnTo>
                  <a:cubicBezTo>
                    <a:pt x="72231" y="66380"/>
                    <a:pt x="56062" y="82550"/>
                    <a:pt x="36116" y="82550"/>
                  </a:cubicBezTo>
                  <a:cubicBezTo>
                    <a:pt x="16170" y="82550"/>
                    <a:pt x="0" y="66380"/>
                    <a:pt x="0" y="46434"/>
                  </a:cubicBezTo>
                  <a:lnTo>
                    <a:pt x="0" y="2786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3842544" y="3026569"/>
              <a:ext cx="41275" cy="72231"/>
            </a:xfrm>
            <a:custGeom>
              <a:avLst/>
              <a:gdLst/>
              <a:ahLst/>
              <a:cxnLst/>
              <a:rect l="l" t="t" r="r" b="b"/>
              <a:pathLst>
                <a:path w="41275" h="72231">
                  <a:moveTo>
                    <a:pt x="5159" y="72231"/>
                  </a:moveTo>
                  <a:cubicBezTo>
                    <a:pt x="25105" y="72231"/>
                    <a:pt x="41275" y="56062"/>
                    <a:pt x="41275" y="36116"/>
                  </a:cubicBezTo>
                  <a:cubicBezTo>
                    <a:pt x="41275" y="16170"/>
                    <a:pt x="25105" y="0"/>
                    <a:pt x="5159" y="0"/>
                  </a:cubicBez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3790950" y="2964656"/>
              <a:ext cx="72231" cy="65008"/>
            </a:xfrm>
            <a:custGeom>
              <a:avLst/>
              <a:gdLst/>
              <a:ahLst/>
              <a:cxnLst/>
              <a:rect l="l" t="t" r="r" b="b"/>
              <a:pathLst>
                <a:path w="72231" h="65008">
                  <a:moveTo>
                    <a:pt x="72231" y="65008"/>
                  </a:moveTo>
                  <a:lnTo>
                    <a:pt x="72231" y="36116"/>
                  </a:lnTo>
                  <a:cubicBezTo>
                    <a:pt x="72231" y="16170"/>
                    <a:pt x="56062" y="0"/>
                    <a:pt x="36116" y="0"/>
                  </a:cubicBezTo>
                  <a:cubicBezTo>
                    <a:pt x="16170" y="0"/>
                    <a:pt x="0" y="16170"/>
                    <a:pt x="0" y="3611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3698081" y="3026569"/>
              <a:ext cx="41275" cy="72231"/>
            </a:xfrm>
            <a:custGeom>
              <a:avLst/>
              <a:gdLst/>
              <a:ahLst/>
              <a:cxnLst/>
              <a:rect l="l" t="t" r="r" b="b"/>
              <a:pathLst>
                <a:path w="41275" h="72231">
                  <a:moveTo>
                    <a:pt x="36116" y="72231"/>
                  </a:moveTo>
                  <a:cubicBezTo>
                    <a:pt x="16170" y="72231"/>
                    <a:pt x="0" y="56062"/>
                    <a:pt x="0" y="36116"/>
                  </a:cubicBezTo>
                  <a:cubicBezTo>
                    <a:pt x="0" y="16170"/>
                    <a:pt x="16170" y="0"/>
                    <a:pt x="36116" y="0"/>
                  </a:cubicBezTo>
                  <a:lnTo>
                    <a:pt x="4127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3718719" y="2964656"/>
              <a:ext cx="72231" cy="139303"/>
            </a:xfrm>
            <a:custGeom>
              <a:avLst/>
              <a:gdLst/>
              <a:ahLst/>
              <a:cxnLst/>
              <a:rect l="l" t="t" r="r" b="b"/>
              <a:pathLst>
                <a:path w="72231" h="139303">
                  <a:moveTo>
                    <a:pt x="0" y="65008"/>
                  </a:moveTo>
                  <a:lnTo>
                    <a:pt x="0" y="36116"/>
                  </a:lnTo>
                  <a:cubicBezTo>
                    <a:pt x="0" y="16170"/>
                    <a:pt x="16170" y="0"/>
                    <a:pt x="36116" y="0"/>
                  </a:cubicBezTo>
                  <a:cubicBezTo>
                    <a:pt x="56062" y="0"/>
                    <a:pt x="72231" y="16170"/>
                    <a:pt x="72231" y="36116"/>
                  </a:cubicBezTo>
                  <a:lnTo>
                    <a:pt x="72231" y="13930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3649980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智能控制算法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52838" y="3612356"/>
            <a:ext cx="213991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部署AI实时反馈系统，精准抑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52838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制磁流体不稳定性，提升等离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652838" y="4069556"/>
            <a:ext cx="117871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子体约束品质。</a:t>
            </a:r>
          </a:p>
        </p:txBody>
      </p:sp>
      <p:sp>
        <p:nvSpPr>
          <p:cNvPr id="28" name="Freeform 28"/>
          <p:cNvSpPr/>
          <p:nvPr/>
        </p:nvSpPr>
        <p:spPr>
          <a:xfrm>
            <a:off x="6010275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29" name="Freeform 29"/>
          <p:cNvSpPr/>
          <p:nvPr/>
        </p:nvSpPr>
        <p:spPr>
          <a:xfrm>
            <a:off x="638175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30" name="TextBox 30"/>
          <p:cNvSpPr txBox="1"/>
          <p:nvPr/>
        </p:nvSpPr>
        <p:spPr>
          <a:xfrm>
            <a:off x="6551295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03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6589281" y="2964656"/>
            <a:ext cx="201507" cy="185738"/>
            <a:chOff x="6589281" y="2964656"/>
            <a:chExt cx="201507" cy="185738"/>
          </a:xfrm>
        </p:grpSpPr>
        <p:sp>
          <p:nvSpPr>
            <p:cNvPr id="31" name="Freeform 31"/>
            <p:cNvSpPr/>
            <p:nvPr/>
          </p:nvSpPr>
          <p:spPr>
            <a:xfrm>
              <a:off x="6589281" y="2964656"/>
              <a:ext cx="201507" cy="184148"/>
            </a:xfrm>
            <a:custGeom>
              <a:avLst/>
              <a:gdLst/>
              <a:ahLst/>
              <a:cxnLst/>
              <a:rect l="l" t="t" r="r" b="b"/>
              <a:pathLst>
                <a:path w="201507" h="184148">
                  <a:moveTo>
                    <a:pt x="101222" y="184148"/>
                  </a:moveTo>
                  <a:cubicBezTo>
                    <a:pt x="36580" y="164111"/>
                    <a:pt x="0" y="95886"/>
                    <a:pt x="19085" y="30956"/>
                  </a:cubicBezTo>
                  <a:cubicBezTo>
                    <a:pt x="51233" y="32427"/>
                    <a:pt x="82692" y="21324"/>
                    <a:pt x="106794" y="0"/>
                  </a:cubicBezTo>
                  <a:cubicBezTo>
                    <a:pt x="130897" y="21324"/>
                    <a:pt x="162355" y="32427"/>
                    <a:pt x="194504" y="30956"/>
                  </a:cubicBezTo>
                  <a:cubicBezTo>
                    <a:pt x="201507" y="54783"/>
                    <a:pt x="201183" y="80166"/>
                    <a:pt x="193575" y="103807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727031" y="3109119"/>
              <a:ext cx="61912" cy="41275"/>
            </a:xfrm>
            <a:custGeom>
              <a:avLst/>
              <a:gdLst/>
              <a:ahLst/>
              <a:cxnLst/>
              <a:rect l="l" t="t" r="r" b="b"/>
              <a:pathLst>
                <a:path w="61912" h="41275">
                  <a:moveTo>
                    <a:pt x="0" y="20637"/>
                  </a:moveTo>
                  <a:lnTo>
                    <a:pt x="20637" y="41275"/>
                  </a:lnTo>
                  <a:lnTo>
                    <a:pt x="61912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4" name="TextBox 34"/>
          <p:cNvSpPr txBox="1"/>
          <p:nvPr/>
        </p:nvSpPr>
        <p:spPr>
          <a:xfrm>
            <a:off x="6555105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壁条件预处理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57962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优化第一壁锂化涂层技术，降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557962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低杂质辐射，延长关键部件使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557962" y="4069556"/>
            <a:ext cx="6858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用寿命。</a:t>
            </a:r>
          </a:p>
        </p:txBody>
      </p:sp>
      <p:sp>
        <p:nvSpPr>
          <p:cNvPr id="38" name="Freeform 38"/>
          <p:cNvSpPr/>
          <p:nvPr/>
        </p:nvSpPr>
        <p:spPr>
          <a:xfrm>
            <a:off x="891540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39" name="Freeform 39"/>
          <p:cNvSpPr/>
          <p:nvPr/>
        </p:nvSpPr>
        <p:spPr>
          <a:xfrm>
            <a:off x="928687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40" name="TextBox 40"/>
          <p:cNvSpPr txBox="1"/>
          <p:nvPr/>
        </p:nvSpPr>
        <p:spPr>
          <a:xfrm>
            <a:off x="945642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04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9503801" y="2960126"/>
            <a:ext cx="194797" cy="194797"/>
            <a:chOff x="9503801" y="2960126"/>
            <a:chExt cx="194797" cy="194797"/>
          </a:xfrm>
        </p:grpSpPr>
        <p:sp>
          <p:nvSpPr>
            <p:cNvPr id="41" name="Freeform 41"/>
            <p:cNvSpPr/>
            <p:nvPr/>
          </p:nvSpPr>
          <p:spPr>
            <a:xfrm>
              <a:off x="9503801" y="2960126"/>
              <a:ext cx="194797" cy="194797"/>
            </a:xfrm>
            <a:custGeom>
              <a:avLst/>
              <a:gdLst/>
              <a:ahLst/>
              <a:cxnLst/>
              <a:rect l="l" t="t" r="r" b="b"/>
              <a:pathLst>
                <a:path w="194797" h="194797">
                  <a:moveTo>
                    <a:pt x="80115" y="18120"/>
                  </a:moveTo>
                  <a:cubicBezTo>
                    <a:pt x="84511" y="0"/>
                    <a:pt x="110287" y="0"/>
                    <a:pt x="114683" y="18120"/>
                  </a:cubicBezTo>
                  <a:cubicBezTo>
                    <a:pt x="116020" y="23641"/>
                    <a:pt x="119915" y="28191"/>
                    <a:pt x="125163" y="30365"/>
                  </a:cubicBezTo>
                  <a:cubicBezTo>
                    <a:pt x="130411" y="32540"/>
                    <a:pt x="136382" y="32077"/>
                    <a:pt x="141233" y="29120"/>
                  </a:cubicBezTo>
                  <a:cubicBezTo>
                    <a:pt x="157155" y="19420"/>
                    <a:pt x="175388" y="37643"/>
                    <a:pt x="165688" y="53575"/>
                  </a:cubicBezTo>
                  <a:cubicBezTo>
                    <a:pt x="162735" y="58423"/>
                    <a:pt x="162273" y="64390"/>
                    <a:pt x="164445" y="69635"/>
                  </a:cubicBezTo>
                  <a:cubicBezTo>
                    <a:pt x="166617" y="74880"/>
                    <a:pt x="171162" y="78773"/>
                    <a:pt x="176678" y="80115"/>
                  </a:cubicBezTo>
                  <a:cubicBezTo>
                    <a:pt x="194797" y="84511"/>
                    <a:pt x="194797" y="110287"/>
                    <a:pt x="176678" y="114683"/>
                  </a:cubicBezTo>
                  <a:cubicBezTo>
                    <a:pt x="171156" y="116020"/>
                    <a:pt x="166606" y="119915"/>
                    <a:pt x="164432" y="125163"/>
                  </a:cubicBezTo>
                  <a:cubicBezTo>
                    <a:pt x="162258" y="130411"/>
                    <a:pt x="162720" y="136382"/>
                    <a:pt x="165678" y="141233"/>
                  </a:cubicBezTo>
                  <a:cubicBezTo>
                    <a:pt x="175377" y="157155"/>
                    <a:pt x="157155" y="175388"/>
                    <a:pt x="141222" y="165688"/>
                  </a:cubicBezTo>
                  <a:cubicBezTo>
                    <a:pt x="136374" y="162735"/>
                    <a:pt x="130408" y="162273"/>
                    <a:pt x="125163" y="164445"/>
                  </a:cubicBezTo>
                  <a:cubicBezTo>
                    <a:pt x="119918" y="166617"/>
                    <a:pt x="116024" y="171162"/>
                    <a:pt x="114683" y="176678"/>
                  </a:cubicBezTo>
                  <a:cubicBezTo>
                    <a:pt x="110287" y="194797"/>
                    <a:pt x="84511" y="194797"/>
                    <a:pt x="80115" y="176678"/>
                  </a:cubicBezTo>
                  <a:cubicBezTo>
                    <a:pt x="78777" y="171156"/>
                    <a:pt x="74883" y="166606"/>
                    <a:pt x="69635" y="164432"/>
                  </a:cubicBezTo>
                  <a:cubicBezTo>
                    <a:pt x="64386" y="162258"/>
                    <a:pt x="58415" y="162720"/>
                    <a:pt x="53565" y="165678"/>
                  </a:cubicBezTo>
                  <a:cubicBezTo>
                    <a:pt x="37643" y="175377"/>
                    <a:pt x="19410" y="157155"/>
                    <a:pt x="29109" y="141222"/>
                  </a:cubicBezTo>
                  <a:cubicBezTo>
                    <a:pt x="32062" y="136374"/>
                    <a:pt x="32524" y="130408"/>
                    <a:pt x="30352" y="125163"/>
                  </a:cubicBezTo>
                  <a:cubicBezTo>
                    <a:pt x="28180" y="119918"/>
                    <a:pt x="23636" y="116024"/>
                    <a:pt x="18120" y="114683"/>
                  </a:cubicBezTo>
                  <a:cubicBezTo>
                    <a:pt x="0" y="110287"/>
                    <a:pt x="0" y="84511"/>
                    <a:pt x="18120" y="80115"/>
                  </a:cubicBezTo>
                  <a:cubicBezTo>
                    <a:pt x="23641" y="78777"/>
                    <a:pt x="28191" y="74883"/>
                    <a:pt x="30365" y="69635"/>
                  </a:cubicBezTo>
                  <a:cubicBezTo>
                    <a:pt x="32540" y="64386"/>
                    <a:pt x="32077" y="58415"/>
                    <a:pt x="29120" y="53565"/>
                  </a:cubicBezTo>
                  <a:cubicBezTo>
                    <a:pt x="19420" y="37643"/>
                    <a:pt x="37643" y="19410"/>
                    <a:pt x="53575" y="29109"/>
                  </a:cubicBezTo>
                  <a:cubicBezTo>
                    <a:pt x="63894" y="35383"/>
                    <a:pt x="77267" y="29832"/>
                    <a:pt x="80115" y="1812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42" name="Freeform 42"/>
            <p:cNvSpPr/>
            <p:nvPr/>
          </p:nvSpPr>
          <p:spPr>
            <a:xfrm>
              <a:off x="9570244" y="3026569"/>
              <a:ext cx="61912" cy="61912"/>
            </a:xfrm>
            <a:custGeom>
              <a:avLst/>
              <a:gdLst/>
              <a:ahLst/>
              <a:cxnLst/>
              <a:rect l="l" t="t" r="r" b="b"/>
              <a:pathLst>
                <a:path w="61912" h="61912">
                  <a:moveTo>
                    <a:pt x="0" y="30956"/>
                  </a:moveTo>
                  <a:cubicBezTo>
                    <a:pt x="0" y="48053"/>
                    <a:pt x="13860" y="61912"/>
                    <a:pt x="30956" y="61912"/>
                  </a:cubicBezTo>
                  <a:cubicBezTo>
                    <a:pt x="48053" y="61912"/>
                    <a:pt x="61912" y="48053"/>
                    <a:pt x="61912" y="30956"/>
                  </a:cubicBezTo>
                  <a:cubicBezTo>
                    <a:pt x="61912" y="13860"/>
                    <a:pt x="48053" y="0"/>
                    <a:pt x="30956" y="0"/>
                  </a:cubicBezTo>
                  <a:cubicBezTo>
                    <a:pt x="13860" y="0"/>
                    <a:pt x="0" y="13860"/>
                    <a:pt x="0" y="3095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44" name="TextBox 44"/>
          <p:cNvSpPr txBox="1"/>
          <p:nvPr/>
        </p:nvSpPr>
        <p:spPr>
          <a:xfrm>
            <a:off x="9460230" y="3302318"/>
            <a:ext cx="1069419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稳态可靠性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463088" y="3612356"/>
            <a:ext cx="2180987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完成连续72小时无人值守运行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463088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测试，建立工业级聚变堆运维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463088" y="4069556"/>
            <a:ext cx="85010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标准体系。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71460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示范堆DEMO建设路线图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172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明确从实验堆到示范堆的技术转化路径，锁定并网发电时间表。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09625" y="3800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95350" y="385762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885825" y="3886200"/>
              <a:ext cx="19050" cy="38100"/>
            </a:xfrm>
            <a:custGeom>
              <a:avLst/>
              <a:gdLst/>
              <a:ahLst/>
              <a:cxnLst/>
              <a:rect l="l" t="t" r="r" b="b"/>
              <a:pathLst>
                <a:path w="19050" h="38100">
                  <a:moveTo>
                    <a:pt x="0" y="0"/>
                  </a:moveTo>
                  <a:lnTo>
                    <a:pt x="9525" y="0"/>
                  </a:lnTo>
                  <a:lnTo>
                    <a:pt x="9525" y="38100"/>
                  </a:lnTo>
                  <a:lnTo>
                    <a:pt x="1905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763905" y="4111942"/>
            <a:ext cx="160768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DEMO堆概念设计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810" y="4366260"/>
            <a:ext cx="56388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完成兆瓦级示范堆总体工程设计，确定双包层氚增殖方案，锁定集成接口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4" name="Freeform 14"/>
          <p:cNvSpPr/>
          <p:nvPr/>
        </p:nvSpPr>
        <p:spPr>
          <a:xfrm>
            <a:off x="6448425" y="3800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525" y="38100"/>
                </a:moveTo>
                <a:lnTo>
                  <a:pt x="38100" y="38100"/>
                </a:lnTo>
                <a:cubicBezTo>
                  <a:pt x="43361" y="38100"/>
                  <a:pt x="47625" y="33836"/>
                  <a:pt x="47625" y="28575"/>
                </a:cubicBezTo>
                <a:lnTo>
                  <a:pt x="47625" y="19050"/>
                </a:lnTo>
                <a:cubicBezTo>
                  <a:pt x="47625" y="8529"/>
                  <a:pt x="56154" y="0"/>
                  <a:pt x="66675" y="0"/>
                </a:cubicBezTo>
                <a:cubicBezTo>
                  <a:pt x="77196" y="0"/>
                  <a:pt x="85725" y="8529"/>
                  <a:pt x="85725" y="19050"/>
                </a:cubicBezTo>
                <a:lnTo>
                  <a:pt x="85725" y="28575"/>
                </a:lnTo>
                <a:cubicBezTo>
                  <a:pt x="85725" y="33836"/>
                  <a:pt x="89989" y="38100"/>
                  <a:pt x="95250" y="38100"/>
                </a:cubicBezTo>
                <a:lnTo>
                  <a:pt x="123825" y="38100"/>
                </a:lnTo>
                <a:cubicBezTo>
                  <a:pt x="129086" y="38100"/>
                  <a:pt x="133350" y="42364"/>
                  <a:pt x="133350" y="47625"/>
                </a:cubicBezTo>
                <a:lnTo>
                  <a:pt x="133350" y="76200"/>
                </a:lnTo>
                <a:cubicBezTo>
                  <a:pt x="133350" y="81461"/>
                  <a:pt x="137614" y="85725"/>
                  <a:pt x="142875" y="85725"/>
                </a:cubicBezTo>
                <a:lnTo>
                  <a:pt x="152400" y="85725"/>
                </a:lnTo>
                <a:cubicBezTo>
                  <a:pt x="162921" y="85725"/>
                  <a:pt x="171450" y="94254"/>
                  <a:pt x="171450" y="104775"/>
                </a:cubicBezTo>
                <a:cubicBezTo>
                  <a:pt x="171450" y="115296"/>
                  <a:pt x="162921" y="123825"/>
                  <a:pt x="152400" y="123825"/>
                </a:cubicBezTo>
                <a:lnTo>
                  <a:pt x="142875" y="123825"/>
                </a:lnTo>
                <a:cubicBezTo>
                  <a:pt x="137614" y="123825"/>
                  <a:pt x="133350" y="128089"/>
                  <a:pt x="133350" y="133350"/>
                </a:cubicBezTo>
                <a:lnTo>
                  <a:pt x="133350" y="161925"/>
                </a:lnTo>
                <a:cubicBezTo>
                  <a:pt x="133350" y="167186"/>
                  <a:pt x="129086" y="171450"/>
                  <a:pt x="123825" y="171450"/>
                </a:cubicBezTo>
                <a:lnTo>
                  <a:pt x="95250" y="171450"/>
                </a:lnTo>
                <a:cubicBezTo>
                  <a:pt x="89989" y="171450"/>
                  <a:pt x="85725" y="167186"/>
                  <a:pt x="85725" y="161925"/>
                </a:cubicBezTo>
                <a:lnTo>
                  <a:pt x="85725" y="152400"/>
                </a:lnTo>
                <a:cubicBezTo>
                  <a:pt x="85725" y="141879"/>
                  <a:pt x="77196" y="133350"/>
                  <a:pt x="66675" y="133350"/>
                </a:cubicBezTo>
                <a:cubicBezTo>
                  <a:pt x="56154" y="133350"/>
                  <a:pt x="47625" y="141879"/>
                  <a:pt x="47625" y="152400"/>
                </a:cubicBezTo>
                <a:lnTo>
                  <a:pt x="47625" y="161925"/>
                </a:lnTo>
                <a:cubicBezTo>
                  <a:pt x="47625" y="167186"/>
                  <a:pt x="43361" y="171450"/>
                  <a:pt x="38100" y="171450"/>
                </a:cubicBezTo>
                <a:lnTo>
                  <a:pt x="9525" y="171450"/>
                </a:lnTo>
                <a:cubicBezTo>
                  <a:pt x="4264" y="171450"/>
                  <a:pt x="0" y="167186"/>
                  <a:pt x="0" y="161925"/>
                </a:cubicBezTo>
                <a:lnTo>
                  <a:pt x="0" y="133350"/>
                </a:lnTo>
                <a:cubicBezTo>
                  <a:pt x="0" y="128089"/>
                  <a:pt x="4264" y="123825"/>
                  <a:pt x="9525" y="123825"/>
                </a:cubicBezTo>
                <a:lnTo>
                  <a:pt x="19050" y="123825"/>
                </a:lnTo>
                <a:cubicBezTo>
                  <a:pt x="29571" y="123825"/>
                  <a:pt x="38100" y="115296"/>
                  <a:pt x="38100" y="104775"/>
                </a:cubicBezTo>
                <a:cubicBezTo>
                  <a:pt x="38100" y="94254"/>
                  <a:pt x="29571" y="85725"/>
                  <a:pt x="19050" y="85725"/>
                </a:cubicBezTo>
                <a:lnTo>
                  <a:pt x="9525" y="85725"/>
                </a:lnTo>
                <a:cubicBezTo>
                  <a:pt x="4264" y="85725"/>
                  <a:pt x="0" y="81461"/>
                  <a:pt x="0" y="76200"/>
                </a:cubicBezTo>
                <a:lnTo>
                  <a:pt x="0" y="47625"/>
                </a:lnTo>
                <a:cubicBezTo>
                  <a:pt x="0" y="42364"/>
                  <a:pt x="4264" y="38100"/>
                  <a:pt x="9525" y="38100"/>
                </a:cubicBezTo>
              </a:path>
            </a:pathLst>
          </a:custGeom>
          <a:noFill/>
          <a:ln w="19050">
            <a:solidFill>
              <a:srgbClr val="FFB300"/>
            </a:solidFill>
          </a:ln>
        </p:spPr>
      </p:sp>
      <p:sp>
        <p:nvSpPr>
          <p:cNvPr id="15" name="TextBox 15"/>
          <p:cNvSpPr txBox="1"/>
          <p:nvPr/>
        </p:nvSpPr>
        <p:spPr>
          <a:xfrm>
            <a:off x="64027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关键部件工程验证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04610" y="4366260"/>
            <a:ext cx="54635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开展大型超导磁体、偏滤器原型件全尺寸测试，确保参数满足设计裕度</a:t>
            </a:r>
          </a:p>
        </p:txBody>
      </p:sp>
      <p:sp>
        <p:nvSpPr>
          <p:cNvPr id="17" name="Freeform 17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4" name="Group 24"/>
          <p:cNvGrpSpPr/>
          <p:nvPr/>
        </p:nvGrpSpPr>
        <p:grpSpPr>
          <a:xfrm>
            <a:off x="819150" y="5238750"/>
            <a:ext cx="152400" cy="171450"/>
            <a:chOff x="819150" y="5238750"/>
            <a:chExt cx="152400" cy="171450"/>
          </a:xfrm>
        </p:grpSpPr>
        <p:sp>
          <p:nvSpPr>
            <p:cNvPr id="18" name="Freeform 18"/>
            <p:cNvSpPr/>
            <p:nvPr/>
          </p:nvSpPr>
          <p:spPr>
            <a:xfrm>
              <a:off x="819150" y="525780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0" y="19050"/>
                  </a:moveTo>
                  <a:cubicBezTo>
                    <a:pt x="0" y="8529"/>
                    <a:pt x="8529" y="0"/>
                    <a:pt x="19050" y="0"/>
                  </a:cubicBezTo>
                  <a:lnTo>
                    <a:pt x="133350" y="0"/>
                  </a:lnTo>
                  <a:cubicBezTo>
                    <a:pt x="143871" y="0"/>
                    <a:pt x="152400" y="8529"/>
                    <a:pt x="152400" y="19050"/>
                  </a:cubicBezTo>
                  <a:lnTo>
                    <a:pt x="152400" y="133350"/>
                  </a:lnTo>
                  <a:cubicBezTo>
                    <a:pt x="152400" y="143871"/>
                    <a:pt x="143871" y="152400"/>
                    <a:pt x="133350" y="152400"/>
                  </a:cubicBezTo>
                  <a:lnTo>
                    <a:pt x="19050" y="152400"/>
                  </a:lnTo>
                  <a:cubicBezTo>
                    <a:pt x="8529" y="152400"/>
                    <a:pt x="0" y="143871"/>
                    <a:pt x="0" y="133350"/>
                  </a:cubicBezTo>
                  <a:lnTo>
                    <a:pt x="0" y="190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933450" y="5238750"/>
              <a:ext cx="9525" cy="38100"/>
            </a:xfrm>
            <a:custGeom>
              <a:avLst/>
              <a:gdLst/>
              <a:ahLst/>
              <a:cxnLst/>
              <a:rect l="l" t="t" r="r" b="b"/>
              <a:pathLst>
                <a:path w="9525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857250" y="5238750"/>
              <a:ext cx="9525" cy="38100"/>
            </a:xfrm>
            <a:custGeom>
              <a:avLst/>
              <a:gdLst/>
              <a:ahLst/>
              <a:cxnLst/>
              <a:rect l="l" t="t" r="r" b="b"/>
              <a:pathLst>
                <a:path w="9525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819150" y="5314950"/>
              <a:ext cx="152400" cy="9525"/>
            </a:xfrm>
            <a:custGeom>
              <a:avLst/>
              <a:gdLst/>
              <a:ahLst/>
              <a:cxnLst/>
              <a:rect l="l" t="t" r="r" b="b"/>
              <a:pathLst>
                <a:path w="152400" h="9525">
                  <a:moveTo>
                    <a:pt x="0" y="0"/>
                  </a:moveTo>
                  <a:lnTo>
                    <a:pt x="1524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885825" y="53530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895350" y="5353050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9525" h="28575">
                  <a:moveTo>
                    <a:pt x="0" y="0"/>
                  </a:moveTo>
                  <a:lnTo>
                    <a:pt x="0" y="2857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5" name="TextBox 25"/>
          <p:cNvSpPr txBox="1"/>
          <p:nvPr/>
        </p:nvSpPr>
        <p:spPr>
          <a:xfrm>
            <a:off x="7639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并网发电时间节点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65810" y="5795010"/>
            <a:ext cx="5516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明确2032年首次等离子体放电、2035年实现净能量增益Q&gt;10、2038年…</a:t>
            </a:r>
          </a:p>
        </p:txBody>
      </p:sp>
      <p:sp>
        <p:nvSpPr>
          <p:cNvPr id="27" name="Freeform 27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31" name="Group 31"/>
          <p:cNvGrpSpPr/>
          <p:nvPr/>
        </p:nvGrpSpPr>
        <p:grpSpPr>
          <a:xfrm>
            <a:off x="6448425" y="5238750"/>
            <a:ext cx="171450" cy="171450"/>
            <a:chOff x="6448425" y="5238750"/>
            <a:chExt cx="171450" cy="171450"/>
          </a:xfrm>
        </p:grpSpPr>
        <p:sp>
          <p:nvSpPr>
            <p:cNvPr id="28" name="Freeform 28"/>
            <p:cNvSpPr/>
            <p:nvPr/>
          </p:nvSpPr>
          <p:spPr>
            <a:xfrm>
              <a:off x="6448425" y="523875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0" y="85725"/>
                  </a:move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450" y="38380"/>
                    <a:pt x="133070" y="0"/>
                    <a:pt x="85725" y="0"/>
                  </a:cubicBezTo>
                  <a:cubicBezTo>
                    <a:pt x="38380" y="0"/>
                    <a:pt x="0" y="38380"/>
                    <a:pt x="0" y="85725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9" name="Freeform 29"/>
            <p:cNvSpPr/>
            <p:nvPr/>
          </p:nvSpPr>
          <p:spPr>
            <a:xfrm>
              <a:off x="6505575" y="5286138"/>
              <a:ext cx="57150" cy="76674"/>
            </a:xfrm>
            <a:custGeom>
              <a:avLst/>
              <a:gdLst/>
              <a:ahLst/>
              <a:cxnLst/>
              <a:rect l="l" t="t" r="r" b="b"/>
              <a:pathLst>
                <a:path w="57150" h="76674">
                  <a:moveTo>
                    <a:pt x="55245" y="9762"/>
                  </a:moveTo>
                  <a:cubicBezTo>
                    <a:pt x="51729" y="3663"/>
                    <a:pt x="45136" y="0"/>
                    <a:pt x="38100" y="237"/>
                  </a:cubicBezTo>
                  <a:lnTo>
                    <a:pt x="19050" y="237"/>
                  </a:lnTo>
                  <a:cubicBezTo>
                    <a:pt x="8529" y="237"/>
                    <a:pt x="0" y="8766"/>
                    <a:pt x="0" y="19287"/>
                  </a:cubicBezTo>
                  <a:cubicBezTo>
                    <a:pt x="0" y="29808"/>
                    <a:pt x="8529" y="38337"/>
                    <a:pt x="19050" y="38337"/>
                  </a:cubicBezTo>
                  <a:lnTo>
                    <a:pt x="38100" y="38337"/>
                  </a:lnTo>
                  <a:cubicBezTo>
                    <a:pt x="48621" y="38337"/>
                    <a:pt x="57150" y="46866"/>
                    <a:pt x="57150" y="57387"/>
                  </a:cubicBezTo>
                  <a:cubicBezTo>
                    <a:pt x="57150" y="67908"/>
                    <a:pt x="48621" y="76437"/>
                    <a:pt x="38100" y="76437"/>
                  </a:cubicBezTo>
                  <a:lnTo>
                    <a:pt x="19050" y="76437"/>
                  </a:lnTo>
                  <a:cubicBezTo>
                    <a:pt x="12014" y="76674"/>
                    <a:pt x="5421" y="73011"/>
                    <a:pt x="1905" y="6691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6534150" y="5276850"/>
              <a:ext cx="9525" cy="95250"/>
            </a:xfrm>
            <a:custGeom>
              <a:avLst/>
              <a:gdLst/>
              <a:ahLst/>
              <a:cxnLst/>
              <a:rect l="l" t="t" r="r" b="b"/>
              <a:pathLst>
                <a:path w="9525" h="95250">
                  <a:moveTo>
                    <a:pt x="0" y="0"/>
                  </a:moveTo>
                  <a:lnTo>
                    <a:pt x="0" y="952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2" name="TextBox 32"/>
          <p:cNvSpPr txBox="1"/>
          <p:nvPr/>
        </p:nvSpPr>
        <p:spPr>
          <a:xfrm>
            <a:off x="6402705" y="554069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商业化运营预案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404610" y="5795010"/>
            <a:ext cx="528828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启动购电协议谈判，构建电力交易模型，探索工业蒸汽供热多元场景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年度研发投入与产出比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172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高强度研发投入转化为核心技术专利，知识产权壁垒初步形成。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748665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8.5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43050" y="3500438"/>
            <a:ext cx="714375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亿元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955" y="3902392"/>
            <a:ext cx="18087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年度研发经费总投入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6765" y="4201478"/>
            <a:ext cx="67075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同比+42%</a:t>
            </a:r>
          </a:p>
        </p:txBody>
      </p:sp>
      <p:sp>
        <p:nvSpPr>
          <p:cNvPr id="10" name="Freeform 10"/>
          <p:cNvSpPr/>
          <p:nvPr/>
        </p:nvSpPr>
        <p:spPr>
          <a:xfrm>
            <a:off x="340042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1" name="TextBox 11"/>
          <p:cNvSpPr txBox="1"/>
          <p:nvPr/>
        </p:nvSpPr>
        <p:spPr>
          <a:xfrm>
            <a:off x="3577590" y="3306128"/>
            <a:ext cx="972379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127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14850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项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11880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新增发明专利授权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15690" y="4201478"/>
            <a:ext cx="94678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核心壁垒构建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2935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6" name="TextBox 16"/>
          <p:cNvSpPr txBox="1"/>
          <p:nvPr/>
        </p:nvSpPr>
        <p:spPr>
          <a:xfrm>
            <a:off x="6406515" y="3306128"/>
            <a:ext cx="786055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34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58025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篇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40805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顶级期刊论文发表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44615" y="4201478"/>
            <a:ext cx="147585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Nature/Science子刊</a:t>
            </a:r>
          </a:p>
        </p:txBody>
      </p:sp>
      <p:sp>
        <p:nvSpPr>
          <p:cNvPr id="20" name="Freeform 20"/>
          <p:cNvSpPr/>
          <p:nvPr/>
        </p:nvSpPr>
        <p:spPr>
          <a:xfrm>
            <a:off x="905827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21" name="TextBox 21"/>
          <p:cNvSpPr txBox="1"/>
          <p:nvPr/>
        </p:nvSpPr>
        <p:spPr>
          <a:xfrm>
            <a:off x="9235440" y="3306128"/>
            <a:ext cx="444463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6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01200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项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69730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主导国际技术标准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73540" y="4201478"/>
            <a:ext cx="1100137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行业话语权提升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供应链国产化替代进展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3912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关键零部件实现自主可控，降低地缘政治风险对项目的潜在影响。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039" y="1428750"/>
            <a:ext cx="3965947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3" name="Group 13"/>
          <p:cNvGrpSpPr/>
          <p:nvPr/>
        </p:nvGrpSpPr>
        <p:grpSpPr>
          <a:xfrm>
            <a:off x="931862" y="1664494"/>
            <a:ext cx="174626" cy="122238"/>
            <a:chOff x="931862" y="1664494"/>
            <a:chExt cx="174626" cy="122238"/>
          </a:xfrm>
        </p:grpSpPr>
        <p:sp>
          <p:nvSpPr>
            <p:cNvPr id="7" name="Freeform 7"/>
            <p:cNvSpPr/>
            <p:nvPr/>
          </p:nvSpPr>
          <p:spPr>
            <a:xfrm>
              <a:off x="1036638" y="1743075"/>
              <a:ext cx="69850" cy="9525"/>
            </a:xfrm>
            <a:custGeom>
              <a:avLst/>
              <a:gdLst/>
              <a:ahLst/>
              <a:cxnLst/>
              <a:rect l="l" t="t" r="r" b="b"/>
              <a:pathLst>
                <a:path w="69850" h="9525">
                  <a:moveTo>
                    <a:pt x="69850" y="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931862" y="1743075"/>
              <a:ext cx="69850" cy="9525"/>
            </a:xfrm>
            <a:custGeom>
              <a:avLst/>
              <a:gdLst/>
              <a:ahLst/>
              <a:cxnLst/>
              <a:rect l="l" t="t" r="r" b="b"/>
              <a:pathLst>
                <a:path w="69850" h="9525">
                  <a:moveTo>
                    <a:pt x="0" y="0"/>
                  </a:moveTo>
                  <a:lnTo>
                    <a:pt x="698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1001712" y="1699419"/>
              <a:ext cx="9525" cy="87313"/>
            </a:xfrm>
            <a:custGeom>
              <a:avLst/>
              <a:gdLst/>
              <a:ahLst/>
              <a:cxnLst/>
              <a:rect l="l" t="t" r="r" b="b"/>
              <a:pathLst>
                <a:path w="9525" h="87313">
                  <a:moveTo>
                    <a:pt x="0" y="0"/>
                  </a:moveTo>
                  <a:lnTo>
                    <a:pt x="0" y="8731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1036638" y="1699419"/>
              <a:ext cx="9525" cy="87313"/>
            </a:xfrm>
            <a:custGeom>
              <a:avLst/>
              <a:gdLst/>
              <a:ahLst/>
              <a:cxnLst/>
              <a:rect l="l" t="t" r="r" b="b"/>
              <a:pathLst>
                <a:path w="9525" h="87313">
                  <a:moveTo>
                    <a:pt x="0" y="0"/>
                  </a:moveTo>
                  <a:lnTo>
                    <a:pt x="0" y="8731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1062831" y="1681956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0" y="0"/>
                  </a:moveTo>
                  <a:lnTo>
                    <a:pt x="349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1080294" y="1664494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0" y="349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181100" y="1666875"/>
            <a:ext cx="187833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二代高温超导带材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9160" y="1946910"/>
            <a:ext cx="59893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千米级REBCO带材自主量产，临界电流密度升15%，成本降30%，摆脱进口依赖</a:t>
            </a:r>
          </a:p>
        </p:txBody>
      </p:sp>
      <p:sp>
        <p:nvSpPr>
          <p:cNvPr id="16" name="Freeform 16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3" name="Group 23"/>
          <p:cNvGrpSpPr/>
          <p:nvPr/>
        </p:nvGrpSpPr>
        <p:grpSpPr>
          <a:xfrm>
            <a:off x="940594" y="2921794"/>
            <a:ext cx="157162" cy="157162"/>
            <a:chOff x="940594" y="2921794"/>
            <a:chExt cx="157162" cy="157162"/>
          </a:xfrm>
        </p:grpSpPr>
        <p:sp>
          <p:nvSpPr>
            <p:cNvPr id="17" name="Freeform 17"/>
            <p:cNvSpPr/>
            <p:nvPr/>
          </p:nvSpPr>
          <p:spPr>
            <a:xfrm>
              <a:off x="951204" y="3000375"/>
              <a:ext cx="67971" cy="67971"/>
            </a:xfrm>
            <a:custGeom>
              <a:avLst/>
              <a:gdLst/>
              <a:ahLst/>
              <a:cxnLst/>
              <a:rect l="l" t="t" r="r" b="b"/>
              <a:pathLst>
                <a:path w="67971" h="67971">
                  <a:moveTo>
                    <a:pt x="24315" y="0"/>
                  </a:moveTo>
                  <a:lnTo>
                    <a:pt x="67971" y="43656"/>
                  </a:lnTo>
                  <a:lnTo>
                    <a:pt x="54874" y="56753"/>
                  </a:lnTo>
                  <a:cubicBezTo>
                    <a:pt x="47120" y="64764"/>
                    <a:pt x="35648" y="67971"/>
                    <a:pt x="24863" y="65144"/>
                  </a:cubicBezTo>
                  <a:cubicBezTo>
                    <a:pt x="14078" y="62317"/>
                    <a:pt x="5655" y="53894"/>
                    <a:pt x="2827" y="43109"/>
                  </a:cubicBezTo>
                  <a:cubicBezTo>
                    <a:pt x="0" y="32323"/>
                    <a:pt x="3207" y="20852"/>
                    <a:pt x="11218" y="13097"/>
                  </a:cubicBezTo>
                  <a:lnTo>
                    <a:pt x="2431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1019175" y="2932404"/>
              <a:ext cx="67971" cy="67971"/>
            </a:xfrm>
            <a:custGeom>
              <a:avLst/>
              <a:gdLst/>
              <a:ahLst/>
              <a:cxnLst/>
              <a:rect l="l" t="t" r="r" b="b"/>
              <a:pathLst>
                <a:path w="67971" h="67971">
                  <a:moveTo>
                    <a:pt x="43656" y="67971"/>
                  </a:moveTo>
                  <a:lnTo>
                    <a:pt x="0" y="24315"/>
                  </a:lnTo>
                  <a:lnTo>
                    <a:pt x="13097" y="11218"/>
                  </a:lnTo>
                  <a:cubicBezTo>
                    <a:pt x="20852" y="3207"/>
                    <a:pt x="32323" y="0"/>
                    <a:pt x="43109" y="2827"/>
                  </a:cubicBezTo>
                  <a:cubicBezTo>
                    <a:pt x="53894" y="5655"/>
                    <a:pt x="62317" y="14078"/>
                    <a:pt x="65144" y="24863"/>
                  </a:cubicBezTo>
                  <a:cubicBezTo>
                    <a:pt x="67971" y="35648"/>
                    <a:pt x="64764" y="47120"/>
                    <a:pt x="56753" y="54874"/>
                  </a:cubicBezTo>
                  <a:lnTo>
                    <a:pt x="43656" y="6797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940594" y="3057128"/>
              <a:ext cx="21828" cy="21828"/>
            </a:xfrm>
            <a:custGeom>
              <a:avLst/>
              <a:gdLst/>
              <a:ahLst/>
              <a:cxnLst/>
              <a:rect l="l" t="t" r="r" b="b"/>
              <a:pathLst>
                <a:path w="21828" h="21828">
                  <a:moveTo>
                    <a:pt x="0" y="21828"/>
                  </a:moveTo>
                  <a:lnTo>
                    <a:pt x="21828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1075928" y="2921794"/>
              <a:ext cx="21828" cy="21828"/>
            </a:xfrm>
            <a:custGeom>
              <a:avLst/>
              <a:gdLst/>
              <a:ahLst/>
              <a:cxnLst/>
              <a:rect l="l" t="t" r="r" b="b"/>
              <a:pathLst>
                <a:path w="21828" h="21828">
                  <a:moveTo>
                    <a:pt x="0" y="21828"/>
                  </a:moveTo>
                  <a:lnTo>
                    <a:pt x="21828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984250" y="2991644"/>
              <a:ext cx="17463" cy="17463"/>
            </a:xfrm>
            <a:custGeom>
              <a:avLst/>
              <a:gdLst/>
              <a:ahLst/>
              <a:cxnLst/>
              <a:rect l="l" t="t" r="r" b="b"/>
              <a:pathLst>
                <a:path w="17463" h="17463">
                  <a:moveTo>
                    <a:pt x="17463" y="0"/>
                  </a:moveTo>
                  <a:lnTo>
                    <a:pt x="0" y="1746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1010444" y="3017838"/>
              <a:ext cx="17463" cy="17463"/>
            </a:xfrm>
            <a:custGeom>
              <a:avLst/>
              <a:gdLst/>
              <a:ahLst/>
              <a:cxnLst/>
              <a:rect l="l" t="t" r="r" b="b"/>
              <a:pathLst>
                <a:path w="17463" h="17463">
                  <a:moveTo>
                    <a:pt x="17463" y="0"/>
                  </a:moveTo>
                  <a:lnTo>
                    <a:pt x="0" y="1746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1181100" y="292417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大功率脉冲电源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99160" y="3204210"/>
            <a:ext cx="5673852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国产40kA极向场电源完成全功率测试，响应速度优于进口，保障位形控制</a:t>
            </a:r>
          </a:p>
        </p:txBody>
      </p:sp>
      <p:sp>
        <p:nvSpPr>
          <p:cNvPr id="26" name="Freeform 26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37" name="Group 37"/>
          <p:cNvGrpSpPr/>
          <p:nvPr/>
        </p:nvGrpSpPr>
        <p:grpSpPr>
          <a:xfrm>
            <a:off x="940594" y="4188619"/>
            <a:ext cx="157163" cy="157162"/>
            <a:chOff x="940594" y="4188619"/>
            <a:chExt cx="157163" cy="157162"/>
          </a:xfrm>
        </p:grpSpPr>
        <p:sp>
          <p:nvSpPr>
            <p:cNvPr id="27" name="Freeform 27"/>
            <p:cNvSpPr/>
            <p:nvPr/>
          </p:nvSpPr>
          <p:spPr>
            <a:xfrm>
              <a:off x="958056" y="4206081"/>
              <a:ext cx="122237" cy="122238"/>
            </a:xfrm>
            <a:custGeom>
              <a:avLst/>
              <a:gdLst/>
              <a:ahLst/>
              <a:cxnLst/>
              <a:rect l="l" t="t" r="r" b="b"/>
              <a:pathLst>
                <a:path w="122237" h="122238">
                  <a:moveTo>
                    <a:pt x="0" y="8731"/>
                  </a:moveTo>
                  <a:cubicBezTo>
                    <a:pt x="0" y="3909"/>
                    <a:pt x="3909" y="0"/>
                    <a:pt x="8731" y="0"/>
                  </a:cubicBezTo>
                  <a:lnTo>
                    <a:pt x="113506" y="0"/>
                  </a:lnTo>
                  <a:cubicBezTo>
                    <a:pt x="118328" y="0"/>
                    <a:pt x="122237" y="3909"/>
                    <a:pt x="122237" y="8731"/>
                  </a:cubicBezTo>
                  <a:lnTo>
                    <a:pt x="122237" y="113506"/>
                  </a:lnTo>
                  <a:cubicBezTo>
                    <a:pt x="122237" y="118328"/>
                    <a:pt x="118328" y="122238"/>
                    <a:pt x="113506" y="122238"/>
                  </a:cubicBezTo>
                  <a:lnTo>
                    <a:pt x="8731" y="122238"/>
                  </a:lnTo>
                  <a:cubicBezTo>
                    <a:pt x="3909" y="122238"/>
                    <a:pt x="0" y="118328"/>
                    <a:pt x="0" y="113506"/>
                  </a:cubicBezTo>
                  <a:lnTo>
                    <a:pt x="0" y="8731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992981" y="4241006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0"/>
                  </a:moveTo>
                  <a:lnTo>
                    <a:pt x="52388" y="0"/>
                  </a:lnTo>
                  <a:lnTo>
                    <a:pt x="52388" y="52388"/>
                  </a:lnTo>
                  <a:lnTo>
                    <a:pt x="0" y="52388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9" name="Freeform 29"/>
            <p:cNvSpPr/>
            <p:nvPr/>
          </p:nvSpPr>
          <p:spPr>
            <a:xfrm>
              <a:off x="940594" y="4249738"/>
              <a:ext cx="17462" cy="9525"/>
            </a:xfrm>
            <a:custGeom>
              <a:avLst/>
              <a:gdLst/>
              <a:ahLst/>
              <a:cxnLst/>
              <a:rect l="l" t="t" r="r" b="b"/>
              <a:pathLst>
                <a:path w="17462" h="9525">
                  <a:moveTo>
                    <a:pt x="0" y="0"/>
                  </a:moveTo>
                  <a:lnTo>
                    <a:pt x="17462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940594" y="4284662"/>
              <a:ext cx="17462" cy="9525"/>
            </a:xfrm>
            <a:custGeom>
              <a:avLst/>
              <a:gdLst/>
              <a:ahLst/>
              <a:cxnLst/>
              <a:rect l="l" t="t" r="r" b="b"/>
              <a:pathLst>
                <a:path w="17462" h="9525">
                  <a:moveTo>
                    <a:pt x="0" y="0"/>
                  </a:moveTo>
                  <a:lnTo>
                    <a:pt x="17462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1001712" y="4188619"/>
              <a:ext cx="9525" cy="17462"/>
            </a:xfrm>
            <a:custGeom>
              <a:avLst/>
              <a:gdLst/>
              <a:ahLst/>
              <a:cxnLst/>
              <a:rect l="l" t="t" r="r" b="b"/>
              <a:pathLst>
                <a:path w="9525" h="17462">
                  <a:moveTo>
                    <a:pt x="0" y="0"/>
                  </a:moveTo>
                  <a:lnTo>
                    <a:pt x="0" y="1746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1036638" y="4188619"/>
              <a:ext cx="9525" cy="17462"/>
            </a:xfrm>
            <a:custGeom>
              <a:avLst/>
              <a:gdLst/>
              <a:ahLst/>
              <a:cxnLst/>
              <a:rect l="l" t="t" r="r" b="b"/>
              <a:pathLst>
                <a:path w="9525" h="17462">
                  <a:moveTo>
                    <a:pt x="0" y="0"/>
                  </a:moveTo>
                  <a:lnTo>
                    <a:pt x="0" y="1746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1080294" y="4249738"/>
              <a:ext cx="17463" cy="9525"/>
            </a:xfrm>
            <a:custGeom>
              <a:avLst/>
              <a:gdLst/>
              <a:ahLst/>
              <a:cxnLst/>
              <a:rect l="l" t="t" r="r" b="b"/>
              <a:pathLst>
                <a:path w="17463" h="9525">
                  <a:moveTo>
                    <a:pt x="17463" y="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4" name="Freeform 34"/>
            <p:cNvSpPr/>
            <p:nvPr/>
          </p:nvSpPr>
          <p:spPr>
            <a:xfrm>
              <a:off x="1080294" y="4284662"/>
              <a:ext cx="17463" cy="9525"/>
            </a:xfrm>
            <a:custGeom>
              <a:avLst/>
              <a:gdLst/>
              <a:ahLst/>
              <a:cxnLst/>
              <a:rect l="l" t="t" r="r" b="b"/>
              <a:pathLst>
                <a:path w="17463" h="9525">
                  <a:moveTo>
                    <a:pt x="17463" y="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5" name="Freeform 35"/>
            <p:cNvSpPr/>
            <p:nvPr/>
          </p:nvSpPr>
          <p:spPr>
            <a:xfrm>
              <a:off x="1036638" y="4328319"/>
              <a:ext cx="9525" cy="17462"/>
            </a:xfrm>
            <a:custGeom>
              <a:avLst/>
              <a:gdLst/>
              <a:ahLst/>
              <a:cxnLst/>
              <a:rect l="l" t="t" r="r" b="b"/>
              <a:pathLst>
                <a:path w="9525" h="17462">
                  <a:moveTo>
                    <a:pt x="0" y="17462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6" name="Freeform 36"/>
            <p:cNvSpPr/>
            <p:nvPr/>
          </p:nvSpPr>
          <p:spPr>
            <a:xfrm>
              <a:off x="1001712" y="4328319"/>
              <a:ext cx="9525" cy="17462"/>
            </a:xfrm>
            <a:custGeom>
              <a:avLst/>
              <a:gdLst/>
              <a:ahLst/>
              <a:cxnLst/>
              <a:rect l="l" t="t" r="r" b="b"/>
              <a:pathLst>
                <a:path w="9525" h="17462">
                  <a:moveTo>
                    <a:pt x="0" y="17462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8" name="TextBox 38"/>
          <p:cNvSpPr txBox="1"/>
          <p:nvPr/>
        </p:nvSpPr>
        <p:spPr>
          <a:xfrm>
            <a:off x="1181100" y="4191000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精密诊断传感器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99160" y="4471035"/>
            <a:ext cx="573519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自研抗辐照光纤传感器，耐受辐射剂量升3个数量级，实现毫秒级实时监测</a:t>
            </a:r>
          </a:p>
        </p:txBody>
      </p:sp>
      <p:sp>
        <p:nvSpPr>
          <p:cNvPr id="40" name="Freeform 40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43" name="Group 43"/>
          <p:cNvGrpSpPr/>
          <p:nvPr/>
        </p:nvGrpSpPr>
        <p:grpSpPr>
          <a:xfrm>
            <a:off x="928810" y="5445919"/>
            <a:ext cx="170506" cy="157162"/>
            <a:chOff x="928810" y="5445919"/>
            <a:chExt cx="170506" cy="157162"/>
          </a:xfrm>
        </p:grpSpPr>
        <p:sp>
          <p:nvSpPr>
            <p:cNvPr id="41" name="Freeform 41"/>
            <p:cNvSpPr/>
            <p:nvPr/>
          </p:nvSpPr>
          <p:spPr>
            <a:xfrm>
              <a:off x="928810" y="5445919"/>
              <a:ext cx="170506" cy="155818"/>
            </a:xfrm>
            <a:custGeom>
              <a:avLst/>
              <a:gdLst/>
              <a:ahLst/>
              <a:cxnLst/>
              <a:rect l="l" t="t" r="r" b="b"/>
              <a:pathLst>
                <a:path w="170506" h="155818">
                  <a:moveTo>
                    <a:pt x="85650" y="155818"/>
                  </a:moveTo>
                  <a:cubicBezTo>
                    <a:pt x="30952" y="138863"/>
                    <a:pt x="0" y="81134"/>
                    <a:pt x="16149" y="26194"/>
                  </a:cubicBezTo>
                  <a:cubicBezTo>
                    <a:pt x="43351" y="27439"/>
                    <a:pt x="69970" y="18044"/>
                    <a:pt x="90365" y="0"/>
                  </a:cubicBezTo>
                  <a:cubicBezTo>
                    <a:pt x="110759" y="18044"/>
                    <a:pt x="137378" y="27439"/>
                    <a:pt x="164580" y="26194"/>
                  </a:cubicBezTo>
                  <a:cubicBezTo>
                    <a:pt x="170506" y="46355"/>
                    <a:pt x="170232" y="67833"/>
                    <a:pt x="163794" y="8783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42" name="Freeform 42"/>
            <p:cNvSpPr/>
            <p:nvPr/>
          </p:nvSpPr>
          <p:spPr>
            <a:xfrm>
              <a:off x="1045369" y="5568156"/>
              <a:ext cx="52388" cy="34925"/>
            </a:xfrm>
            <a:custGeom>
              <a:avLst/>
              <a:gdLst/>
              <a:ahLst/>
              <a:cxnLst/>
              <a:rect l="l" t="t" r="r" b="b"/>
              <a:pathLst>
                <a:path w="52388" h="34925">
                  <a:moveTo>
                    <a:pt x="0" y="17462"/>
                  </a:moveTo>
                  <a:lnTo>
                    <a:pt x="17462" y="34925"/>
                  </a:lnTo>
                  <a:lnTo>
                    <a:pt x="52388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44" name="TextBox 44"/>
          <p:cNvSpPr txBox="1"/>
          <p:nvPr/>
        </p:nvSpPr>
        <p:spPr>
          <a:xfrm>
            <a:off x="1181100" y="5457825"/>
            <a:ext cx="164830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供应链韧性评估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99160" y="5737860"/>
            <a:ext cx="569137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建立三级供应商备份，关键零部件国产化率从45%升至82%，降低断供风险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16253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数字化仿真平台构建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7340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建立高保真数字孪生系统，加速实验方案迭代与故障预测。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809625" y="3800475"/>
            <a:ext cx="171450" cy="171450"/>
            <a:chOff x="809625" y="3800475"/>
            <a:chExt cx="171450" cy="171450"/>
          </a:xfrm>
        </p:grpSpPr>
        <p:sp>
          <p:nvSpPr>
            <p:cNvPr id="7" name="Freeform 7"/>
            <p:cNvSpPr/>
            <p:nvPr/>
          </p:nvSpPr>
          <p:spPr>
            <a:xfrm>
              <a:off x="847725" y="3800475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0" y="19050"/>
                  </a:moveTo>
                  <a:cubicBezTo>
                    <a:pt x="0" y="8529"/>
                    <a:pt x="8529" y="0"/>
                    <a:pt x="19050" y="0"/>
                  </a:cubicBezTo>
                  <a:lnTo>
                    <a:pt x="114300" y="0"/>
                  </a:lnTo>
                  <a:cubicBezTo>
                    <a:pt x="124821" y="0"/>
                    <a:pt x="133350" y="8529"/>
                    <a:pt x="133350" y="19050"/>
                  </a:cubicBezTo>
                  <a:lnTo>
                    <a:pt x="133350" y="114300"/>
                  </a:lnTo>
                  <a:cubicBezTo>
                    <a:pt x="133350" y="124821"/>
                    <a:pt x="124821" y="133350"/>
                    <a:pt x="114300" y="133350"/>
                  </a:cubicBezTo>
                  <a:lnTo>
                    <a:pt x="19050" y="133350"/>
                  </a:lnTo>
                  <a:cubicBezTo>
                    <a:pt x="8529" y="133350"/>
                    <a:pt x="0" y="124821"/>
                    <a:pt x="0" y="114300"/>
                  </a:cubicBezTo>
                  <a:lnTo>
                    <a:pt x="0" y="1905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09625" y="3838575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133350" y="95250"/>
                  </a:moveTo>
                  <a:lnTo>
                    <a:pt x="133350" y="114300"/>
                  </a:lnTo>
                  <a:cubicBezTo>
                    <a:pt x="133350" y="124821"/>
                    <a:pt x="124821" y="133350"/>
                    <a:pt x="114300" y="133350"/>
                  </a:cubicBezTo>
                  <a:lnTo>
                    <a:pt x="19050" y="133350"/>
                  </a:lnTo>
                  <a:cubicBezTo>
                    <a:pt x="8529" y="133350"/>
                    <a:pt x="0" y="124821"/>
                    <a:pt x="0" y="11430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lnTo>
                    <a:pt x="381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639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多物理场耦合仿真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10" y="4366260"/>
            <a:ext cx="5051679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集成四维模型，仿真精度98%，减少试错成本，缩短设计迭代周期</a:t>
            </a:r>
          </a:p>
        </p:txBody>
      </p:sp>
      <p:sp>
        <p:nvSpPr>
          <p:cNvPr id="12" name="Freeform 12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5" name="Group 15"/>
          <p:cNvGrpSpPr/>
          <p:nvPr/>
        </p:nvGrpSpPr>
        <p:grpSpPr>
          <a:xfrm>
            <a:off x="6457950" y="3829050"/>
            <a:ext cx="152400" cy="133350"/>
            <a:chOff x="6457950" y="3829050"/>
            <a:chExt cx="152400" cy="133350"/>
          </a:xfrm>
        </p:grpSpPr>
        <p:sp>
          <p:nvSpPr>
            <p:cNvPr id="13" name="Freeform 13"/>
            <p:cNvSpPr/>
            <p:nvPr/>
          </p:nvSpPr>
          <p:spPr>
            <a:xfrm>
              <a:off x="6457950" y="3952875"/>
              <a:ext cx="152400" cy="9525"/>
            </a:xfrm>
            <a:custGeom>
              <a:avLst/>
              <a:gdLst/>
              <a:ahLst/>
              <a:cxnLst/>
              <a:rect l="l" t="t" r="r" b="b"/>
              <a:pathLst>
                <a:path w="152400" h="9525">
                  <a:moveTo>
                    <a:pt x="0" y="0"/>
                  </a:moveTo>
                  <a:lnTo>
                    <a:pt x="1524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6457950" y="3829050"/>
              <a:ext cx="152400" cy="85725"/>
            </a:xfrm>
            <a:custGeom>
              <a:avLst/>
              <a:gdLst/>
              <a:ahLst/>
              <a:cxnLst/>
              <a:rect l="l" t="t" r="r" b="b"/>
              <a:pathLst>
                <a:path w="152400" h="85725">
                  <a:moveTo>
                    <a:pt x="0" y="85725"/>
                  </a:moveTo>
                  <a:lnTo>
                    <a:pt x="38100" y="28575"/>
                  </a:lnTo>
                  <a:lnTo>
                    <a:pt x="76200" y="47625"/>
                  </a:lnTo>
                  <a:lnTo>
                    <a:pt x="114300" y="0"/>
                  </a:lnTo>
                  <a:lnTo>
                    <a:pt x="15240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64027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实验数据实时映射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04610" y="4366260"/>
            <a:ext cx="546354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构建数字孪生体，毫秒级同步运行数据，实现全息复现与偏差即时定位</a:t>
            </a:r>
          </a:p>
        </p:txBody>
      </p:sp>
      <p:sp>
        <p:nvSpPr>
          <p:cNvPr id="18" name="Freeform 18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809625" y="5238750"/>
            <a:ext cx="171450" cy="171450"/>
            <a:chOff x="809625" y="5238750"/>
            <a:chExt cx="171450" cy="171450"/>
          </a:xfrm>
        </p:grpSpPr>
        <p:sp>
          <p:nvSpPr>
            <p:cNvPr id="19" name="Freeform 19"/>
            <p:cNvSpPr/>
            <p:nvPr/>
          </p:nvSpPr>
          <p:spPr>
            <a:xfrm>
              <a:off x="895350" y="5334000"/>
              <a:ext cx="66675" cy="76200"/>
            </a:xfrm>
            <a:custGeom>
              <a:avLst/>
              <a:gdLst/>
              <a:ahLst/>
              <a:cxnLst/>
              <a:rect l="l" t="t" r="r" b="b"/>
              <a:pathLst>
                <a:path w="66675" h="76200">
                  <a:moveTo>
                    <a:pt x="33338" y="0"/>
                  </a:moveTo>
                  <a:cubicBezTo>
                    <a:pt x="14926" y="0"/>
                    <a:pt x="0" y="14926"/>
                    <a:pt x="0" y="33338"/>
                  </a:cubicBezTo>
                  <a:lnTo>
                    <a:pt x="0" y="42862"/>
                  </a:lnTo>
                  <a:cubicBezTo>
                    <a:pt x="0" y="61274"/>
                    <a:pt x="14926" y="76200"/>
                    <a:pt x="33338" y="76200"/>
                  </a:cubicBezTo>
                  <a:cubicBezTo>
                    <a:pt x="51749" y="76200"/>
                    <a:pt x="66675" y="61274"/>
                    <a:pt x="66675" y="42862"/>
                  </a:cubicBezTo>
                  <a:lnTo>
                    <a:pt x="66675" y="25718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828675" y="5334000"/>
              <a:ext cx="66675" cy="76200"/>
            </a:xfrm>
            <a:custGeom>
              <a:avLst/>
              <a:gdLst/>
              <a:ahLst/>
              <a:cxnLst/>
              <a:rect l="l" t="t" r="r" b="b"/>
              <a:pathLst>
                <a:path w="66675" h="76200">
                  <a:moveTo>
                    <a:pt x="33338" y="0"/>
                  </a:moveTo>
                  <a:cubicBezTo>
                    <a:pt x="51749" y="0"/>
                    <a:pt x="66675" y="14926"/>
                    <a:pt x="66675" y="33338"/>
                  </a:cubicBezTo>
                  <a:lnTo>
                    <a:pt x="66675" y="42862"/>
                  </a:lnTo>
                  <a:cubicBezTo>
                    <a:pt x="66675" y="61274"/>
                    <a:pt x="51749" y="76200"/>
                    <a:pt x="33338" y="76200"/>
                  </a:cubicBezTo>
                  <a:cubicBezTo>
                    <a:pt x="14926" y="76200"/>
                    <a:pt x="0" y="61274"/>
                    <a:pt x="0" y="42862"/>
                  </a:cubicBezTo>
                  <a:lnTo>
                    <a:pt x="0" y="25718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942975" y="5295900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>
                  <a:moveTo>
                    <a:pt x="4762" y="66675"/>
                  </a:moveTo>
                  <a:cubicBezTo>
                    <a:pt x="23174" y="66675"/>
                    <a:pt x="38100" y="51749"/>
                    <a:pt x="38100" y="33338"/>
                  </a:cubicBezTo>
                  <a:cubicBezTo>
                    <a:pt x="38100" y="14926"/>
                    <a:pt x="23174" y="0"/>
                    <a:pt x="4762" y="0"/>
                  </a:cubicBez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895350" y="5238750"/>
              <a:ext cx="66675" cy="60007"/>
            </a:xfrm>
            <a:custGeom>
              <a:avLst/>
              <a:gdLst/>
              <a:ahLst/>
              <a:cxnLst/>
              <a:rect l="l" t="t" r="r" b="b"/>
              <a:pathLst>
                <a:path w="66675" h="60007">
                  <a:moveTo>
                    <a:pt x="66675" y="60007"/>
                  </a:moveTo>
                  <a:lnTo>
                    <a:pt x="66675" y="33338"/>
                  </a:lnTo>
                  <a:cubicBezTo>
                    <a:pt x="66675" y="14926"/>
                    <a:pt x="51749" y="0"/>
                    <a:pt x="33338" y="0"/>
                  </a:cubicBezTo>
                  <a:cubicBezTo>
                    <a:pt x="14926" y="0"/>
                    <a:pt x="0" y="14926"/>
                    <a:pt x="0" y="33338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809625" y="5295900"/>
              <a:ext cx="38100" cy="66675"/>
            </a:xfrm>
            <a:custGeom>
              <a:avLst/>
              <a:gdLst/>
              <a:ahLst/>
              <a:cxnLst/>
              <a:rect l="l" t="t" r="r" b="b"/>
              <a:pathLst>
                <a:path w="38100" h="66675">
                  <a:moveTo>
                    <a:pt x="33338" y="66675"/>
                  </a:moveTo>
                  <a:cubicBezTo>
                    <a:pt x="14926" y="66675"/>
                    <a:pt x="0" y="51749"/>
                    <a:pt x="0" y="33338"/>
                  </a:cubicBezTo>
                  <a:cubicBezTo>
                    <a:pt x="0" y="14926"/>
                    <a:pt x="14926" y="0"/>
                    <a:pt x="33338" y="0"/>
                  </a:cubicBezTo>
                  <a:lnTo>
                    <a:pt x="381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828675" y="5238750"/>
              <a:ext cx="66675" cy="128588"/>
            </a:xfrm>
            <a:custGeom>
              <a:avLst/>
              <a:gdLst/>
              <a:ahLst/>
              <a:cxnLst/>
              <a:rect l="l" t="t" r="r" b="b"/>
              <a:pathLst>
                <a:path w="66675" h="128588">
                  <a:moveTo>
                    <a:pt x="0" y="60007"/>
                  </a:moveTo>
                  <a:lnTo>
                    <a:pt x="0" y="33338"/>
                  </a:lnTo>
                  <a:cubicBezTo>
                    <a:pt x="0" y="14926"/>
                    <a:pt x="14926" y="0"/>
                    <a:pt x="33338" y="0"/>
                  </a:cubicBezTo>
                  <a:cubicBezTo>
                    <a:pt x="51749" y="0"/>
                    <a:pt x="66675" y="14926"/>
                    <a:pt x="66675" y="33338"/>
                  </a:cubicBezTo>
                  <a:lnTo>
                    <a:pt x="66675" y="128588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763905" y="5540692"/>
            <a:ext cx="145241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AI辅助参数优化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5810" y="5795010"/>
            <a:ext cx="5454777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基于深度学习算法自动搜索最优等离子体位形，加热效率提升12%，有…</a:t>
            </a:r>
          </a:p>
        </p:txBody>
      </p:sp>
      <p:sp>
        <p:nvSpPr>
          <p:cNvPr id="28" name="Freeform 28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32" name="Group 32"/>
          <p:cNvGrpSpPr/>
          <p:nvPr/>
        </p:nvGrpSpPr>
        <p:grpSpPr>
          <a:xfrm>
            <a:off x="6438089" y="5235586"/>
            <a:ext cx="192114" cy="165051"/>
            <a:chOff x="6438089" y="5235586"/>
            <a:chExt cx="192114" cy="165051"/>
          </a:xfrm>
        </p:grpSpPr>
        <p:sp>
          <p:nvSpPr>
            <p:cNvPr id="29" name="Freeform 29"/>
            <p:cNvSpPr/>
            <p:nvPr/>
          </p:nvSpPr>
          <p:spPr>
            <a:xfrm>
              <a:off x="6534150" y="5295900"/>
              <a:ext cx="9525" cy="38100"/>
            </a:xfrm>
            <a:custGeom>
              <a:avLst/>
              <a:gdLst/>
              <a:ahLst/>
              <a:cxnLst/>
              <a:rect l="l" t="t" r="r" b="b"/>
              <a:pathLst>
                <a:path w="9525" h="38100">
                  <a:moveTo>
                    <a:pt x="0" y="0"/>
                  </a:moveTo>
                  <a:lnTo>
                    <a:pt x="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6438089" y="5235586"/>
              <a:ext cx="192114" cy="165051"/>
            </a:xfrm>
            <a:custGeom>
              <a:avLst/>
              <a:gdLst/>
              <a:ahLst/>
              <a:cxnLst/>
              <a:rect l="l" t="t" r="r" b="b"/>
              <a:pathLst>
                <a:path w="192114" h="165051">
                  <a:moveTo>
                    <a:pt x="80468" y="8794"/>
                  </a:moveTo>
                  <a:lnTo>
                    <a:pt x="3259" y="137705"/>
                  </a:lnTo>
                  <a:cubicBezTo>
                    <a:pt x="20" y="143314"/>
                    <a:pt x="0" y="150220"/>
                    <a:pt x="3207" y="155848"/>
                  </a:cubicBezTo>
                  <a:cubicBezTo>
                    <a:pt x="6413" y="161475"/>
                    <a:pt x="12365" y="164979"/>
                    <a:pt x="18842" y="165051"/>
                  </a:cubicBezTo>
                  <a:lnTo>
                    <a:pt x="173280" y="165051"/>
                  </a:lnTo>
                  <a:cubicBezTo>
                    <a:pt x="179753" y="164977"/>
                    <a:pt x="185702" y="161474"/>
                    <a:pt x="188908" y="155850"/>
                  </a:cubicBezTo>
                  <a:cubicBezTo>
                    <a:pt x="192114" y="150226"/>
                    <a:pt x="192097" y="143323"/>
                    <a:pt x="188863" y="137715"/>
                  </a:cubicBezTo>
                  <a:lnTo>
                    <a:pt x="111653" y="8784"/>
                  </a:lnTo>
                  <a:cubicBezTo>
                    <a:pt x="108349" y="3331"/>
                    <a:pt x="102437" y="0"/>
                    <a:pt x="96061" y="0"/>
                  </a:cubicBezTo>
                  <a:cubicBezTo>
                    <a:pt x="89685" y="0"/>
                    <a:pt x="83772" y="3331"/>
                    <a:pt x="80468" y="8784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6534150" y="53625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9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3" name="TextBox 33"/>
          <p:cNvSpPr txBox="1"/>
          <p:nvPr/>
        </p:nvSpPr>
        <p:spPr>
          <a:xfrm>
            <a:off x="64027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故障预警模型训练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404610" y="5795010"/>
            <a:ext cx="555993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利用历史放电数据训练预测模型，对失超、破裂等重大故障的预警准确…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162538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公众科普与品牌建设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39127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提升社会对核聚变认知度，塑造负责任的未来能源科技企业形象。</a:t>
            </a:r>
          </a:p>
        </p:txBody>
      </p:sp>
      <p:sp>
        <p:nvSpPr>
          <p:cNvPr id="5" name="Freeform 5"/>
          <p:cNvSpPr/>
          <p:nvPr/>
        </p:nvSpPr>
        <p:spPr>
          <a:xfrm>
            <a:off x="2190750" y="1933575"/>
            <a:ext cx="8572500" cy="438150"/>
          </a:xfrm>
          <a:custGeom>
            <a:avLst/>
            <a:gdLst/>
            <a:ahLst/>
            <a:cxnLst/>
            <a:rect l="l" t="t" r="r" b="b"/>
            <a:pathLst>
              <a:path w="8572500" h="438150">
                <a:moveTo>
                  <a:pt x="57150" y="0"/>
                </a:moveTo>
                <a:lnTo>
                  <a:pt x="8515350" y="0"/>
                </a:lnTo>
                <a:cubicBezTo>
                  <a:pt x="8546913" y="0"/>
                  <a:pt x="8572500" y="25587"/>
                  <a:pt x="8572500" y="57150"/>
                </a:cubicBezTo>
                <a:lnTo>
                  <a:pt x="8572500" y="381000"/>
                </a:lnTo>
                <a:cubicBezTo>
                  <a:pt x="8572500" y="412563"/>
                  <a:pt x="8546913" y="438150"/>
                  <a:pt x="8515350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556260" y="2080260"/>
            <a:ext cx="160782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科普开放日参与人次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24210" y="2080260"/>
            <a:ext cx="49053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12500</a:t>
            </a:r>
          </a:p>
        </p:txBody>
      </p:sp>
      <p:sp>
        <p:nvSpPr>
          <p:cNvPr id="8" name="Freeform 8"/>
          <p:cNvSpPr/>
          <p:nvPr/>
        </p:nvSpPr>
        <p:spPr>
          <a:xfrm>
            <a:off x="2190750" y="3095625"/>
            <a:ext cx="581025" cy="438150"/>
          </a:xfrm>
          <a:custGeom>
            <a:avLst/>
            <a:gdLst/>
            <a:ahLst/>
            <a:cxnLst/>
            <a:rect l="l" t="t" r="r" b="b"/>
            <a:pathLst>
              <a:path w="581025" h="438150">
                <a:moveTo>
                  <a:pt x="57150" y="0"/>
                </a:moveTo>
                <a:lnTo>
                  <a:pt x="523875" y="0"/>
                </a:lnTo>
                <a:cubicBezTo>
                  <a:pt x="555438" y="0"/>
                  <a:pt x="581025" y="25587"/>
                  <a:pt x="581025" y="57150"/>
                </a:cubicBezTo>
                <a:lnTo>
                  <a:pt x="581025" y="381000"/>
                </a:lnTo>
                <a:cubicBezTo>
                  <a:pt x="581025" y="412563"/>
                  <a:pt x="555438" y="438150"/>
                  <a:pt x="523875" y="438150"/>
                </a:cubicBezTo>
                <a:lnTo>
                  <a:pt x="57150" y="438150"/>
                </a:lnTo>
                <a:cubicBezTo>
                  <a:pt x="2558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25587" y="0"/>
                  <a:pt x="57150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9" name="TextBox 9"/>
          <p:cNvSpPr txBox="1"/>
          <p:nvPr/>
        </p:nvSpPr>
        <p:spPr>
          <a:xfrm>
            <a:off x="556260" y="3232785"/>
            <a:ext cx="162534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全网媒体曝光量(万)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32735" y="3232785"/>
            <a:ext cx="334118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850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90750" y="4248150"/>
            <a:ext cx="28575" cy="438150"/>
          </a:xfrm>
          <a:custGeom>
            <a:avLst/>
            <a:gdLst/>
            <a:ahLst/>
            <a:cxnLst/>
            <a:rect l="l" t="t" r="r" b="b"/>
            <a:pathLst>
              <a:path w="28575" h="438150">
                <a:moveTo>
                  <a:pt x="14288" y="0"/>
                </a:moveTo>
                <a:lnTo>
                  <a:pt x="14288" y="0"/>
                </a:lnTo>
                <a:cubicBezTo>
                  <a:pt x="22178" y="0"/>
                  <a:pt x="28575" y="25587"/>
                  <a:pt x="28575" y="57150"/>
                </a:cubicBezTo>
                <a:lnTo>
                  <a:pt x="28575" y="381000"/>
                </a:lnTo>
                <a:cubicBezTo>
                  <a:pt x="28575" y="412563"/>
                  <a:pt x="22178" y="438150"/>
                  <a:pt x="14288" y="438150"/>
                </a:cubicBezTo>
                <a:lnTo>
                  <a:pt x="14288" y="438150"/>
                </a:lnTo>
                <a:cubicBezTo>
                  <a:pt x="6397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6397" y="0"/>
                  <a:pt x="14288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12" name="TextBox 12"/>
          <p:cNvSpPr txBox="1"/>
          <p:nvPr/>
        </p:nvSpPr>
        <p:spPr>
          <a:xfrm>
            <a:off x="556260" y="4394835"/>
            <a:ext cx="143256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高校联合宣讲场次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80285" y="4394835"/>
            <a:ext cx="23290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45</a:t>
            </a:r>
          </a:p>
        </p:txBody>
      </p:sp>
      <p:sp>
        <p:nvSpPr>
          <p:cNvPr id="14" name="Freeform 14"/>
          <p:cNvSpPr/>
          <p:nvPr/>
        </p:nvSpPr>
        <p:spPr>
          <a:xfrm>
            <a:off x="2190750" y="5410200"/>
            <a:ext cx="57150" cy="438150"/>
          </a:xfrm>
          <a:custGeom>
            <a:avLst/>
            <a:gdLst/>
            <a:ahLst/>
            <a:cxnLst/>
            <a:rect l="l" t="t" r="r" b="b"/>
            <a:pathLst>
              <a:path w="57150" h="438150">
                <a:moveTo>
                  <a:pt x="28575" y="0"/>
                </a:moveTo>
                <a:lnTo>
                  <a:pt x="28575" y="0"/>
                </a:lnTo>
                <a:cubicBezTo>
                  <a:pt x="44357" y="0"/>
                  <a:pt x="57150" y="25587"/>
                  <a:pt x="57150" y="57150"/>
                </a:cubicBezTo>
                <a:lnTo>
                  <a:pt x="57150" y="381000"/>
                </a:lnTo>
                <a:cubicBezTo>
                  <a:pt x="57150" y="412563"/>
                  <a:pt x="44357" y="438150"/>
                  <a:pt x="28575" y="438150"/>
                </a:cubicBezTo>
                <a:lnTo>
                  <a:pt x="28575" y="438150"/>
                </a:lnTo>
                <a:cubicBezTo>
                  <a:pt x="12793" y="438150"/>
                  <a:pt x="0" y="412563"/>
                  <a:pt x="0" y="381000"/>
                </a:cubicBezTo>
                <a:lnTo>
                  <a:pt x="0" y="57150"/>
                </a:lnTo>
                <a:cubicBezTo>
                  <a:pt x="0" y="25587"/>
                  <a:pt x="12793" y="0"/>
                  <a:pt x="28575" y="0"/>
                </a:cubicBezTo>
                <a:close/>
              </a:path>
            </a:pathLst>
          </a:custGeom>
          <a:solidFill>
            <a:srgbClr val="0D47A1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556260" y="5547360"/>
            <a:ext cx="12573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品牌美誉度指数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18385" y="5547360"/>
            <a:ext cx="23290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92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476250"/>
            <a:ext cx="12192000" cy="7334250"/>
            <a:chOff x="0" y="-476250"/>
            <a:chExt cx="12192000" cy="73342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D47A1"/>
                </a:gs>
                <a:gs pos="100000">
                  <a:srgbClr val="062556"/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048750" y="-476250"/>
              <a:ext cx="2857500" cy="2857500"/>
            </a:xfrm>
            <a:prstGeom prst="ellipse">
              <a:avLst/>
            </a:prstGeom>
            <a:solidFill>
              <a:srgbClr val="FFB300">
                <a:alpha val="5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0" y="4762500"/>
              <a:ext cx="1905000" cy="1905000"/>
            </a:xfrm>
            <a:prstGeom prst="ellipse">
              <a:avLst/>
            </a:prstGeom>
            <a:solidFill>
              <a:srgbClr val="42A5F5">
                <a:alpha val="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524500" y="1257300"/>
            <a:ext cx="1143000" cy="1219200"/>
            <a:chOff x="5524500" y="1257300"/>
            <a:chExt cx="1143000" cy="1219200"/>
          </a:xfrm>
        </p:grpSpPr>
        <p:sp>
          <p:nvSpPr>
            <p:cNvPr id="6" name="Freeform 6"/>
            <p:cNvSpPr/>
            <p:nvPr/>
          </p:nvSpPr>
          <p:spPr>
            <a:xfrm>
              <a:off x="5524500" y="2095500"/>
              <a:ext cx="1143000" cy="9525"/>
            </a:xfrm>
            <a:custGeom>
              <a:avLst/>
              <a:gdLst/>
              <a:ahLst/>
              <a:cxnLst/>
              <a:rect l="l" t="t" r="r" b="b"/>
              <a:pathLst>
                <a:path w="1143000" h="9525">
                  <a:moveTo>
                    <a:pt x="0" y="0"/>
                  </a:moveTo>
                  <a:lnTo>
                    <a:pt x="1143000" y="0"/>
                  </a:lnTo>
                </a:path>
              </a:pathLst>
            </a:custGeom>
            <a:solidFill>
              <a:srgbClr val="000000"/>
            </a:solidFill>
            <a:ln w="38100" cap="rnd">
              <a:solidFill>
                <a:srgbClr val="FFB30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5778818" y="1257300"/>
              <a:ext cx="634365" cy="1219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6000" dirty="0">
                  <a:solidFill>
                    <a:srgbClr val="FFB300">
                      <a:alphaMod val="2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“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784425" y="2947035"/>
            <a:ext cx="4623149" cy="548640"/>
            <a:chOff x="3784425" y="2947035"/>
            <a:chExt cx="4623149" cy="548640"/>
          </a:xfrm>
        </p:grpSpPr>
        <p:sp>
          <p:nvSpPr>
            <p:cNvPr id="9" name="TextBox 9"/>
            <p:cNvSpPr txBox="1"/>
            <p:nvPr/>
          </p:nvSpPr>
          <p:spPr>
            <a:xfrm>
              <a:off x="3784425" y="2947035"/>
              <a:ext cx="4623149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7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愿景：点亮人类终极能源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86200" y="3838575"/>
            <a:ext cx="4419600" cy="2819400"/>
            <a:chOff x="3886200" y="3838575"/>
            <a:chExt cx="4419600" cy="2819400"/>
          </a:xfrm>
        </p:grpSpPr>
        <p:sp>
          <p:nvSpPr>
            <p:cNvPr id="11" name="TextBox 11"/>
            <p:cNvSpPr txBox="1"/>
            <p:nvPr/>
          </p:nvSpPr>
          <p:spPr>
            <a:xfrm>
              <a:off x="3886200" y="3838575"/>
              <a:ext cx="44196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让清洁、无限、安全的聚变能照亮文明的未来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604796" y="6475095"/>
              <a:ext cx="98240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FFFFFF">
                      <a:alphaMod val="5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Devnors AI 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411140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Q值与约束时间创历史新高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95312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等离子体性能指标实现数量级跃升，验证了稳态运行可行性。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6" name="TextBox 6"/>
          <p:cNvSpPr txBox="1"/>
          <p:nvPr/>
        </p:nvSpPr>
        <p:spPr>
          <a:xfrm>
            <a:off x="748665" y="3306128"/>
            <a:ext cx="972379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1.8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2955" y="3902392"/>
            <a:ext cx="1956673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能量增益因子Q值突破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6765" y="4201478"/>
            <a:ext cx="793432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行业新纪录</a:t>
            </a:r>
          </a:p>
        </p:txBody>
      </p:sp>
      <p:sp>
        <p:nvSpPr>
          <p:cNvPr id="9" name="Freeform 9"/>
          <p:cNvSpPr/>
          <p:nvPr/>
        </p:nvSpPr>
        <p:spPr>
          <a:xfrm>
            <a:off x="340042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0" name="TextBox 10"/>
          <p:cNvSpPr txBox="1"/>
          <p:nvPr/>
        </p:nvSpPr>
        <p:spPr>
          <a:xfrm>
            <a:off x="3577590" y="3306128"/>
            <a:ext cx="972379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102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14850" y="3500438"/>
            <a:ext cx="23788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11880" y="3902392"/>
            <a:ext cx="200596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等离子体约束时间延长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15690" y="4201478"/>
            <a:ext cx="364046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+45%</a:t>
            </a:r>
          </a:p>
        </p:txBody>
      </p:sp>
      <p:sp>
        <p:nvSpPr>
          <p:cNvPr id="14" name="Freeform 14"/>
          <p:cNvSpPr/>
          <p:nvPr/>
        </p:nvSpPr>
        <p:spPr>
          <a:xfrm>
            <a:off x="6229350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5" name="TextBox 15"/>
          <p:cNvSpPr txBox="1"/>
          <p:nvPr/>
        </p:nvSpPr>
        <p:spPr>
          <a:xfrm>
            <a:off x="6406515" y="3306128"/>
            <a:ext cx="1810833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3,200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772400" y="3500438"/>
            <a:ext cx="385762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次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40805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放电次数刷新纪录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44615" y="4201478"/>
            <a:ext cx="640080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全年累计</a:t>
            </a:r>
          </a:p>
        </p:txBody>
      </p:sp>
      <p:sp>
        <p:nvSpPr>
          <p:cNvPr id="19" name="Freeform 19"/>
          <p:cNvSpPr/>
          <p:nvPr/>
        </p:nvSpPr>
        <p:spPr>
          <a:xfrm>
            <a:off x="9058275" y="1809750"/>
            <a:ext cx="2562225" cy="4019550"/>
          </a:xfrm>
          <a:custGeom>
            <a:avLst/>
            <a:gdLst/>
            <a:ahLst/>
            <a:cxnLst/>
            <a:rect l="l" t="t" r="r" b="b"/>
            <a:pathLst>
              <a:path w="2562225" h="4019550">
                <a:moveTo>
                  <a:pt x="133350" y="0"/>
                </a:moveTo>
                <a:lnTo>
                  <a:pt x="2428875" y="0"/>
                </a:lnTo>
                <a:cubicBezTo>
                  <a:pt x="2502522" y="0"/>
                  <a:pt x="2562225" y="59703"/>
                  <a:pt x="2562225" y="133350"/>
                </a:cubicBezTo>
                <a:lnTo>
                  <a:pt x="2562225" y="3886200"/>
                </a:lnTo>
                <a:cubicBezTo>
                  <a:pt x="2562225" y="3959847"/>
                  <a:pt x="2502522" y="4019550"/>
                  <a:pt x="2428875" y="4019550"/>
                </a:cubicBezTo>
                <a:lnTo>
                  <a:pt x="133350" y="4019550"/>
                </a:lnTo>
                <a:cubicBezTo>
                  <a:pt x="59703" y="4019550"/>
                  <a:pt x="0" y="3959847"/>
                  <a:pt x="0" y="3886200"/>
                </a:cubicBez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20" name="TextBox 20"/>
          <p:cNvSpPr txBox="1"/>
          <p:nvPr/>
        </p:nvSpPr>
        <p:spPr>
          <a:xfrm>
            <a:off x="9235440" y="3306128"/>
            <a:ext cx="1127648" cy="8229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40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500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72700" y="3500438"/>
            <a:ext cx="237887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69730" y="3902392"/>
            <a:ext cx="1611630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稳态运行时长达标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73540" y="4201478"/>
            <a:ext cx="793432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707070"/>
                </a:solidFill>
                <a:latin typeface="Noto Sans CJK SC"/>
                <a:ea typeface="Microsoft YaHei"/>
                <a:cs typeface="Noto Sans CJK SC"/>
              </a:rPr>
              <a:t>长脉冲突破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D47A1"/>
                </a:gs>
                <a:gs pos="100000">
                  <a:srgbClr val="062556"/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solidFill>
              <a:srgbClr val="FFB300">
                <a:alpha val="3000"/>
              </a:srgbClr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365284" y="2707958"/>
            <a:ext cx="3461433" cy="640080"/>
            <a:chOff x="4365284" y="2707958"/>
            <a:chExt cx="3461433" cy="640080"/>
          </a:xfrm>
        </p:grpSpPr>
        <p:sp>
          <p:nvSpPr>
            <p:cNvPr id="5" name="TextBox 5"/>
            <p:cNvSpPr txBox="1"/>
            <p:nvPr/>
          </p:nvSpPr>
          <p:spPr>
            <a:xfrm>
              <a:off x="4365284" y="2707958"/>
              <a:ext cx="346143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感谢聆听与指导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5143500" y="3238500"/>
              <a:ext cx="1905000" cy="38100"/>
            </a:xfrm>
            <a:custGeom>
              <a:avLst/>
              <a:gdLst/>
              <a:ahLst/>
              <a:cxnLst/>
              <a:rect l="l" t="t" r="r" b="b"/>
              <a:pathLst>
                <a:path w="1905000" h="38100">
                  <a:moveTo>
                    <a:pt x="19050" y="0"/>
                  </a:moveTo>
                  <a:lnTo>
                    <a:pt x="1885950" y="0"/>
                  </a:lnTo>
                  <a:cubicBezTo>
                    <a:pt x="1896471" y="0"/>
                    <a:pt x="1905000" y="8529"/>
                    <a:pt x="1905000" y="19050"/>
                  </a:cubicBezTo>
                  <a:lnTo>
                    <a:pt x="1905000" y="19050"/>
                  </a:lnTo>
                  <a:cubicBezTo>
                    <a:pt x="1905000" y="29571"/>
                    <a:pt x="1896471" y="38100"/>
                    <a:pt x="1885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4402931" y="3664268"/>
            <a:ext cx="3386138" cy="2993707"/>
            <a:chOff x="4402931" y="3664268"/>
            <a:chExt cx="3386138" cy="2993707"/>
          </a:xfrm>
        </p:grpSpPr>
        <p:sp>
          <p:nvSpPr>
            <p:cNvPr id="8" name="TextBox 8"/>
            <p:cNvSpPr txBox="1"/>
            <p:nvPr/>
          </p:nvSpPr>
          <p:spPr>
            <a:xfrm>
              <a:off x="4402931" y="3664268"/>
              <a:ext cx="338613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期待与您共同见证聚变能的商业化黎明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604796" y="6475095"/>
              <a:ext cx="98240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FFFFFF">
                      <a:alphaMod val="5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Devnors AI 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实验装置全维度运行概览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172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托卡马克与仿星器双轨并行，系统稳定性与能量输出同步优化。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805444" y="3796294"/>
            <a:ext cx="179813" cy="179813"/>
            <a:chOff x="805444" y="3796294"/>
            <a:chExt cx="179813" cy="179813"/>
          </a:xfrm>
        </p:grpSpPr>
        <p:sp>
          <p:nvSpPr>
            <p:cNvPr id="7" name="Freeform 7"/>
            <p:cNvSpPr/>
            <p:nvPr/>
          </p:nvSpPr>
          <p:spPr>
            <a:xfrm>
              <a:off x="805444" y="3796294"/>
              <a:ext cx="179813" cy="179813"/>
            </a:xfrm>
            <a:custGeom>
              <a:avLst/>
              <a:gdLst/>
              <a:ahLst/>
              <a:cxnLst/>
              <a:rect l="l" t="t" r="r" b="b"/>
              <a:pathLst>
                <a:path w="179813" h="179813">
                  <a:moveTo>
                    <a:pt x="73952" y="16726"/>
                  </a:moveTo>
                  <a:cubicBezTo>
                    <a:pt x="78010" y="0"/>
                    <a:pt x="101803" y="0"/>
                    <a:pt x="105861" y="16726"/>
                  </a:cubicBezTo>
                  <a:cubicBezTo>
                    <a:pt x="107096" y="21822"/>
                    <a:pt x="110690" y="26023"/>
                    <a:pt x="115535" y="28030"/>
                  </a:cubicBezTo>
                  <a:cubicBezTo>
                    <a:pt x="120380" y="30037"/>
                    <a:pt x="125891" y="29609"/>
                    <a:pt x="130369" y="26880"/>
                  </a:cubicBezTo>
                  <a:cubicBezTo>
                    <a:pt x="145066" y="17926"/>
                    <a:pt x="161896" y="34747"/>
                    <a:pt x="152943" y="49454"/>
                  </a:cubicBezTo>
                  <a:cubicBezTo>
                    <a:pt x="150217" y="53929"/>
                    <a:pt x="149791" y="59437"/>
                    <a:pt x="151795" y="64278"/>
                  </a:cubicBezTo>
                  <a:cubicBezTo>
                    <a:pt x="153800" y="69120"/>
                    <a:pt x="157995" y="72714"/>
                    <a:pt x="163087" y="73952"/>
                  </a:cubicBezTo>
                  <a:cubicBezTo>
                    <a:pt x="179813" y="78010"/>
                    <a:pt x="179813" y="101803"/>
                    <a:pt x="163087" y="105861"/>
                  </a:cubicBezTo>
                  <a:cubicBezTo>
                    <a:pt x="157991" y="107096"/>
                    <a:pt x="153790" y="110690"/>
                    <a:pt x="151783" y="115535"/>
                  </a:cubicBezTo>
                  <a:cubicBezTo>
                    <a:pt x="149776" y="120380"/>
                    <a:pt x="150204" y="125891"/>
                    <a:pt x="152933" y="130369"/>
                  </a:cubicBezTo>
                  <a:cubicBezTo>
                    <a:pt x="161887" y="145066"/>
                    <a:pt x="145066" y="161896"/>
                    <a:pt x="130359" y="152943"/>
                  </a:cubicBezTo>
                  <a:cubicBezTo>
                    <a:pt x="125884" y="150217"/>
                    <a:pt x="120376" y="149791"/>
                    <a:pt x="115535" y="151795"/>
                  </a:cubicBezTo>
                  <a:cubicBezTo>
                    <a:pt x="110693" y="153800"/>
                    <a:pt x="107099" y="157995"/>
                    <a:pt x="105861" y="163087"/>
                  </a:cubicBezTo>
                  <a:cubicBezTo>
                    <a:pt x="101803" y="179813"/>
                    <a:pt x="78010" y="179813"/>
                    <a:pt x="73952" y="163087"/>
                  </a:cubicBezTo>
                  <a:cubicBezTo>
                    <a:pt x="72717" y="157991"/>
                    <a:pt x="69123" y="153790"/>
                    <a:pt x="64278" y="151783"/>
                  </a:cubicBezTo>
                  <a:cubicBezTo>
                    <a:pt x="59433" y="149776"/>
                    <a:pt x="53922" y="150204"/>
                    <a:pt x="49444" y="152933"/>
                  </a:cubicBezTo>
                  <a:cubicBezTo>
                    <a:pt x="34747" y="161887"/>
                    <a:pt x="17917" y="145066"/>
                    <a:pt x="26870" y="130359"/>
                  </a:cubicBezTo>
                  <a:cubicBezTo>
                    <a:pt x="29596" y="125884"/>
                    <a:pt x="30022" y="120376"/>
                    <a:pt x="28018" y="115535"/>
                  </a:cubicBezTo>
                  <a:cubicBezTo>
                    <a:pt x="26013" y="110693"/>
                    <a:pt x="21818" y="107099"/>
                    <a:pt x="16726" y="105861"/>
                  </a:cubicBezTo>
                  <a:cubicBezTo>
                    <a:pt x="0" y="101803"/>
                    <a:pt x="0" y="78010"/>
                    <a:pt x="16726" y="73952"/>
                  </a:cubicBezTo>
                  <a:cubicBezTo>
                    <a:pt x="21822" y="72717"/>
                    <a:pt x="26023" y="69123"/>
                    <a:pt x="28030" y="64278"/>
                  </a:cubicBezTo>
                  <a:cubicBezTo>
                    <a:pt x="30037" y="59433"/>
                    <a:pt x="29609" y="53922"/>
                    <a:pt x="26880" y="49444"/>
                  </a:cubicBezTo>
                  <a:cubicBezTo>
                    <a:pt x="17926" y="34747"/>
                    <a:pt x="34747" y="17917"/>
                    <a:pt x="49454" y="26870"/>
                  </a:cubicBezTo>
                  <a:cubicBezTo>
                    <a:pt x="58979" y="32661"/>
                    <a:pt x="71323" y="27537"/>
                    <a:pt x="73952" y="1672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66775" y="3857625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0" y="28575"/>
                  </a:moveTo>
                  <a:cubicBezTo>
                    <a:pt x="0" y="44357"/>
                    <a:pt x="12793" y="57150"/>
                    <a:pt x="28575" y="57150"/>
                  </a:cubicBezTo>
                  <a:cubicBezTo>
                    <a:pt x="44357" y="57150"/>
                    <a:pt x="57150" y="44357"/>
                    <a:pt x="57150" y="28575"/>
                  </a:cubicBezTo>
                  <a:cubicBezTo>
                    <a:pt x="57150" y="12793"/>
                    <a:pt x="44357" y="0"/>
                    <a:pt x="28575" y="0"/>
                  </a:cubicBezTo>
                  <a:cubicBezTo>
                    <a:pt x="12793" y="0"/>
                    <a:pt x="0" y="12793"/>
                    <a:pt x="0" y="28575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7639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托卡马克运行参数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10" y="4366260"/>
            <a:ext cx="4876419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中心磁场12.5T，等离子体电流超15MA，位形控制精度达毫米级</a:t>
            </a:r>
          </a:p>
        </p:txBody>
      </p:sp>
      <p:sp>
        <p:nvSpPr>
          <p:cNvPr id="12" name="Freeform 12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13" name="Freeform 13"/>
          <p:cNvSpPr/>
          <p:nvPr/>
        </p:nvSpPr>
        <p:spPr>
          <a:xfrm>
            <a:off x="6448425" y="38004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525" y="38100"/>
                </a:moveTo>
                <a:lnTo>
                  <a:pt x="38100" y="38100"/>
                </a:lnTo>
                <a:cubicBezTo>
                  <a:pt x="43361" y="38100"/>
                  <a:pt x="47625" y="33836"/>
                  <a:pt x="47625" y="28575"/>
                </a:cubicBezTo>
                <a:lnTo>
                  <a:pt x="47625" y="19050"/>
                </a:lnTo>
                <a:cubicBezTo>
                  <a:pt x="47625" y="8529"/>
                  <a:pt x="56154" y="0"/>
                  <a:pt x="66675" y="0"/>
                </a:cubicBezTo>
                <a:cubicBezTo>
                  <a:pt x="77196" y="0"/>
                  <a:pt x="85725" y="8529"/>
                  <a:pt x="85725" y="19050"/>
                </a:cubicBezTo>
                <a:lnTo>
                  <a:pt x="85725" y="28575"/>
                </a:lnTo>
                <a:cubicBezTo>
                  <a:pt x="85725" y="33836"/>
                  <a:pt x="89989" y="38100"/>
                  <a:pt x="95250" y="38100"/>
                </a:cubicBezTo>
                <a:lnTo>
                  <a:pt x="123825" y="38100"/>
                </a:lnTo>
                <a:cubicBezTo>
                  <a:pt x="129086" y="38100"/>
                  <a:pt x="133350" y="42364"/>
                  <a:pt x="133350" y="47625"/>
                </a:cubicBezTo>
                <a:lnTo>
                  <a:pt x="133350" y="76200"/>
                </a:lnTo>
                <a:cubicBezTo>
                  <a:pt x="133350" y="81461"/>
                  <a:pt x="137614" y="85725"/>
                  <a:pt x="142875" y="85725"/>
                </a:cubicBezTo>
                <a:lnTo>
                  <a:pt x="152400" y="85725"/>
                </a:lnTo>
                <a:cubicBezTo>
                  <a:pt x="162921" y="85725"/>
                  <a:pt x="171450" y="94254"/>
                  <a:pt x="171450" y="104775"/>
                </a:cubicBezTo>
                <a:cubicBezTo>
                  <a:pt x="171450" y="115296"/>
                  <a:pt x="162921" y="123825"/>
                  <a:pt x="152400" y="123825"/>
                </a:cubicBezTo>
                <a:lnTo>
                  <a:pt x="142875" y="123825"/>
                </a:lnTo>
                <a:cubicBezTo>
                  <a:pt x="137614" y="123825"/>
                  <a:pt x="133350" y="128089"/>
                  <a:pt x="133350" y="133350"/>
                </a:cubicBezTo>
                <a:lnTo>
                  <a:pt x="133350" y="161925"/>
                </a:lnTo>
                <a:cubicBezTo>
                  <a:pt x="133350" y="167186"/>
                  <a:pt x="129086" y="171450"/>
                  <a:pt x="123825" y="171450"/>
                </a:cubicBezTo>
                <a:lnTo>
                  <a:pt x="95250" y="171450"/>
                </a:lnTo>
                <a:cubicBezTo>
                  <a:pt x="89989" y="171450"/>
                  <a:pt x="85725" y="167186"/>
                  <a:pt x="85725" y="161925"/>
                </a:cubicBezTo>
                <a:lnTo>
                  <a:pt x="85725" y="152400"/>
                </a:lnTo>
                <a:cubicBezTo>
                  <a:pt x="85725" y="141879"/>
                  <a:pt x="77196" y="133350"/>
                  <a:pt x="66675" y="133350"/>
                </a:cubicBezTo>
                <a:cubicBezTo>
                  <a:pt x="56154" y="133350"/>
                  <a:pt x="47625" y="141879"/>
                  <a:pt x="47625" y="152400"/>
                </a:cubicBezTo>
                <a:lnTo>
                  <a:pt x="47625" y="161925"/>
                </a:lnTo>
                <a:cubicBezTo>
                  <a:pt x="47625" y="167186"/>
                  <a:pt x="43361" y="171450"/>
                  <a:pt x="38100" y="171450"/>
                </a:cubicBezTo>
                <a:lnTo>
                  <a:pt x="9525" y="171450"/>
                </a:lnTo>
                <a:cubicBezTo>
                  <a:pt x="4264" y="171450"/>
                  <a:pt x="0" y="167186"/>
                  <a:pt x="0" y="161925"/>
                </a:cubicBezTo>
                <a:lnTo>
                  <a:pt x="0" y="133350"/>
                </a:lnTo>
                <a:cubicBezTo>
                  <a:pt x="0" y="128089"/>
                  <a:pt x="4264" y="123825"/>
                  <a:pt x="9525" y="123825"/>
                </a:cubicBezTo>
                <a:lnTo>
                  <a:pt x="19050" y="123825"/>
                </a:lnTo>
                <a:cubicBezTo>
                  <a:pt x="29571" y="123825"/>
                  <a:pt x="38100" y="115296"/>
                  <a:pt x="38100" y="104775"/>
                </a:cubicBezTo>
                <a:cubicBezTo>
                  <a:pt x="38100" y="94254"/>
                  <a:pt x="29571" y="85725"/>
                  <a:pt x="19050" y="85725"/>
                </a:cubicBezTo>
                <a:lnTo>
                  <a:pt x="9525" y="85725"/>
                </a:lnTo>
                <a:cubicBezTo>
                  <a:pt x="4264" y="85725"/>
                  <a:pt x="0" y="81461"/>
                  <a:pt x="0" y="76200"/>
                </a:cubicBezTo>
                <a:lnTo>
                  <a:pt x="0" y="47625"/>
                </a:lnTo>
                <a:cubicBezTo>
                  <a:pt x="0" y="42364"/>
                  <a:pt x="4264" y="38100"/>
                  <a:pt x="9525" y="38100"/>
                </a:cubicBezTo>
              </a:path>
            </a:pathLst>
          </a:custGeom>
          <a:noFill/>
          <a:ln w="19050">
            <a:solidFill>
              <a:srgbClr val="FFB300"/>
            </a:solidFill>
          </a:ln>
        </p:spPr>
      </p:sp>
      <p:sp>
        <p:nvSpPr>
          <p:cNvPr id="14" name="TextBox 14"/>
          <p:cNvSpPr txBox="1"/>
          <p:nvPr/>
        </p:nvSpPr>
        <p:spPr>
          <a:xfrm>
            <a:off x="6402705" y="411194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仿星器磁场位形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04610" y="4366260"/>
            <a:ext cx="4928997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优化新型螺旋线圈，磁面嵌套误差降至0.1%，抑制宏观不稳定性</a:t>
            </a:r>
          </a:p>
        </p:txBody>
      </p:sp>
      <p:sp>
        <p:nvSpPr>
          <p:cNvPr id="16" name="Freeform 16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9" name="Group 19"/>
          <p:cNvGrpSpPr/>
          <p:nvPr/>
        </p:nvGrpSpPr>
        <p:grpSpPr>
          <a:xfrm>
            <a:off x="796771" y="5238750"/>
            <a:ext cx="186006" cy="171450"/>
            <a:chOff x="796771" y="5238750"/>
            <a:chExt cx="186006" cy="171450"/>
          </a:xfrm>
        </p:grpSpPr>
        <p:sp>
          <p:nvSpPr>
            <p:cNvPr id="17" name="Freeform 17"/>
            <p:cNvSpPr/>
            <p:nvPr/>
          </p:nvSpPr>
          <p:spPr>
            <a:xfrm>
              <a:off x="796771" y="5238750"/>
              <a:ext cx="186006" cy="169983"/>
            </a:xfrm>
            <a:custGeom>
              <a:avLst/>
              <a:gdLst/>
              <a:ahLst/>
              <a:cxnLst/>
              <a:rect l="l" t="t" r="r" b="b"/>
              <a:pathLst>
                <a:path w="186006" h="169983">
                  <a:moveTo>
                    <a:pt x="93436" y="169983"/>
                  </a:moveTo>
                  <a:cubicBezTo>
                    <a:pt x="33766" y="151487"/>
                    <a:pt x="0" y="88510"/>
                    <a:pt x="17617" y="28575"/>
                  </a:cubicBezTo>
                  <a:cubicBezTo>
                    <a:pt x="47292" y="29933"/>
                    <a:pt x="76331" y="19684"/>
                    <a:pt x="98579" y="0"/>
                  </a:cubicBezTo>
                  <a:cubicBezTo>
                    <a:pt x="120828" y="19684"/>
                    <a:pt x="149867" y="29933"/>
                    <a:pt x="179542" y="28575"/>
                  </a:cubicBezTo>
                  <a:cubicBezTo>
                    <a:pt x="186006" y="50569"/>
                    <a:pt x="185708" y="73999"/>
                    <a:pt x="178685" y="95821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923925" y="5372100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19050"/>
                  </a:moveTo>
                  <a:lnTo>
                    <a:pt x="19050" y="38100"/>
                  </a:lnTo>
                  <a:lnTo>
                    <a:pt x="5715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763905" y="5540692"/>
            <a:ext cx="1897523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等离子体稳定性控制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65810" y="57950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引入AI实时反馈，破裂预警准确率超95%，主动抑制ELM达80%</a:t>
            </a:r>
          </a:p>
        </p:txBody>
      </p:sp>
      <p:sp>
        <p:nvSpPr>
          <p:cNvPr id="22" name="Freeform 22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6457950" y="5267325"/>
            <a:ext cx="152400" cy="133350"/>
            <a:chOff x="6457950" y="5267325"/>
            <a:chExt cx="152400" cy="133350"/>
          </a:xfrm>
        </p:grpSpPr>
        <p:sp>
          <p:nvSpPr>
            <p:cNvPr id="23" name="Freeform 23"/>
            <p:cNvSpPr/>
            <p:nvPr/>
          </p:nvSpPr>
          <p:spPr>
            <a:xfrm>
              <a:off x="6457950" y="5391150"/>
              <a:ext cx="152400" cy="9525"/>
            </a:xfrm>
            <a:custGeom>
              <a:avLst/>
              <a:gdLst/>
              <a:ahLst/>
              <a:cxnLst/>
              <a:rect l="l" t="t" r="r" b="b"/>
              <a:pathLst>
                <a:path w="152400" h="9525">
                  <a:moveTo>
                    <a:pt x="0" y="0"/>
                  </a:moveTo>
                  <a:lnTo>
                    <a:pt x="1524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6457950" y="5267325"/>
              <a:ext cx="152400" cy="85725"/>
            </a:xfrm>
            <a:custGeom>
              <a:avLst/>
              <a:gdLst/>
              <a:ahLst/>
              <a:cxnLst/>
              <a:rect l="l" t="t" r="r" b="b"/>
              <a:pathLst>
                <a:path w="152400" h="85725">
                  <a:moveTo>
                    <a:pt x="0" y="85725"/>
                  </a:moveTo>
                  <a:lnTo>
                    <a:pt x="38100" y="28575"/>
                  </a:lnTo>
                  <a:lnTo>
                    <a:pt x="76200" y="47625"/>
                  </a:lnTo>
                  <a:lnTo>
                    <a:pt x="114300" y="0"/>
                  </a:lnTo>
                  <a:lnTo>
                    <a:pt x="152400" y="3810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64027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能量增益因子分布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404610" y="5795010"/>
            <a:ext cx="428053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H-mode实验中Q值保持正值，峰值区域向高密度区拓展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-476250"/>
            <a:ext cx="12192000" cy="7334250"/>
            <a:chOff x="0" y="-476250"/>
            <a:chExt cx="12192000" cy="73342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9048750" y="-476250"/>
              <a:ext cx="2857500" cy="2857500"/>
            </a:xfrm>
            <a:prstGeom prst="ellipse">
              <a:avLst/>
            </a:prstGeom>
            <a:solidFill>
              <a:srgbClr val="42A5F5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0" y="4762500"/>
              <a:ext cx="1905000" cy="1905000"/>
            </a:xfrm>
            <a:prstGeom prst="ellipse">
              <a:avLst/>
            </a:prstGeom>
            <a:solidFill>
              <a:srgbClr val="FFB300">
                <a:alpha val="8000"/>
              </a:srgbClr>
            </a:solidFill>
            <a:ln>
              <a:noFill/>
            </a:ln>
          </p:spPr>
        </p:sp>
        <p:sp>
          <p:nvSpPr>
            <p:cNvPr id="5" name="Line 5"/>
            <p:cNvSpPr/>
            <p:nvPr/>
          </p:nvSpPr>
          <p:spPr>
            <a:xfrm>
              <a:off x="0" y="3429000"/>
              <a:ext cx="12192000" cy="9525"/>
            </a:xfrm>
            <a:custGeom>
              <a:avLst/>
              <a:gdLst/>
              <a:ahLst/>
              <a:cxnLst/>
              <a:rect l="l" t="t" r="r" b="b"/>
              <a:pathLst>
                <a:path w="12192000" h="9525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noFill/>
            <a:ln w="9525">
              <a:solidFill>
                <a:srgbClr val="42A5F5">
                  <a:alpha val="20000"/>
                </a:srgbClr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4123754" y="2707958"/>
            <a:ext cx="3944493" cy="1044892"/>
            <a:chOff x="4123754" y="2707958"/>
            <a:chExt cx="3944493" cy="1044892"/>
          </a:xfrm>
        </p:grpSpPr>
        <p:sp>
          <p:nvSpPr>
            <p:cNvPr id="7" name="TextBox 7"/>
            <p:cNvSpPr txBox="1"/>
            <p:nvPr/>
          </p:nvSpPr>
          <p:spPr>
            <a:xfrm>
              <a:off x="4123754" y="27079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关键技术研发突破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207431" y="3346132"/>
              <a:ext cx="3777139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KEY TECHNOLOGY BREAKTHROUGHS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5143500" y="3714750"/>
              <a:ext cx="1905000" cy="38100"/>
            </a:xfrm>
            <a:custGeom>
              <a:avLst/>
              <a:gdLst/>
              <a:ahLst/>
              <a:cxnLst/>
              <a:rect l="l" t="t" r="r" b="b"/>
              <a:pathLst>
                <a:path w="1905000" h="38100">
                  <a:moveTo>
                    <a:pt x="19050" y="0"/>
                  </a:moveTo>
                  <a:lnTo>
                    <a:pt x="1885950" y="0"/>
                  </a:lnTo>
                  <a:cubicBezTo>
                    <a:pt x="1896471" y="0"/>
                    <a:pt x="1905000" y="8529"/>
                    <a:pt x="1905000" y="19050"/>
                  </a:cubicBezTo>
                  <a:lnTo>
                    <a:pt x="1905000" y="19050"/>
                  </a:lnTo>
                  <a:cubicBezTo>
                    <a:pt x="1905000" y="29571"/>
                    <a:pt x="1896471" y="38100"/>
                    <a:pt x="1885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507581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高温超导磁体技术迭代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5942171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新一代REBCO磁体场强提升，为紧凑型聚变堆奠定核心基础。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1428750"/>
            <a:ext cx="3971925" cy="478155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14287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7" name="Freeform 7"/>
          <p:cNvSpPr/>
          <p:nvPr/>
        </p:nvSpPr>
        <p:spPr>
          <a:xfrm>
            <a:off x="958056" y="1664494"/>
            <a:ext cx="122237" cy="157162"/>
          </a:xfrm>
          <a:custGeom>
            <a:avLst/>
            <a:gdLst/>
            <a:ahLst/>
            <a:cxnLst/>
            <a:rect l="l" t="t" r="r" b="b"/>
            <a:pathLst>
              <a:path w="122237" h="157162">
                <a:moveTo>
                  <a:pt x="69850" y="0"/>
                </a:moveTo>
                <a:lnTo>
                  <a:pt x="69850" y="61119"/>
                </a:lnTo>
                <a:lnTo>
                  <a:pt x="122237" y="61119"/>
                </a:lnTo>
                <a:lnTo>
                  <a:pt x="52388" y="157162"/>
                </a:lnTo>
                <a:lnTo>
                  <a:pt x="52388" y="96044"/>
                </a:lnTo>
                <a:lnTo>
                  <a:pt x="0" y="96044"/>
                </a:lnTo>
                <a:lnTo>
                  <a:pt x="69850" y="0"/>
                </a:lnTo>
              </a:path>
            </a:pathLst>
          </a:custGeom>
          <a:noFill/>
          <a:ln w="19050">
            <a:solidFill>
              <a:srgbClr val="FFB300"/>
            </a:solidFill>
          </a:ln>
        </p:spPr>
      </p:sp>
      <p:sp>
        <p:nvSpPr>
          <p:cNvPr id="8" name="TextBox 8"/>
          <p:cNvSpPr txBox="1"/>
          <p:nvPr/>
        </p:nvSpPr>
        <p:spPr>
          <a:xfrm>
            <a:off x="1181100" y="1666875"/>
            <a:ext cx="2556915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REBCO带材临界电流突破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9160" y="1946910"/>
            <a:ext cx="6147054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高温超导带材77K自场临界电流密度5MA/cm²，为紧凑型高场磁体提供核心材料</a:t>
            </a:r>
          </a:p>
        </p:txBody>
      </p:sp>
      <p:sp>
        <p:nvSpPr>
          <p:cNvPr id="10" name="Freeform 10"/>
          <p:cNvSpPr/>
          <p:nvPr/>
        </p:nvSpPr>
        <p:spPr>
          <a:xfrm>
            <a:off x="571500" y="2686050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3" name="Group 13"/>
          <p:cNvGrpSpPr/>
          <p:nvPr/>
        </p:nvGrpSpPr>
        <p:grpSpPr>
          <a:xfrm>
            <a:off x="936761" y="2917961"/>
            <a:ext cx="164829" cy="164829"/>
            <a:chOff x="936761" y="2917961"/>
            <a:chExt cx="164829" cy="164829"/>
          </a:xfrm>
        </p:grpSpPr>
        <p:sp>
          <p:nvSpPr>
            <p:cNvPr id="11" name="Freeform 11"/>
            <p:cNvSpPr/>
            <p:nvPr/>
          </p:nvSpPr>
          <p:spPr>
            <a:xfrm>
              <a:off x="936761" y="2917961"/>
              <a:ext cx="164829" cy="164829"/>
            </a:xfrm>
            <a:custGeom>
              <a:avLst/>
              <a:gdLst/>
              <a:ahLst/>
              <a:cxnLst/>
              <a:rect l="l" t="t" r="r" b="b"/>
              <a:pathLst>
                <a:path w="164829" h="164829">
                  <a:moveTo>
                    <a:pt x="67789" y="15332"/>
                  </a:moveTo>
                  <a:cubicBezTo>
                    <a:pt x="71509" y="0"/>
                    <a:pt x="93320" y="0"/>
                    <a:pt x="97039" y="15332"/>
                  </a:cubicBezTo>
                  <a:cubicBezTo>
                    <a:pt x="98171" y="20004"/>
                    <a:pt x="101466" y="23854"/>
                    <a:pt x="105907" y="25694"/>
                  </a:cubicBezTo>
                  <a:cubicBezTo>
                    <a:pt x="110348" y="27534"/>
                    <a:pt x="115400" y="27142"/>
                    <a:pt x="119505" y="24640"/>
                  </a:cubicBezTo>
                  <a:cubicBezTo>
                    <a:pt x="132977" y="16432"/>
                    <a:pt x="148405" y="31852"/>
                    <a:pt x="140198" y="45333"/>
                  </a:cubicBezTo>
                  <a:cubicBezTo>
                    <a:pt x="137699" y="49435"/>
                    <a:pt x="137308" y="54484"/>
                    <a:pt x="139146" y="58922"/>
                  </a:cubicBezTo>
                  <a:cubicBezTo>
                    <a:pt x="140984" y="63360"/>
                    <a:pt x="144829" y="66654"/>
                    <a:pt x="149496" y="67789"/>
                  </a:cubicBezTo>
                  <a:cubicBezTo>
                    <a:pt x="164829" y="71509"/>
                    <a:pt x="164829" y="93320"/>
                    <a:pt x="149496" y="97039"/>
                  </a:cubicBezTo>
                  <a:cubicBezTo>
                    <a:pt x="144825" y="98171"/>
                    <a:pt x="140975" y="101466"/>
                    <a:pt x="139135" y="105907"/>
                  </a:cubicBezTo>
                  <a:cubicBezTo>
                    <a:pt x="137295" y="110348"/>
                    <a:pt x="137687" y="115400"/>
                    <a:pt x="140189" y="119505"/>
                  </a:cubicBezTo>
                  <a:cubicBezTo>
                    <a:pt x="148396" y="132977"/>
                    <a:pt x="132977" y="148405"/>
                    <a:pt x="119496" y="140198"/>
                  </a:cubicBezTo>
                  <a:cubicBezTo>
                    <a:pt x="115393" y="137699"/>
                    <a:pt x="110345" y="137308"/>
                    <a:pt x="105907" y="139146"/>
                  </a:cubicBezTo>
                  <a:cubicBezTo>
                    <a:pt x="101469" y="140984"/>
                    <a:pt x="98174" y="144829"/>
                    <a:pt x="97039" y="149496"/>
                  </a:cubicBezTo>
                  <a:cubicBezTo>
                    <a:pt x="93320" y="164829"/>
                    <a:pt x="71509" y="164829"/>
                    <a:pt x="67789" y="149496"/>
                  </a:cubicBezTo>
                  <a:cubicBezTo>
                    <a:pt x="66657" y="144825"/>
                    <a:pt x="63362" y="140975"/>
                    <a:pt x="58922" y="139135"/>
                  </a:cubicBezTo>
                  <a:cubicBezTo>
                    <a:pt x="54481" y="137295"/>
                    <a:pt x="49428" y="137687"/>
                    <a:pt x="45324" y="140189"/>
                  </a:cubicBezTo>
                  <a:cubicBezTo>
                    <a:pt x="31852" y="148396"/>
                    <a:pt x="16423" y="132977"/>
                    <a:pt x="24631" y="119496"/>
                  </a:cubicBezTo>
                  <a:cubicBezTo>
                    <a:pt x="27130" y="115393"/>
                    <a:pt x="27520" y="110345"/>
                    <a:pt x="25683" y="105907"/>
                  </a:cubicBezTo>
                  <a:cubicBezTo>
                    <a:pt x="23845" y="101469"/>
                    <a:pt x="20000" y="98174"/>
                    <a:pt x="15332" y="97039"/>
                  </a:cubicBezTo>
                  <a:cubicBezTo>
                    <a:pt x="0" y="93320"/>
                    <a:pt x="0" y="71509"/>
                    <a:pt x="15332" y="67789"/>
                  </a:cubicBezTo>
                  <a:cubicBezTo>
                    <a:pt x="20004" y="66657"/>
                    <a:pt x="23854" y="63362"/>
                    <a:pt x="25694" y="58922"/>
                  </a:cubicBezTo>
                  <a:cubicBezTo>
                    <a:pt x="27534" y="54481"/>
                    <a:pt x="27142" y="49428"/>
                    <a:pt x="24640" y="45324"/>
                  </a:cubicBezTo>
                  <a:cubicBezTo>
                    <a:pt x="16432" y="31852"/>
                    <a:pt x="31852" y="16423"/>
                    <a:pt x="45333" y="24631"/>
                  </a:cubicBezTo>
                  <a:cubicBezTo>
                    <a:pt x="54064" y="29939"/>
                    <a:pt x="65380" y="25242"/>
                    <a:pt x="67789" y="15332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992981" y="2974181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52388" h="52388">
                  <a:moveTo>
                    <a:pt x="0" y="26194"/>
                  </a:moveTo>
                  <a:cubicBezTo>
                    <a:pt x="0" y="40660"/>
                    <a:pt x="11727" y="52388"/>
                    <a:pt x="26194" y="52388"/>
                  </a:cubicBezTo>
                  <a:cubicBezTo>
                    <a:pt x="40660" y="52388"/>
                    <a:pt x="52388" y="40660"/>
                    <a:pt x="52388" y="26194"/>
                  </a:cubicBezTo>
                  <a:cubicBezTo>
                    <a:pt x="52388" y="11727"/>
                    <a:pt x="40660" y="0"/>
                    <a:pt x="26194" y="0"/>
                  </a:cubicBezTo>
                  <a:cubicBezTo>
                    <a:pt x="11727" y="0"/>
                    <a:pt x="0" y="11727"/>
                    <a:pt x="0" y="26194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181100" y="2924175"/>
            <a:ext cx="2338387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磁体线圈绕制工艺优化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9160" y="3204210"/>
            <a:ext cx="512178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开发VPI工艺解决气泡问题，线圈机械强度提升40%，抵抗洛伦兹力</a:t>
            </a:r>
          </a:p>
        </p:txBody>
      </p:sp>
      <p:sp>
        <p:nvSpPr>
          <p:cNvPr id="16" name="Freeform 16"/>
          <p:cNvSpPr/>
          <p:nvPr/>
        </p:nvSpPr>
        <p:spPr>
          <a:xfrm>
            <a:off x="571500" y="39528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19" name="Group 19"/>
          <p:cNvGrpSpPr/>
          <p:nvPr/>
        </p:nvGrpSpPr>
        <p:grpSpPr>
          <a:xfrm>
            <a:off x="928810" y="4188619"/>
            <a:ext cx="170506" cy="157162"/>
            <a:chOff x="928810" y="4188619"/>
            <a:chExt cx="170506" cy="157162"/>
          </a:xfrm>
        </p:grpSpPr>
        <p:sp>
          <p:nvSpPr>
            <p:cNvPr id="17" name="Freeform 17"/>
            <p:cNvSpPr/>
            <p:nvPr/>
          </p:nvSpPr>
          <p:spPr>
            <a:xfrm>
              <a:off x="928810" y="4188619"/>
              <a:ext cx="170506" cy="155818"/>
            </a:xfrm>
            <a:custGeom>
              <a:avLst/>
              <a:gdLst/>
              <a:ahLst/>
              <a:cxnLst/>
              <a:rect l="l" t="t" r="r" b="b"/>
              <a:pathLst>
                <a:path w="170506" h="155818">
                  <a:moveTo>
                    <a:pt x="85650" y="155818"/>
                  </a:moveTo>
                  <a:cubicBezTo>
                    <a:pt x="30952" y="138863"/>
                    <a:pt x="0" y="81134"/>
                    <a:pt x="16149" y="26194"/>
                  </a:cubicBezTo>
                  <a:cubicBezTo>
                    <a:pt x="43351" y="27439"/>
                    <a:pt x="69970" y="18044"/>
                    <a:pt x="90365" y="0"/>
                  </a:cubicBezTo>
                  <a:cubicBezTo>
                    <a:pt x="110759" y="18044"/>
                    <a:pt x="137378" y="27439"/>
                    <a:pt x="164580" y="26194"/>
                  </a:cubicBezTo>
                  <a:cubicBezTo>
                    <a:pt x="170506" y="46355"/>
                    <a:pt x="170232" y="67833"/>
                    <a:pt x="163794" y="8783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1045369" y="4310856"/>
              <a:ext cx="52388" cy="34925"/>
            </a:xfrm>
            <a:custGeom>
              <a:avLst/>
              <a:gdLst/>
              <a:ahLst/>
              <a:cxnLst/>
              <a:rect l="l" t="t" r="r" b="b"/>
              <a:pathLst>
                <a:path w="52388" h="34925">
                  <a:moveTo>
                    <a:pt x="0" y="17463"/>
                  </a:moveTo>
                  <a:lnTo>
                    <a:pt x="17462" y="34925"/>
                  </a:lnTo>
                  <a:lnTo>
                    <a:pt x="52388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0" name="TextBox 20"/>
          <p:cNvSpPr txBox="1"/>
          <p:nvPr/>
        </p:nvSpPr>
        <p:spPr>
          <a:xfrm>
            <a:off x="1181100" y="4191000"/>
            <a:ext cx="2338387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失超保护机制全面升级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99160" y="4471035"/>
            <a:ext cx="5183124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引入分布式光纤测温与分流器，失超探测响应&lt;5ms，确保磁体安全</a:t>
            </a:r>
          </a:p>
        </p:txBody>
      </p:sp>
      <p:sp>
        <p:nvSpPr>
          <p:cNvPr id="22" name="Freeform 22"/>
          <p:cNvSpPr/>
          <p:nvPr/>
        </p:nvSpPr>
        <p:spPr>
          <a:xfrm>
            <a:off x="571500" y="5210175"/>
            <a:ext cx="38100" cy="990600"/>
          </a:xfrm>
          <a:custGeom>
            <a:avLst/>
            <a:gdLst/>
            <a:ahLst/>
            <a:cxnLst/>
            <a:rect l="l" t="t" r="r" b="b"/>
            <a:pathLst>
              <a:path w="38100" h="990600">
                <a:moveTo>
                  <a:pt x="19050" y="0"/>
                </a:moveTo>
                <a:lnTo>
                  <a:pt x="19050" y="0"/>
                </a:lnTo>
                <a:cubicBezTo>
                  <a:pt x="29571" y="0"/>
                  <a:pt x="38100" y="8529"/>
                  <a:pt x="38100" y="19050"/>
                </a:cubicBezTo>
                <a:lnTo>
                  <a:pt x="38100" y="971550"/>
                </a:lnTo>
                <a:cubicBezTo>
                  <a:pt x="38100" y="982071"/>
                  <a:pt x="29571" y="990600"/>
                  <a:pt x="19050" y="990600"/>
                </a:cubicBezTo>
                <a:lnTo>
                  <a:pt x="19050" y="990600"/>
                </a:lnTo>
                <a:cubicBezTo>
                  <a:pt x="8529" y="990600"/>
                  <a:pt x="0" y="982071"/>
                  <a:pt x="0" y="971550"/>
                </a:cubicBezTo>
                <a:lnTo>
                  <a:pt x="0" y="19050"/>
                </a:lnTo>
                <a:cubicBezTo>
                  <a:pt x="0" y="8529"/>
                  <a:pt x="8529" y="0"/>
                  <a:pt x="19050" y="0"/>
                </a:cubicBez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grpSp>
        <p:nvGrpSpPr>
          <p:cNvPr id="25" name="Group 25"/>
          <p:cNvGrpSpPr/>
          <p:nvPr/>
        </p:nvGrpSpPr>
        <p:grpSpPr>
          <a:xfrm>
            <a:off x="949325" y="5472112"/>
            <a:ext cx="139700" cy="123032"/>
            <a:chOff x="949325" y="5472112"/>
            <a:chExt cx="139700" cy="123032"/>
          </a:xfrm>
        </p:grpSpPr>
        <p:sp>
          <p:nvSpPr>
            <p:cNvPr id="23" name="Freeform 23"/>
            <p:cNvSpPr/>
            <p:nvPr/>
          </p:nvSpPr>
          <p:spPr>
            <a:xfrm>
              <a:off x="949325" y="5585619"/>
              <a:ext cx="139700" cy="9525"/>
            </a:xfrm>
            <a:custGeom>
              <a:avLst/>
              <a:gdLst/>
              <a:ahLst/>
              <a:cxnLst/>
              <a:rect l="l" t="t" r="r" b="b"/>
              <a:pathLst>
                <a:path w="139700" h="9525">
                  <a:moveTo>
                    <a:pt x="0" y="0"/>
                  </a:moveTo>
                  <a:lnTo>
                    <a:pt x="1397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949325" y="5472112"/>
              <a:ext cx="139700" cy="78581"/>
            </a:xfrm>
            <a:custGeom>
              <a:avLst/>
              <a:gdLst/>
              <a:ahLst/>
              <a:cxnLst/>
              <a:rect l="l" t="t" r="r" b="b"/>
              <a:pathLst>
                <a:path w="139700" h="78581">
                  <a:moveTo>
                    <a:pt x="0" y="78581"/>
                  </a:moveTo>
                  <a:lnTo>
                    <a:pt x="34925" y="26194"/>
                  </a:lnTo>
                  <a:lnTo>
                    <a:pt x="69850" y="43656"/>
                  </a:lnTo>
                  <a:lnTo>
                    <a:pt x="104775" y="0"/>
                  </a:lnTo>
                  <a:lnTo>
                    <a:pt x="139700" y="349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6" name="TextBox 26"/>
          <p:cNvSpPr txBox="1"/>
          <p:nvPr/>
        </p:nvSpPr>
        <p:spPr>
          <a:xfrm>
            <a:off x="1181100" y="5457825"/>
            <a:ext cx="2338387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高场磁体测试数据验证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9160" y="5737860"/>
            <a:ext cx="547230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全尺寸原型磁体12T背景下运行，中心场强20T，验证紧凑型设计可行性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第一壁材料与热负荷管理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28675"/>
            <a:ext cx="61722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抗辐照材料寿命显著延长，偏滤器热移除能力满足长脉冲需求。</a:t>
            </a:r>
          </a:p>
        </p:txBody>
      </p:sp>
      <p:pic>
        <p:nvPicPr>
          <p:cNvPr id="5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31727"/>
            <a:ext cx="11049000" cy="189904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5715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sp>
        <p:nvSpPr>
          <p:cNvPr id="7" name="Freeform 7"/>
          <p:cNvSpPr/>
          <p:nvPr/>
        </p:nvSpPr>
        <p:spPr>
          <a:xfrm>
            <a:off x="805658" y="3800475"/>
            <a:ext cx="179383" cy="171450"/>
          </a:xfrm>
          <a:custGeom>
            <a:avLst/>
            <a:gdLst/>
            <a:ahLst/>
            <a:cxnLst/>
            <a:rect l="l" t="t" r="r" b="b"/>
            <a:pathLst>
              <a:path w="179383" h="171450">
                <a:moveTo>
                  <a:pt x="89692" y="0"/>
                </a:moveTo>
                <a:cubicBezTo>
                  <a:pt x="111940" y="19684"/>
                  <a:pt x="140979" y="29933"/>
                  <a:pt x="170654" y="28575"/>
                </a:cubicBezTo>
                <a:cubicBezTo>
                  <a:pt x="179383" y="58269"/>
                  <a:pt x="175697" y="90235"/>
                  <a:pt x="160438" y="117163"/>
                </a:cubicBezTo>
                <a:cubicBezTo>
                  <a:pt x="145178" y="144091"/>
                  <a:pt x="119651" y="163679"/>
                  <a:pt x="89692" y="171450"/>
                </a:cubicBezTo>
                <a:cubicBezTo>
                  <a:pt x="59732" y="163679"/>
                  <a:pt x="34205" y="144091"/>
                  <a:pt x="18946" y="117163"/>
                </a:cubicBezTo>
                <a:cubicBezTo>
                  <a:pt x="3686" y="90235"/>
                  <a:pt x="0" y="58269"/>
                  <a:pt x="8729" y="28575"/>
                </a:cubicBezTo>
                <a:cubicBezTo>
                  <a:pt x="38405" y="29933"/>
                  <a:pt x="67443" y="19684"/>
                  <a:pt x="89692" y="0"/>
                </a:cubicBezTo>
              </a:path>
            </a:pathLst>
          </a:custGeom>
          <a:noFill/>
          <a:ln w="19050">
            <a:solidFill>
              <a:srgbClr val="FFB300"/>
            </a:solidFill>
          </a:ln>
        </p:spPr>
      </p:sp>
      <p:sp>
        <p:nvSpPr>
          <p:cNvPr id="8" name="TextBox 8"/>
          <p:cNvSpPr txBox="1"/>
          <p:nvPr/>
        </p:nvSpPr>
        <p:spPr>
          <a:xfrm>
            <a:off x="7639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钨铜合金抗辐照性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5810" y="4366260"/>
            <a:ext cx="5402199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钨铜复合材料中子辐照下稳定，热导率保持率超85%，延长第一壁寿命</a:t>
            </a:r>
          </a:p>
        </p:txBody>
      </p:sp>
      <p:sp>
        <p:nvSpPr>
          <p:cNvPr id="10" name="Freeform 10"/>
          <p:cNvSpPr/>
          <p:nvPr/>
        </p:nvSpPr>
        <p:spPr>
          <a:xfrm>
            <a:off x="6210300" y="3562350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13" name="Group 13"/>
          <p:cNvGrpSpPr/>
          <p:nvPr/>
        </p:nvGrpSpPr>
        <p:grpSpPr>
          <a:xfrm>
            <a:off x="6492885" y="3800475"/>
            <a:ext cx="82530" cy="171108"/>
            <a:chOff x="6492885" y="3800475"/>
            <a:chExt cx="82530" cy="171108"/>
          </a:xfrm>
        </p:grpSpPr>
        <p:sp>
          <p:nvSpPr>
            <p:cNvPr id="11" name="Freeform 11"/>
            <p:cNvSpPr/>
            <p:nvPr/>
          </p:nvSpPr>
          <p:spPr>
            <a:xfrm>
              <a:off x="6492885" y="3800475"/>
              <a:ext cx="82530" cy="171108"/>
            </a:xfrm>
            <a:custGeom>
              <a:avLst/>
              <a:gdLst/>
              <a:ahLst/>
              <a:cxnLst/>
              <a:rect l="l" t="t" r="r" b="b"/>
              <a:pathLst>
                <a:path w="82530" h="171108">
                  <a:moveTo>
                    <a:pt x="22215" y="100012"/>
                  </a:moveTo>
                  <a:cubicBezTo>
                    <a:pt x="7281" y="108635"/>
                    <a:pt x="0" y="126212"/>
                    <a:pt x="4463" y="142869"/>
                  </a:cubicBezTo>
                  <a:cubicBezTo>
                    <a:pt x="8926" y="159526"/>
                    <a:pt x="24021" y="171108"/>
                    <a:pt x="41265" y="171108"/>
                  </a:cubicBezTo>
                  <a:cubicBezTo>
                    <a:pt x="58509" y="171108"/>
                    <a:pt x="73604" y="159526"/>
                    <a:pt x="78067" y="142869"/>
                  </a:cubicBezTo>
                  <a:cubicBezTo>
                    <a:pt x="82530" y="126212"/>
                    <a:pt x="75249" y="108635"/>
                    <a:pt x="60315" y="100012"/>
                  </a:cubicBezTo>
                  <a:lnTo>
                    <a:pt x="60315" y="19050"/>
                  </a:lnTo>
                  <a:cubicBezTo>
                    <a:pt x="60315" y="8529"/>
                    <a:pt x="51786" y="0"/>
                    <a:pt x="41265" y="0"/>
                  </a:cubicBezTo>
                  <a:cubicBezTo>
                    <a:pt x="30744" y="0"/>
                    <a:pt x="22215" y="8529"/>
                    <a:pt x="22215" y="19050"/>
                  </a:cubicBezTo>
                  <a:lnTo>
                    <a:pt x="22215" y="100012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6515100" y="3857625"/>
              <a:ext cx="38100" cy="9525"/>
            </a:xfrm>
            <a:custGeom>
              <a:avLst/>
              <a:gdLst/>
              <a:ahLst/>
              <a:cxnLst/>
              <a:rect l="l" t="t" r="r" b="b"/>
              <a:pathLst>
                <a:path w="38100" h="9525">
                  <a:moveTo>
                    <a:pt x="0" y="0"/>
                  </a:moveTo>
                  <a:lnTo>
                    <a:pt x="381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6402705" y="411194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偏滤器热负荷峰值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04610" y="4366260"/>
            <a:ext cx="5594985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通过优化磁力线位形，成功将偏滤器靶板峰值热负荷降低至10MW/m²以…</a:t>
            </a:r>
          </a:p>
        </p:txBody>
      </p:sp>
      <p:sp>
        <p:nvSpPr>
          <p:cNvPr id="16" name="Freeform 16"/>
          <p:cNvSpPr/>
          <p:nvPr/>
        </p:nvSpPr>
        <p:spPr>
          <a:xfrm>
            <a:off x="5715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1" name="Group 21"/>
          <p:cNvGrpSpPr/>
          <p:nvPr/>
        </p:nvGrpSpPr>
        <p:grpSpPr>
          <a:xfrm>
            <a:off x="809625" y="5238750"/>
            <a:ext cx="171450" cy="171450"/>
            <a:chOff x="809625" y="5238750"/>
            <a:chExt cx="171450" cy="171450"/>
          </a:xfrm>
        </p:grpSpPr>
        <p:sp>
          <p:nvSpPr>
            <p:cNvPr id="17" name="Freeform 17"/>
            <p:cNvSpPr/>
            <p:nvPr/>
          </p:nvSpPr>
          <p:spPr>
            <a:xfrm>
              <a:off x="895350" y="5238750"/>
              <a:ext cx="47625" cy="85725"/>
            </a:xfrm>
            <a:custGeom>
              <a:avLst/>
              <a:gdLst/>
              <a:ahLst/>
              <a:cxnLst/>
              <a:rect l="l" t="t" r="r" b="b"/>
              <a:pathLst>
                <a:path w="47625" h="85725">
                  <a:moveTo>
                    <a:pt x="0" y="85725"/>
                  </a:moveTo>
                  <a:cubicBezTo>
                    <a:pt x="26289" y="85725"/>
                    <a:pt x="47625" y="66580"/>
                    <a:pt x="47625" y="42862"/>
                  </a:cubicBezTo>
                  <a:cubicBezTo>
                    <a:pt x="47625" y="19145"/>
                    <a:pt x="26289" y="0"/>
                    <a:pt x="0" y="0"/>
                  </a:cubicBezTo>
                  <a:lnTo>
                    <a:pt x="0" y="857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895350" y="5324475"/>
              <a:ext cx="85725" cy="47625"/>
            </a:xfrm>
            <a:custGeom>
              <a:avLst/>
              <a:gdLst/>
              <a:ahLst/>
              <a:cxnLst/>
              <a:rect l="l" t="t" r="r" b="b"/>
              <a:pathLst>
                <a:path w="85725" h="47625">
                  <a:moveTo>
                    <a:pt x="0" y="0"/>
                  </a:moveTo>
                  <a:cubicBezTo>
                    <a:pt x="0" y="26289"/>
                    <a:pt x="19145" y="47625"/>
                    <a:pt x="42862" y="47625"/>
                  </a:cubicBezTo>
                  <a:cubicBezTo>
                    <a:pt x="66580" y="47625"/>
                    <a:pt x="85725" y="26289"/>
                    <a:pt x="85725" y="0"/>
                  </a:cubicBez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847725" y="5324475"/>
              <a:ext cx="47625" cy="85725"/>
            </a:xfrm>
            <a:custGeom>
              <a:avLst/>
              <a:gdLst/>
              <a:ahLst/>
              <a:cxnLst/>
              <a:rect l="l" t="t" r="r" b="b"/>
              <a:pathLst>
                <a:path w="47625" h="85725">
                  <a:moveTo>
                    <a:pt x="47625" y="0"/>
                  </a:moveTo>
                  <a:cubicBezTo>
                    <a:pt x="21336" y="0"/>
                    <a:pt x="0" y="19145"/>
                    <a:pt x="0" y="42862"/>
                  </a:cubicBezTo>
                  <a:cubicBezTo>
                    <a:pt x="0" y="66580"/>
                    <a:pt x="21336" y="85725"/>
                    <a:pt x="47625" y="85725"/>
                  </a:cubicBezTo>
                  <a:lnTo>
                    <a:pt x="47625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809625" y="5276850"/>
              <a:ext cx="85725" cy="47625"/>
            </a:xfrm>
            <a:custGeom>
              <a:avLst/>
              <a:gdLst/>
              <a:ahLst/>
              <a:cxnLst/>
              <a:rect l="l" t="t" r="r" b="b"/>
              <a:pathLst>
                <a:path w="85725" h="47625">
                  <a:moveTo>
                    <a:pt x="85725" y="47625"/>
                  </a:moveTo>
                  <a:cubicBezTo>
                    <a:pt x="85725" y="21336"/>
                    <a:pt x="66580" y="0"/>
                    <a:pt x="42862" y="0"/>
                  </a:cubicBezTo>
                  <a:cubicBezTo>
                    <a:pt x="19145" y="0"/>
                    <a:pt x="0" y="21336"/>
                    <a:pt x="0" y="47625"/>
                  </a:cubicBezTo>
                  <a:lnTo>
                    <a:pt x="85725" y="4762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2" name="TextBox 22"/>
          <p:cNvSpPr txBox="1"/>
          <p:nvPr/>
        </p:nvSpPr>
        <p:spPr>
          <a:xfrm>
            <a:off x="763905" y="5540692"/>
            <a:ext cx="1690497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主动冷却结构设计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5810" y="5795010"/>
            <a:ext cx="5034153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采用微通道氦气冷却，换热效率提升3倍，控温防第一壁熔化蒸发</a:t>
            </a:r>
          </a:p>
        </p:txBody>
      </p:sp>
      <p:sp>
        <p:nvSpPr>
          <p:cNvPr id="24" name="Freeform 24"/>
          <p:cNvSpPr/>
          <p:nvPr/>
        </p:nvSpPr>
        <p:spPr>
          <a:xfrm>
            <a:off x="6210300" y="5000625"/>
            <a:ext cx="5410200" cy="1200150"/>
          </a:xfrm>
          <a:custGeom>
            <a:avLst/>
            <a:gdLst/>
            <a:ahLst/>
            <a:cxnLst/>
            <a:rect l="l" t="t" r="r" b="b"/>
            <a:pathLst>
              <a:path w="5410200" h="1200150">
                <a:moveTo>
                  <a:pt x="114300" y="0"/>
                </a:moveTo>
                <a:lnTo>
                  <a:pt x="5295900" y="0"/>
                </a:lnTo>
                <a:cubicBezTo>
                  <a:pt x="5359026" y="0"/>
                  <a:pt x="5410200" y="51174"/>
                  <a:pt x="5410200" y="114300"/>
                </a:cubicBezTo>
                <a:lnTo>
                  <a:pt x="5410200" y="1085850"/>
                </a:lnTo>
                <a:cubicBezTo>
                  <a:pt x="5410200" y="1148976"/>
                  <a:pt x="5359026" y="1200150"/>
                  <a:pt x="5295900" y="1200150"/>
                </a:cubicBezTo>
                <a:lnTo>
                  <a:pt x="114300" y="1200150"/>
                </a:lnTo>
                <a:cubicBezTo>
                  <a:pt x="51174" y="1200150"/>
                  <a:pt x="0" y="1148976"/>
                  <a:pt x="0" y="108585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BF0F7"/>
          </a:solidFill>
          <a:ln>
            <a:noFill/>
          </a:ln>
        </p:spPr>
      </p:sp>
      <p:grpSp>
        <p:nvGrpSpPr>
          <p:cNvPr id="27" name="Group 27"/>
          <p:cNvGrpSpPr/>
          <p:nvPr/>
        </p:nvGrpSpPr>
        <p:grpSpPr>
          <a:xfrm>
            <a:off x="6448425" y="5267325"/>
            <a:ext cx="171450" cy="114300"/>
            <a:chOff x="6448425" y="5267325"/>
            <a:chExt cx="171450" cy="114300"/>
          </a:xfrm>
        </p:grpSpPr>
        <p:sp>
          <p:nvSpPr>
            <p:cNvPr id="25" name="Freeform 25"/>
            <p:cNvSpPr/>
            <p:nvPr/>
          </p:nvSpPr>
          <p:spPr>
            <a:xfrm>
              <a:off x="6515100" y="530542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0" y="19050"/>
                  </a:moveTo>
                  <a:cubicBezTo>
                    <a:pt x="0" y="29571"/>
                    <a:pt x="8529" y="38100"/>
                    <a:pt x="19050" y="38100"/>
                  </a:cubicBezTo>
                  <a:cubicBezTo>
                    <a:pt x="29571" y="38100"/>
                    <a:pt x="38100" y="29571"/>
                    <a:pt x="38100" y="19050"/>
                  </a:cubicBez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6448425" y="5267325"/>
              <a:ext cx="171450" cy="114300"/>
            </a:xfrm>
            <a:custGeom>
              <a:avLst/>
              <a:gdLst/>
              <a:ahLst/>
              <a:cxnLst/>
              <a:rect l="l" t="t" r="r" b="b"/>
              <a:pathLst>
                <a:path w="171450" h="114300">
                  <a:moveTo>
                    <a:pt x="171450" y="57150"/>
                  </a:moveTo>
                  <a:cubicBezTo>
                    <a:pt x="148590" y="95250"/>
                    <a:pt x="120015" y="114300"/>
                    <a:pt x="85725" y="114300"/>
                  </a:cubicBezTo>
                  <a:cubicBezTo>
                    <a:pt x="51435" y="114300"/>
                    <a:pt x="22860" y="95250"/>
                    <a:pt x="0" y="57150"/>
                  </a:cubicBezTo>
                  <a:cubicBezTo>
                    <a:pt x="22860" y="19050"/>
                    <a:pt x="51435" y="0"/>
                    <a:pt x="85725" y="0"/>
                  </a:cubicBezTo>
                  <a:cubicBezTo>
                    <a:pt x="120015" y="0"/>
                    <a:pt x="148590" y="19050"/>
                    <a:pt x="171450" y="5715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8" name="TextBox 28"/>
          <p:cNvSpPr txBox="1"/>
          <p:nvPr/>
        </p:nvSpPr>
        <p:spPr>
          <a:xfrm>
            <a:off x="6402705" y="5540692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材料侵蚀率监测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404610" y="5795010"/>
            <a:ext cx="4762500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建立实时光谱诊断系统，监测第一壁侵蚀速率，支持预测维护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" name="TextBox 3"/>
          <p:cNvSpPr txBox="1"/>
          <p:nvPr/>
        </p:nvSpPr>
        <p:spPr>
          <a:xfrm>
            <a:off x="542925" y="423862"/>
            <a:ext cx="3852624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2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加热与电流驱动系统升级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2450" y="866775"/>
            <a:ext cx="573405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500" dirty="0">
                <a:solidFill>
                  <a:srgbClr val="42A5F5"/>
                </a:solidFill>
                <a:latin typeface="Noto Sans CJK SC"/>
                <a:ea typeface="Microsoft YaHei"/>
                <a:cs typeface="Noto Sans CJK SC"/>
              </a:rPr>
              <a:t>中性束与微波加热协同效率提升，实现等离子体精准控温。</a:t>
            </a:r>
          </a:p>
        </p:txBody>
      </p:sp>
      <p:sp>
        <p:nvSpPr>
          <p:cNvPr id="5" name="Freeform 5"/>
          <p:cNvSpPr/>
          <p:nvPr/>
        </p:nvSpPr>
        <p:spPr>
          <a:xfrm>
            <a:off x="57150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741045" y="2622232"/>
            <a:ext cx="256987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00016" y="2974975"/>
            <a:ext cx="168359" cy="168359"/>
            <a:chOff x="800016" y="2974975"/>
            <a:chExt cx="168359" cy="168359"/>
          </a:xfrm>
        </p:grpSpPr>
        <p:sp>
          <p:nvSpPr>
            <p:cNvPr id="7" name="Freeform 7"/>
            <p:cNvSpPr/>
            <p:nvPr/>
          </p:nvSpPr>
          <p:spPr>
            <a:xfrm>
              <a:off x="803275" y="2974975"/>
              <a:ext cx="165100" cy="165100"/>
            </a:xfrm>
            <a:custGeom>
              <a:avLst/>
              <a:gdLst/>
              <a:ahLst/>
              <a:cxnLst/>
              <a:rect l="l" t="t" r="r" b="b"/>
              <a:pathLst>
                <a:path w="165100" h="165100">
                  <a:moveTo>
                    <a:pt x="0" y="92869"/>
                  </a:moveTo>
                  <a:cubicBezTo>
                    <a:pt x="37872" y="97370"/>
                    <a:pt x="67730" y="127228"/>
                    <a:pt x="72231" y="165100"/>
                  </a:cubicBezTo>
                  <a:cubicBezTo>
                    <a:pt x="90775" y="154409"/>
                    <a:pt x="102481" y="134899"/>
                    <a:pt x="103187" y="113506"/>
                  </a:cubicBezTo>
                  <a:cubicBezTo>
                    <a:pt x="138620" y="101042"/>
                    <a:pt x="163055" y="68461"/>
                    <a:pt x="165100" y="30956"/>
                  </a:cubicBezTo>
                  <a:cubicBezTo>
                    <a:pt x="165100" y="13860"/>
                    <a:pt x="151240" y="0"/>
                    <a:pt x="134144" y="0"/>
                  </a:cubicBezTo>
                  <a:cubicBezTo>
                    <a:pt x="96639" y="2045"/>
                    <a:pt x="64058" y="26480"/>
                    <a:pt x="51594" y="61912"/>
                  </a:cubicBezTo>
                  <a:cubicBezTo>
                    <a:pt x="30201" y="62619"/>
                    <a:pt x="10691" y="74325"/>
                    <a:pt x="0" y="92869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800016" y="3078162"/>
              <a:ext cx="65172" cy="65172"/>
            </a:xfrm>
            <a:custGeom>
              <a:avLst/>
              <a:gdLst/>
              <a:ahLst/>
              <a:cxnLst/>
              <a:rect l="l" t="t" r="r" b="b"/>
              <a:pathLst>
                <a:path w="65172" h="65172">
                  <a:moveTo>
                    <a:pt x="34216" y="0"/>
                  </a:moveTo>
                  <a:cubicBezTo>
                    <a:pt x="12246" y="12403"/>
                    <a:pt x="0" y="36895"/>
                    <a:pt x="3259" y="61912"/>
                  </a:cubicBezTo>
                  <a:cubicBezTo>
                    <a:pt x="28276" y="65172"/>
                    <a:pt x="52769" y="52925"/>
                    <a:pt x="65172" y="30956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906462" y="3016250"/>
              <a:ext cx="20637" cy="20637"/>
            </a:xfrm>
            <a:custGeom>
              <a:avLst/>
              <a:gdLst/>
              <a:ahLst/>
              <a:cxnLst/>
              <a:rect l="l" t="t" r="r" b="b"/>
              <a:pathLst>
                <a:path w="20637" h="20637">
                  <a:moveTo>
                    <a:pt x="0" y="10319"/>
                  </a:moveTo>
                  <a:cubicBezTo>
                    <a:pt x="0" y="16018"/>
                    <a:pt x="4620" y="20637"/>
                    <a:pt x="10319" y="20637"/>
                  </a:cubicBezTo>
                  <a:cubicBezTo>
                    <a:pt x="16018" y="20637"/>
                    <a:pt x="20637" y="16018"/>
                    <a:pt x="20637" y="10319"/>
                  </a:cubicBezTo>
                  <a:cubicBezTo>
                    <a:pt x="20637" y="4620"/>
                    <a:pt x="16018" y="0"/>
                    <a:pt x="10319" y="0"/>
                  </a:cubicBezTo>
                  <a:cubicBezTo>
                    <a:pt x="4620" y="0"/>
                    <a:pt x="0" y="4620"/>
                    <a:pt x="0" y="10319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744855" y="3302318"/>
            <a:ext cx="1483471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中性束注入功率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7712" y="3612356"/>
            <a:ext cx="2098834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注入功率提升至20MW，能量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7712" y="3840956"/>
            <a:ext cx="210704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转换效率达65%，为等离子体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7712" y="4069556"/>
            <a:ext cx="1835944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初始加热提供强劲动力。</a:t>
            </a:r>
          </a:p>
        </p:txBody>
      </p:sp>
      <p:sp>
        <p:nvSpPr>
          <p:cNvPr id="15" name="Freeform 15"/>
          <p:cNvSpPr/>
          <p:nvPr/>
        </p:nvSpPr>
        <p:spPr>
          <a:xfrm>
            <a:off x="310515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16" name="Freeform 16"/>
          <p:cNvSpPr/>
          <p:nvPr/>
        </p:nvSpPr>
        <p:spPr>
          <a:xfrm>
            <a:off x="347662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364617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3703395" y="2983519"/>
            <a:ext cx="175419" cy="145444"/>
            <a:chOff x="3703395" y="2983519"/>
            <a:chExt cx="175419" cy="145444"/>
          </a:xfrm>
        </p:grpSpPr>
        <p:sp>
          <p:nvSpPr>
            <p:cNvPr id="18" name="Freeform 18"/>
            <p:cNvSpPr/>
            <p:nvPr/>
          </p:nvSpPr>
          <p:spPr>
            <a:xfrm>
              <a:off x="3790950" y="311943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103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3761769" y="3074143"/>
              <a:ext cx="58363" cy="16113"/>
            </a:xfrm>
            <a:custGeom>
              <a:avLst/>
              <a:gdLst/>
              <a:ahLst/>
              <a:cxnLst/>
              <a:rect l="l" t="t" r="r" b="b"/>
              <a:pathLst>
                <a:path w="58363" h="16113">
                  <a:moveTo>
                    <a:pt x="0" y="16113"/>
                  </a:moveTo>
                  <a:cubicBezTo>
                    <a:pt x="16118" y="0"/>
                    <a:pt x="42245" y="0"/>
                    <a:pt x="58363" y="16113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3732577" y="3036884"/>
              <a:ext cx="116746" cy="24180"/>
            </a:xfrm>
            <a:custGeom>
              <a:avLst/>
              <a:gdLst/>
              <a:ahLst/>
              <a:cxnLst/>
              <a:rect l="l" t="t" r="r" b="b"/>
              <a:pathLst>
                <a:path w="116746" h="24180">
                  <a:moveTo>
                    <a:pt x="0" y="24180"/>
                  </a:moveTo>
                  <a:cubicBezTo>
                    <a:pt x="15481" y="8698"/>
                    <a:pt x="36479" y="0"/>
                    <a:pt x="58373" y="0"/>
                  </a:cubicBezTo>
                  <a:cubicBezTo>
                    <a:pt x="80268" y="0"/>
                    <a:pt x="101265" y="8698"/>
                    <a:pt x="116746" y="24180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3703395" y="2983519"/>
              <a:ext cx="175419" cy="48364"/>
            </a:xfrm>
            <a:custGeom>
              <a:avLst/>
              <a:gdLst/>
              <a:ahLst/>
              <a:cxnLst/>
              <a:rect l="l" t="t" r="r" b="b"/>
              <a:pathLst>
                <a:path w="175419" h="48364">
                  <a:moveTo>
                    <a:pt x="0" y="48364"/>
                  </a:moveTo>
                  <a:cubicBezTo>
                    <a:pt x="48354" y="0"/>
                    <a:pt x="126756" y="0"/>
                    <a:pt x="175419" y="48364"/>
                  </a:cubicBez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3649980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电子回旋共振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52838" y="3612356"/>
            <a:ext cx="212348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部署170GHz gyrotron阵列，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652838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实现局部电子温度精准调控，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52838" y="4069556"/>
            <a:ext cx="117871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抑制磁岛生长。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10275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28" name="Freeform 28"/>
          <p:cNvSpPr/>
          <p:nvPr/>
        </p:nvSpPr>
        <p:spPr>
          <a:xfrm>
            <a:off x="6381750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6551295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03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6613525" y="2964656"/>
            <a:ext cx="165100" cy="175419"/>
            <a:chOff x="6613525" y="2964656"/>
            <a:chExt cx="165100" cy="175419"/>
          </a:xfrm>
        </p:grpSpPr>
        <p:sp>
          <p:nvSpPr>
            <p:cNvPr id="30" name="Freeform 30"/>
            <p:cNvSpPr/>
            <p:nvPr/>
          </p:nvSpPr>
          <p:spPr>
            <a:xfrm>
              <a:off x="6613525" y="2964656"/>
              <a:ext cx="165100" cy="175419"/>
            </a:xfrm>
            <a:custGeom>
              <a:avLst/>
              <a:gdLst/>
              <a:ahLst/>
              <a:cxnLst/>
              <a:rect l="l" t="t" r="r" b="b"/>
              <a:pathLst>
                <a:path w="165100" h="175419">
                  <a:moveTo>
                    <a:pt x="103187" y="0"/>
                  </a:moveTo>
                  <a:lnTo>
                    <a:pt x="6490" y="38685"/>
                  </a:lnTo>
                  <a:cubicBezTo>
                    <a:pt x="2573" y="40250"/>
                    <a:pt x="3" y="44042"/>
                    <a:pt x="0" y="48261"/>
                  </a:cubicBezTo>
                  <a:lnTo>
                    <a:pt x="0" y="165100"/>
                  </a:lnTo>
                  <a:cubicBezTo>
                    <a:pt x="0" y="167837"/>
                    <a:pt x="1087" y="170461"/>
                    <a:pt x="3022" y="172396"/>
                  </a:cubicBezTo>
                  <a:cubicBezTo>
                    <a:pt x="4957" y="174332"/>
                    <a:pt x="7582" y="175419"/>
                    <a:pt x="10319" y="175419"/>
                  </a:cubicBezTo>
                  <a:lnTo>
                    <a:pt x="154781" y="175419"/>
                  </a:lnTo>
                  <a:cubicBezTo>
                    <a:pt x="160480" y="175419"/>
                    <a:pt x="165100" y="170799"/>
                    <a:pt x="165100" y="165100"/>
                  </a:cubicBezTo>
                  <a:lnTo>
                    <a:pt x="165100" y="51594"/>
                  </a:lnTo>
                  <a:cubicBezTo>
                    <a:pt x="165100" y="45895"/>
                    <a:pt x="160480" y="41275"/>
                    <a:pt x="154781" y="41275"/>
                  </a:cubicBezTo>
                  <a:lnTo>
                    <a:pt x="5159" y="41275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6613525" y="3057525"/>
              <a:ext cx="165100" cy="9525"/>
            </a:xfrm>
            <a:custGeom>
              <a:avLst/>
              <a:gdLst/>
              <a:ahLst/>
              <a:cxnLst/>
              <a:rect l="l" t="t" r="r" b="b"/>
              <a:pathLst>
                <a:path w="165100" h="9525">
                  <a:moveTo>
                    <a:pt x="0" y="0"/>
                  </a:moveTo>
                  <a:lnTo>
                    <a:pt x="16510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6644481" y="3036888"/>
              <a:ext cx="9525" cy="20638"/>
            </a:xfrm>
            <a:custGeom>
              <a:avLst/>
              <a:gdLst/>
              <a:ahLst/>
              <a:cxnLst/>
              <a:rect l="l" t="t" r="r" b="b"/>
              <a:pathLst>
                <a:path w="9525" h="20638">
                  <a:moveTo>
                    <a:pt x="0" y="20638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6747669" y="30988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10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  <p:sp>
          <p:nvSpPr>
            <p:cNvPr id="34" name="Freeform 34"/>
            <p:cNvSpPr/>
            <p:nvPr/>
          </p:nvSpPr>
          <p:spPr>
            <a:xfrm>
              <a:off x="6706394" y="30988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103"/>
                  </a:lnTo>
                </a:path>
              </a:pathLst>
            </a:custGeom>
            <a:noFill/>
            <a:ln w="19050">
              <a:solidFill>
                <a:srgbClr val="FFB300"/>
              </a:solidFill>
            </a:ln>
          </p:spPr>
        </p:sp>
      </p:grpSp>
      <p:sp>
        <p:nvSpPr>
          <p:cNvPr id="36" name="TextBox 36"/>
          <p:cNvSpPr txBox="1"/>
          <p:nvPr/>
        </p:nvSpPr>
        <p:spPr>
          <a:xfrm>
            <a:off x="6555105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离子回旋匹配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557962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开发自适应阻抗匹配网络，解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557962" y="38409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决等离子体密度波动导致的耦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557962" y="4069556"/>
            <a:ext cx="117871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合不稳定问题。</a:t>
            </a:r>
          </a:p>
        </p:txBody>
      </p:sp>
      <p:sp>
        <p:nvSpPr>
          <p:cNvPr id="40" name="Freeform 40"/>
          <p:cNvSpPr/>
          <p:nvPr/>
        </p:nvSpPr>
        <p:spPr>
          <a:xfrm>
            <a:off x="8915400" y="3705225"/>
            <a:ext cx="171450" cy="209550"/>
          </a:xfrm>
          <a:custGeom>
            <a:avLst/>
            <a:gdLst/>
            <a:ahLst/>
            <a:cxnLst/>
            <a:rect l="l" t="t" r="r" b="b"/>
            <a:pathLst>
              <a:path w="171450" h="209550">
                <a:moveTo>
                  <a:pt x="0" y="0"/>
                </a:moveTo>
                <a:lnTo>
                  <a:pt x="171450" y="104775"/>
                </a:lnTo>
                <a:lnTo>
                  <a:pt x="0" y="209550"/>
                </a:lnTo>
                <a:close/>
              </a:path>
            </a:pathLst>
          </a:custGeom>
          <a:solidFill>
            <a:srgbClr val="FFB300"/>
          </a:solidFill>
          <a:ln>
            <a:noFill/>
          </a:ln>
        </p:spPr>
      </p:sp>
      <p:sp>
        <p:nvSpPr>
          <p:cNvPr id="41" name="Freeform 41"/>
          <p:cNvSpPr/>
          <p:nvPr/>
        </p:nvSpPr>
        <p:spPr>
          <a:xfrm>
            <a:off x="9286875" y="2381250"/>
            <a:ext cx="2333625" cy="2857500"/>
          </a:xfrm>
          <a:custGeom>
            <a:avLst/>
            <a:gdLst/>
            <a:ahLst/>
            <a:cxnLst/>
            <a:rect l="l" t="t" r="r" b="b"/>
            <a:pathLst>
              <a:path w="2333625" h="2857500">
                <a:moveTo>
                  <a:pt x="114300" y="0"/>
                </a:moveTo>
                <a:lnTo>
                  <a:pt x="2219325" y="0"/>
                </a:lnTo>
                <a:cubicBezTo>
                  <a:pt x="2282451" y="0"/>
                  <a:pt x="2333625" y="51174"/>
                  <a:pt x="2333625" y="114300"/>
                </a:cubicBezTo>
                <a:lnTo>
                  <a:pt x="2333625" y="2743200"/>
                </a:lnTo>
                <a:cubicBezTo>
                  <a:pt x="2333625" y="2806326"/>
                  <a:pt x="2282451" y="2857500"/>
                  <a:pt x="2219325" y="2857500"/>
                </a:cubicBezTo>
                <a:lnTo>
                  <a:pt x="114300" y="2857500"/>
                </a:lnTo>
                <a:cubicBezTo>
                  <a:pt x="51174" y="2857500"/>
                  <a:pt x="0" y="2806326"/>
                  <a:pt x="0" y="2743200"/>
                </a:cubicBezTo>
                <a:lnTo>
                  <a:pt x="0" y="114300"/>
                </a:lnTo>
                <a:cubicBezTo>
                  <a:pt x="0" y="51174"/>
                  <a:pt x="51174" y="0"/>
                  <a:pt x="114300" y="0"/>
                </a:cubicBezTo>
                <a:close/>
              </a:path>
            </a:pathLst>
          </a:custGeom>
          <a:solidFill>
            <a:srgbClr val="E6ECF5"/>
          </a:solidFill>
          <a:ln w="19050">
            <a:solidFill>
              <a:srgbClr val="0D47A1"/>
            </a:solidFill>
          </a:ln>
        </p:spPr>
      </p:sp>
      <p:sp>
        <p:nvSpPr>
          <p:cNvPr id="42" name="TextBox 42"/>
          <p:cNvSpPr txBox="1"/>
          <p:nvPr/>
        </p:nvSpPr>
        <p:spPr>
          <a:xfrm>
            <a:off x="9456420" y="2622232"/>
            <a:ext cx="320245" cy="3352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650" b="1" dirty="0">
                <a:solidFill>
                  <a:srgbClr val="FFB300"/>
                </a:solidFill>
                <a:latin typeface="Noto Sans CJK SC"/>
                <a:ea typeface="Microsoft YaHei"/>
                <a:cs typeface="Noto Sans CJK SC"/>
              </a:rPr>
              <a:t>04</a:t>
            </a:r>
          </a:p>
        </p:txBody>
      </p:sp>
      <p:sp>
        <p:nvSpPr>
          <p:cNvPr id="43" name="Freeform 43"/>
          <p:cNvSpPr/>
          <p:nvPr/>
        </p:nvSpPr>
        <p:spPr>
          <a:xfrm>
            <a:off x="9508331" y="2964656"/>
            <a:ext cx="185738" cy="185738"/>
          </a:xfrm>
          <a:custGeom>
            <a:avLst/>
            <a:gdLst/>
            <a:ahLst/>
            <a:cxnLst/>
            <a:rect l="l" t="t" r="r" b="b"/>
            <a:pathLst>
              <a:path w="185738" h="185738">
                <a:moveTo>
                  <a:pt x="10319" y="41275"/>
                </a:moveTo>
                <a:lnTo>
                  <a:pt x="41275" y="41275"/>
                </a:lnTo>
                <a:cubicBezTo>
                  <a:pt x="46974" y="41275"/>
                  <a:pt x="51594" y="36655"/>
                  <a:pt x="51594" y="30956"/>
                </a:cubicBezTo>
                <a:lnTo>
                  <a:pt x="51594" y="20638"/>
                </a:lnTo>
                <a:cubicBezTo>
                  <a:pt x="51594" y="9240"/>
                  <a:pt x="60833" y="0"/>
                  <a:pt x="72231" y="0"/>
                </a:cubicBezTo>
                <a:cubicBezTo>
                  <a:pt x="83629" y="0"/>
                  <a:pt x="92869" y="9240"/>
                  <a:pt x="92869" y="20638"/>
                </a:cubicBezTo>
                <a:lnTo>
                  <a:pt x="92869" y="30956"/>
                </a:lnTo>
                <a:cubicBezTo>
                  <a:pt x="92869" y="36655"/>
                  <a:pt x="97489" y="41275"/>
                  <a:pt x="103188" y="41275"/>
                </a:cubicBezTo>
                <a:lnTo>
                  <a:pt x="134144" y="41275"/>
                </a:lnTo>
                <a:cubicBezTo>
                  <a:pt x="139843" y="41275"/>
                  <a:pt x="144462" y="45895"/>
                  <a:pt x="144462" y="51594"/>
                </a:cubicBezTo>
                <a:lnTo>
                  <a:pt x="144462" y="82550"/>
                </a:lnTo>
                <a:cubicBezTo>
                  <a:pt x="144462" y="88249"/>
                  <a:pt x="149082" y="92869"/>
                  <a:pt x="154781" y="92869"/>
                </a:cubicBezTo>
                <a:lnTo>
                  <a:pt x="165100" y="92869"/>
                </a:lnTo>
                <a:cubicBezTo>
                  <a:pt x="176498" y="92869"/>
                  <a:pt x="185738" y="102108"/>
                  <a:pt x="185738" y="113506"/>
                </a:cubicBezTo>
                <a:cubicBezTo>
                  <a:pt x="185738" y="124904"/>
                  <a:pt x="176498" y="134144"/>
                  <a:pt x="165100" y="134144"/>
                </a:cubicBezTo>
                <a:lnTo>
                  <a:pt x="154781" y="134144"/>
                </a:lnTo>
                <a:cubicBezTo>
                  <a:pt x="149082" y="134144"/>
                  <a:pt x="144462" y="138764"/>
                  <a:pt x="144462" y="144463"/>
                </a:cubicBezTo>
                <a:lnTo>
                  <a:pt x="144462" y="175419"/>
                </a:lnTo>
                <a:cubicBezTo>
                  <a:pt x="144462" y="181118"/>
                  <a:pt x="139843" y="185738"/>
                  <a:pt x="134144" y="185738"/>
                </a:cubicBezTo>
                <a:lnTo>
                  <a:pt x="103188" y="185738"/>
                </a:lnTo>
                <a:cubicBezTo>
                  <a:pt x="97489" y="185738"/>
                  <a:pt x="92869" y="181118"/>
                  <a:pt x="92869" y="175419"/>
                </a:cubicBezTo>
                <a:lnTo>
                  <a:pt x="92869" y="165100"/>
                </a:lnTo>
                <a:cubicBezTo>
                  <a:pt x="92869" y="153702"/>
                  <a:pt x="83629" y="144463"/>
                  <a:pt x="72231" y="144463"/>
                </a:cubicBezTo>
                <a:cubicBezTo>
                  <a:pt x="60833" y="144463"/>
                  <a:pt x="51594" y="153702"/>
                  <a:pt x="51594" y="165100"/>
                </a:cubicBezTo>
                <a:lnTo>
                  <a:pt x="51594" y="175419"/>
                </a:lnTo>
                <a:cubicBezTo>
                  <a:pt x="51594" y="181118"/>
                  <a:pt x="46974" y="185738"/>
                  <a:pt x="41275" y="185738"/>
                </a:cubicBezTo>
                <a:lnTo>
                  <a:pt x="10319" y="185738"/>
                </a:lnTo>
                <a:cubicBezTo>
                  <a:pt x="4620" y="185738"/>
                  <a:pt x="0" y="181118"/>
                  <a:pt x="0" y="175419"/>
                </a:cubicBezTo>
                <a:lnTo>
                  <a:pt x="0" y="144463"/>
                </a:lnTo>
                <a:cubicBezTo>
                  <a:pt x="0" y="138764"/>
                  <a:pt x="4620" y="134144"/>
                  <a:pt x="10319" y="134144"/>
                </a:cubicBezTo>
                <a:lnTo>
                  <a:pt x="20637" y="134144"/>
                </a:lnTo>
                <a:cubicBezTo>
                  <a:pt x="32035" y="134144"/>
                  <a:pt x="41275" y="124904"/>
                  <a:pt x="41275" y="113506"/>
                </a:cubicBezTo>
                <a:cubicBezTo>
                  <a:pt x="41275" y="102108"/>
                  <a:pt x="32035" y="92869"/>
                  <a:pt x="20637" y="92869"/>
                </a:cubicBezTo>
                <a:lnTo>
                  <a:pt x="10319" y="92869"/>
                </a:lnTo>
                <a:cubicBezTo>
                  <a:pt x="4620" y="92869"/>
                  <a:pt x="0" y="88249"/>
                  <a:pt x="0" y="82550"/>
                </a:cubicBezTo>
                <a:lnTo>
                  <a:pt x="0" y="51594"/>
                </a:lnTo>
                <a:cubicBezTo>
                  <a:pt x="0" y="45895"/>
                  <a:pt x="4620" y="41275"/>
                  <a:pt x="10319" y="41275"/>
                </a:cubicBezTo>
              </a:path>
            </a:pathLst>
          </a:custGeom>
          <a:noFill/>
          <a:ln w="19050">
            <a:solidFill>
              <a:srgbClr val="FFB300"/>
            </a:solidFill>
          </a:ln>
        </p:spPr>
      </p:sp>
      <p:sp>
        <p:nvSpPr>
          <p:cNvPr id="44" name="TextBox 44"/>
          <p:cNvSpPr txBox="1"/>
          <p:nvPr/>
        </p:nvSpPr>
        <p:spPr>
          <a:xfrm>
            <a:off x="9460230" y="3302318"/>
            <a:ext cx="127644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0D47A1"/>
                </a:solidFill>
                <a:latin typeface="Noto Sans CJK SC"/>
                <a:ea typeface="Microsoft YaHei"/>
                <a:cs typeface="Noto Sans CJK SC"/>
              </a:rPr>
              <a:t>系统耦合效率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463088" y="3612356"/>
            <a:ext cx="216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多源加热协同控制算法上线，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463088" y="3840956"/>
            <a:ext cx="206597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整体加热效率提升15%，实现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463088" y="4069556"/>
            <a:ext cx="1835944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5" dirty="0">
                <a:solidFill>
                  <a:srgbClr val="333333"/>
                </a:solidFill>
                <a:latin typeface="Noto Sans CJK SC"/>
                <a:ea typeface="Microsoft YaHei"/>
                <a:cs typeface="Noto Sans CJK SC"/>
              </a:rPr>
              <a:t>等离子体剖面精准塑造。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3714750" y="1047750"/>
              <a:ext cx="4762500" cy="4762500"/>
            </a:xfrm>
            <a:prstGeom prst="ellipse">
              <a:avLst/>
            </a:prstGeom>
            <a:noFill/>
            <a:ln w="19050">
              <a:solidFill>
                <a:srgbClr val="FFB300">
                  <a:alpha val="30000"/>
                </a:srgbClr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noFill/>
            <a:ln w="9525">
              <a:solidFill>
                <a:srgbClr val="42A5F5">
                  <a:alpha val="20000"/>
                </a:srgbClr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123754" y="2707958"/>
            <a:ext cx="3944493" cy="973454"/>
            <a:chOff x="4123754" y="2707958"/>
            <a:chExt cx="3944493" cy="973454"/>
          </a:xfrm>
        </p:grpSpPr>
        <p:sp>
          <p:nvSpPr>
            <p:cNvPr id="6" name="TextBox 6"/>
            <p:cNvSpPr txBox="1"/>
            <p:nvPr/>
          </p:nvSpPr>
          <p:spPr>
            <a:xfrm>
              <a:off x="4123754" y="27079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工程化与制造进展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412266" y="3346132"/>
              <a:ext cx="336746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ENGINEERING &amp; MANUFACTURING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