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Default Extension="png" ContentType="image/png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5524078dcb1985b0.png"/>
  <Relationship Id="rIdBg1" Type="http://schemas.openxmlformats.org/officeDocument/2006/relationships/image" Target="../media/bg_s1.png"/>
</Relationships>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0" Type="http://schemas.openxmlformats.org/officeDocument/2006/relationships/image" Target="../media/bg_s10.png"/>
</Relationships>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1" Type="http://schemas.openxmlformats.org/officeDocument/2006/relationships/image" Target="../media/bg_s11.png"/>
</Relationships>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49fbd774fd65db4c.png"/>
  <Relationship Id="rIdBg12" Type="http://schemas.openxmlformats.org/officeDocument/2006/relationships/image" Target="../media/bg_s12.png"/>
</Relationships>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3" Type="http://schemas.openxmlformats.org/officeDocument/2006/relationships/image" Target="../media/bg_s13.png"/>
</Relationships>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4" Type="http://schemas.openxmlformats.org/officeDocument/2006/relationships/image" Target="../media/bg_s14.png"/>
</Relationships>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5" Type="http://schemas.openxmlformats.org/officeDocument/2006/relationships/image" Target="../media/bg_s15.png"/>
</Relationships>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6" Type="http://schemas.openxmlformats.org/officeDocument/2006/relationships/image" Target="../media/bg_s16.png"/>
</Relationships>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7" Type="http://schemas.openxmlformats.org/officeDocument/2006/relationships/image" Target="../media/bg_s17.png"/>
</Relationships>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8" Type="http://schemas.openxmlformats.org/officeDocument/2006/relationships/image" Target="../media/bg_s18.png"/>
</Relationships>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9" Type="http://schemas.openxmlformats.org/officeDocument/2006/relationships/image" Target="../media/bg_s19.png"/>
</Relationships>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2" Type="http://schemas.openxmlformats.org/officeDocument/2006/relationships/image" Target="../media/bg_s2.png"/>
</Relationships>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20" Type="http://schemas.openxmlformats.org/officeDocument/2006/relationships/image" Target="../media/bg_s20.png"/>
</Relationships>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21" Type="http://schemas.openxmlformats.org/officeDocument/2006/relationships/image" Target="../media/bg_s21.png"/>
</Relationships>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acd6b2eda275a8a9.png"/>
  <Relationship Id="rIdBg3" Type="http://schemas.openxmlformats.org/officeDocument/2006/relationships/image" Target="../media/bg_s3.png"/>
</Relationships>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4" Type="http://schemas.openxmlformats.org/officeDocument/2006/relationships/image" Target="../media/bg_s4.png"/>
</Relationships>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5" Type="http://schemas.openxmlformats.org/officeDocument/2006/relationships/image" Target="../media/bg_s5.png"/>
</Relationships>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6" Type="http://schemas.openxmlformats.org/officeDocument/2006/relationships/image" Target="../media/bg_s6.png"/>
</Relationships>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5b058614220b64bb.png"/>
  <Relationship Id="rIdBg7" Type="http://schemas.openxmlformats.org/officeDocument/2006/relationships/image" Target="../media/bg_s7.png"/>
</Relationships>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8" Type="http://schemas.openxmlformats.org/officeDocument/2006/relationships/image" Target="../media/bg_s8.png"/>
</Relationships>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9" Type="http://schemas.openxmlformats.org/officeDocument/2006/relationships/image" Target="../media/bg_s9.png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1C1C1C"/>
            </a:solidFill>
            <a:ln>
              <a:noFill/>
            </a:ln>
          </p:spPr>
        </p:sp>
        <p:pic>
          <p:nvPicPr>
            <p:cNvPr id="3" name="Imag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Rectangle 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1C1C1C">
                <a:alpha val="65000"/>
              </a:srgbClr>
            </a:solidFill>
            <a:ln>
              <a:noFill/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571500" y="571500"/>
            <a:ext cx="11049000" cy="5915025"/>
            <a:chOff x="571500" y="571500"/>
            <a:chExt cx="11049000" cy="5915025"/>
          </a:xfrm>
        </p:grpSpPr>
        <p:sp>
          <p:nvSpPr>
            <p:cNvPr id="6" name="Line 6"/>
            <p:cNvSpPr/>
            <p:nvPr/>
          </p:nvSpPr>
          <p:spPr>
            <a:xfrm>
              <a:off x="571500" y="6477000"/>
              <a:ext cx="11049000" cy="9525"/>
            </a:xfrm>
            <a:custGeom>
              <a:avLst/>
              <a:gdLst/>
              <a:ahLst/>
              <a:cxnLst/>
              <a:rect l="l" t="t" r="r" b="b"/>
              <a:pathLst>
                <a:path w="11049000" h="9525">
                  <a:moveTo>
                    <a:pt x="0" y="0"/>
                  </a:moveTo>
                  <a:lnTo>
                    <a:pt x="11049000" y="0"/>
                  </a:lnTo>
                </a:path>
              </a:pathLst>
            </a:custGeom>
            <a:noFill/>
            <a:ln w="19050">
              <a:solidFill>
                <a:srgbClr val="C41E3A"/>
              </a:solidFill>
            </a:ln>
          </p:spPr>
        </p:sp>
        <p:sp>
          <p:nvSpPr>
            <p:cNvPr id="7" name="Ellipse 7"/>
            <p:cNvSpPr/>
            <p:nvPr/>
          </p:nvSpPr>
          <p:spPr>
            <a:xfrm>
              <a:off x="10572750" y="571500"/>
              <a:ext cx="762000" cy="762000"/>
            </a:xfrm>
            <a:prstGeom prst="ellipse">
              <a:avLst/>
            </a:prstGeom>
            <a:solidFill>
              <a:srgbClr val="C41E3A">
                <a:alpha val="10000"/>
              </a:srgbClr>
            </a:solidFill>
            <a:ln>
              <a:noFill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521970" y="2245995"/>
            <a:ext cx="4450080" cy="1802130"/>
            <a:chOff x="521970" y="2245995"/>
            <a:chExt cx="4450080" cy="1802130"/>
          </a:xfrm>
        </p:grpSpPr>
        <p:sp>
          <p:nvSpPr>
            <p:cNvPr id="9" name="TextBox 9"/>
            <p:cNvSpPr txBox="1"/>
            <p:nvPr/>
          </p:nvSpPr>
          <p:spPr>
            <a:xfrm>
              <a:off x="521970" y="2245995"/>
              <a:ext cx="1893284" cy="7924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90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古徽州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541020" y="2979420"/>
              <a:ext cx="3741420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千年文化共同体的密码</a:t>
              </a:r>
            </a:p>
          </p:txBody>
        </p:sp>
        <p:sp>
          <p:nvSpPr>
            <p:cNvPr id="11" name="Freeform 11"/>
            <p:cNvSpPr/>
            <p:nvPr/>
          </p:nvSpPr>
          <p:spPr>
            <a:xfrm>
              <a:off x="571500" y="3429000"/>
              <a:ext cx="952500" cy="38100"/>
            </a:xfrm>
            <a:custGeom>
              <a:avLst/>
              <a:gdLst/>
              <a:ahLst/>
              <a:cxnLst/>
              <a:rect l="l" t="t" r="r" b="b"/>
              <a:pathLst>
                <a:path w="952500" h="38100">
                  <a:moveTo>
                    <a:pt x="19050" y="0"/>
                  </a:moveTo>
                  <a:lnTo>
                    <a:pt x="933450" y="0"/>
                  </a:lnTo>
                  <a:cubicBezTo>
                    <a:pt x="943971" y="0"/>
                    <a:pt x="952500" y="8529"/>
                    <a:pt x="952500" y="19050"/>
                  </a:cubicBezTo>
                  <a:lnTo>
                    <a:pt x="952500" y="19050"/>
                  </a:lnTo>
                  <a:cubicBezTo>
                    <a:pt x="952500" y="29571"/>
                    <a:pt x="943971" y="38100"/>
                    <a:pt x="9334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C41E3A"/>
            </a:solidFill>
            <a:ln>
              <a:noFill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552450" y="3743325"/>
              <a:ext cx="44196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E8DFD0"/>
                  </a:solidFill>
                  <a:latin typeface="Noto Sans CJK SC"/>
                  <a:ea typeface="Microsoft YaHei"/>
                  <a:cs typeface="Noto Sans CJK SC"/>
                </a:rPr>
                <a:t>深度解析地理、商业、建筑与宗族的社会机制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558165" y="6173152"/>
            <a:ext cx="1621536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050" dirty="0">
                <a:solidFill>
                  <a:srgbClr val="6B7B8D"/>
                </a:solidFill>
                <a:latin typeface="Noto Sans CJK SC"/>
                <a:ea typeface="Microsoft YaHei"/>
                <a:cs typeface="Noto Sans CJK SC"/>
              </a:rPr>
              <a:t>Devnors AI 生成 | 2026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C1C1C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4191000" y="1524000"/>
            <a:ext cx="3810000" cy="3810000"/>
            <a:chOff x="4191000" y="1524000"/>
            <a:chExt cx="3810000" cy="3810000"/>
          </a:xfrm>
        </p:grpSpPr>
        <p:sp>
          <p:nvSpPr>
            <p:cNvPr id="3" name="Ellipse 3"/>
            <p:cNvSpPr/>
            <p:nvPr/>
          </p:nvSpPr>
          <p:spPr>
            <a:xfrm>
              <a:off x="4191000" y="1524000"/>
              <a:ext cx="3810000" cy="3810000"/>
            </a:xfrm>
            <a:prstGeom prst="ellipse">
              <a:avLst/>
            </a:prstGeom>
            <a:noFill/>
            <a:ln w="9525">
              <a:solidFill>
                <a:srgbClr val="C41E3A">
                  <a:alpha val="30000"/>
                </a:srgbClr>
              </a:solidFill>
            </a:ln>
          </p:spPr>
        </p:sp>
        <p:sp>
          <p:nvSpPr>
            <p:cNvPr id="4" name="Ellipse 4"/>
            <p:cNvSpPr/>
            <p:nvPr/>
          </p:nvSpPr>
          <p:spPr>
            <a:xfrm>
              <a:off x="4381500" y="1714500"/>
              <a:ext cx="3429000" cy="3429000"/>
            </a:xfrm>
            <a:prstGeom prst="ellipse">
              <a:avLst/>
            </a:prstGeom>
            <a:noFill/>
            <a:ln w="9525">
              <a:solidFill>
                <a:srgbClr val="6B7B8D">
                  <a:alpha val="20000"/>
                </a:srgbClr>
              </a:solidFill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3228975" y="1471612"/>
            <a:ext cx="5734050" cy="766763"/>
            <a:chOff x="3228975" y="1471612"/>
            <a:chExt cx="5734050" cy="766763"/>
          </a:xfrm>
        </p:grpSpPr>
        <p:sp>
          <p:nvSpPr>
            <p:cNvPr id="6" name="TextBox 6"/>
            <p:cNvSpPr txBox="1"/>
            <p:nvPr/>
          </p:nvSpPr>
          <p:spPr>
            <a:xfrm>
              <a:off x="3652123" y="1471612"/>
              <a:ext cx="4887754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225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红顶商人胡雪岩与徽商网络巅峰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3228975" y="1933575"/>
              <a:ext cx="573405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dirty="0">
                  <a:solidFill>
                    <a:srgbClr val="6B7B8D"/>
                  </a:solidFill>
                  <a:latin typeface="Noto Sans CJK SC"/>
                  <a:ea typeface="Microsoft YaHei"/>
                  <a:cs typeface="Noto Sans CJK SC"/>
                </a:rPr>
                <a:t>胡雪岩是徽商政商结合的极致代表，其兴衰折射徽商命运。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4304348" y="3044190"/>
            <a:ext cx="3583305" cy="1656398"/>
            <a:chOff x="4304348" y="3044190"/>
            <a:chExt cx="3583305" cy="1656398"/>
          </a:xfrm>
        </p:grpSpPr>
        <p:sp>
          <p:nvSpPr>
            <p:cNvPr id="9" name="TextBox 9"/>
            <p:cNvSpPr txBox="1"/>
            <p:nvPr/>
          </p:nvSpPr>
          <p:spPr>
            <a:xfrm>
              <a:off x="4745546" y="3044190"/>
              <a:ext cx="2700909" cy="3657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800" dirty="0">
                  <a:solidFill>
                    <a:srgbClr val="E8DFD0"/>
                  </a:solidFill>
                  <a:latin typeface="Noto Sans CJK SC"/>
                  <a:ea typeface="Microsoft YaHei"/>
                  <a:cs typeface="Noto Sans CJK SC"/>
                </a:rPr>
                <a:t>“成也政商，败也政商”</a:t>
              </a:r>
            </a:p>
          </p:txBody>
        </p:sp>
        <p:sp>
          <p:nvSpPr>
            <p:cNvPr id="10" name="Rectangle 10"/>
            <p:cNvSpPr/>
            <p:nvPr/>
          </p:nvSpPr>
          <p:spPr>
            <a:xfrm>
              <a:off x="5143500" y="3524250"/>
              <a:ext cx="1905000" cy="19050"/>
            </a:xfrm>
            <a:prstGeom prst="rect">
              <a:avLst/>
            </a:prstGeom>
            <a:solidFill>
              <a:srgbClr val="C41E3A"/>
            </a:solidFill>
            <a:ln>
              <a:noFill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4402931" y="3854768"/>
              <a:ext cx="3386138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350" dirty="0">
                  <a:solidFill>
                    <a:srgbClr val="6B7B8D"/>
                  </a:solidFill>
                  <a:latin typeface="Noto Sans CJK SC"/>
                  <a:ea typeface="Microsoft YaHei"/>
                  <a:cs typeface="Noto Sans CJK SC"/>
                </a:rPr>
                <a:t>获赐黄马褂，官居二品，首位红顶商人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4304348" y="4140518"/>
              <a:ext cx="358330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350" dirty="0">
                  <a:solidFill>
                    <a:srgbClr val="6B7B8D"/>
                  </a:solidFill>
                  <a:latin typeface="Noto Sans CJK SC"/>
                  <a:ea typeface="Microsoft YaHei"/>
                  <a:cs typeface="Noto Sans CJK SC"/>
                </a:rPr>
                <a:t>创办阜康钱庄，构建庞大政商利益共同体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4402931" y="4426268"/>
              <a:ext cx="3386138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350" dirty="0">
                  <a:solidFill>
                    <a:srgbClr val="6B7B8D"/>
                  </a:solidFill>
                  <a:latin typeface="Noto Sans CJK SC"/>
                  <a:ea typeface="Microsoft YaHei"/>
                  <a:cs typeface="Noto Sans CJK SC"/>
                </a:rPr>
                <a:t>反映传统商帮在制度局限下的历史宿命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C1C1C"/>
          </a:solidFill>
          <a:ln>
            <a:noFill/>
          </a:ln>
        </p:spPr>
      </p:sp>
      <p:sp>
        <p:nvSpPr>
          <p:cNvPr id="3" name="Rectangle 3"/>
          <p:cNvSpPr/>
          <p:nvPr/>
        </p:nvSpPr>
        <p:spPr>
          <a:xfrm>
            <a:off x="5143500" y="3238500"/>
            <a:ext cx="1905000" cy="19050"/>
          </a:xfrm>
          <a:prstGeom prst="rect">
            <a:avLst/>
          </a:prstGeom>
          <a:solidFill>
            <a:srgbClr val="C41E3A"/>
          </a:solidFill>
          <a:ln>
            <a:noFill/>
          </a:ln>
        </p:spPr>
      </p:sp>
      <p:grpSp>
        <p:nvGrpSpPr>
          <p:cNvPr id="6" name="Group 6"/>
          <p:cNvGrpSpPr/>
          <p:nvPr/>
        </p:nvGrpSpPr>
        <p:grpSpPr>
          <a:xfrm>
            <a:off x="4292825" y="2707958"/>
            <a:ext cx="3606351" cy="1054417"/>
            <a:chOff x="4292825" y="2707958"/>
            <a:chExt cx="3606351" cy="1054417"/>
          </a:xfrm>
        </p:grpSpPr>
        <p:sp>
          <p:nvSpPr>
            <p:cNvPr id="4" name="TextBox 4"/>
            <p:cNvSpPr txBox="1"/>
            <p:nvPr/>
          </p:nvSpPr>
          <p:spPr>
            <a:xfrm>
              <a:off x="4292825" y="2707958"/>
              <a:ext cx="3606351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15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第三章 建筑美学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4713208" y="3457575"/>
              <a:ext cx="2765584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dirty="0">
                  <a:solidFill>
                    <a:srgbClr val="6B7B8D"/>
                  </a:solidFill>
                  <a:latin typeface="Noto Sans CJK SC"/>
                  <a:ea typeface="Microsoft YaHei"/>
                  <a:cs typeface="Noto Sans CJK SC"/>
                </a:rPr>
                <a:t>ARCHITECTURAL AESTHETICS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5F0E8"/>
            </a:solidFill>
            <a:ln>
              <a:noFill/>
            </a:ln>
          </p:spPr>
        </p:sp>
        <p:pic>
          <p:nvPicPr>
            <p:cNvPr id="3" name="Imag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96000" y="0"/>
              <a:ext cx="6096000" cy="6858000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>
            <a:off x="542925" y="423862"/>
            <a:ext cx="5962650" cy="747713"/>
            <a:chOff x="542925" y="423862"/>
            <a:chExt cx="5962650" cy="747713"/>
          </a:xfrm>
        </p:grpSpPr>
        <p:sp>
          <p:nvSpPr>
            <p:cNvPr id="5" name="TextBox 5"/>
            <p:cNvSpPr txBox="1"/>
            <p:nvPr/>
          </p:nvSpPr>
          <p:spPr>
            <a:xfrm>
              <a:off x="542925" y="423862"/>
              <a:ext cx="4887754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黛瓦白墙与马头翘角的视觉符号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552450" y="866775"/>
              <a:ext cx="595312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7B8D"/>
                  </a:solidFill>
                  <a:latin typeface="Noto Sans CJK SC"/>
                  <a:ea typeface="Microsoft YaHei"/>
                  <a:cs typeface="Noto Sans CJK SC"/>
                </a:rPr>
                <a:t>徽派建筑以黑白为主色调，马头墙兼具防火与美学双重功能。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597694" y="1778318"/>
            <a:ext cx="3136106" cy="498157"/>
            <a:chOff x="597694" y="1778318"/>
            <a:chExt cx="3136106" cy="498157"/>
          </a:xfrm>
        </p:grpSpPr>
        <p:grpSp>
          <p:nvGrpSpPr>
            <p:cNvPr id="12" name="Group 12"/>
            <p:cNvGrpSpPr/>
            <p:nvPr/>
          </p:nvGrpSpPr>
          <p:grpSpPr>
            <a:xfrm>
              <a:off x="597694" y="1845469"/>
              <a:ext cx="157162" cy="157605"/>
              <a:chOff x="597694" y="1845469"/>
              <a:chExt cx="157162" cy="157605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597694" y="1845469"/>
                <a:ext cx="157162" cy="157605"/>
              </a:xfrm>
              <a:custGeom>
                <a:avLst/>
                <a:gdLst/>
                <a:ahLst/>
                <a:cxnLst/>
                <a:rect l="l" t="t" r="r" b="b"/>
                <a:pathLst>
                  <a:path w="157162" h="157605">
                    <a:moveTo>
                      <a:pt x="78581" y="157162"/>
                    </a:moveTo>
                    <a:cubicBezTo>
                      <a:pt x="35182" y="157162"/>
                      <a:pt x="0" y="121980"/>
                      <a:pt x="0" y="78581"/>
                    </a:cubicBezTo>
                    <a:cubicBezTo>
                      <a:pt x="0" y="35182"/>
                      <a:pt x="35182" y="0"/>
                      <a:pt x="78581" y="0"/>
                    </a:cubicBezTo>
                    <a:cubicBezTo>
                      <a:pt x="121976" y="0"/>
                      <a:pt x="157162" y="31275"/>
                      <a:pt x="157162" y="69850"/>
                    </a:cubicBezTo>
                    <a:cubicBezTo>
                      <a:pt x="157162" y="79105"/>
                      <a:pt x="153024" y="87994"/>
                      <a:pt x="145655" y="94542"/>
                    </a:cubicBezTo>
                    <a:cubicBezTo>
                      <a:pt x="138286" y="101090"/>
                      <a:pt x="128288" y="104775"/>
                      <a:pt x="117872" y="104775"/>
                    </a:cubicBezTo>
                    <a:lnTo>
                      <a:pt x="96044" y="104775"/>
                    </a:lnTo>
                    <a:cubicBezTo>
                      <a:pt x="88029" y="104646"/>
                      <a:pt x="80955" y="109990"/>
                      <a:pt x="78890" y="117736"/>
                    </a:cubicBezTo>
                    <a:cubicBezTo>
                      <a:pt x="76824" y="125481"/>
                      <a:pt x="80297" y="133638"/>
                      <a:pt x="87313" y="137517"/>
                    </a:cubicBezTo>
                    <a:cubicBezTo>
                      <a:pt x="90887" y="140815"/>
                      <a:pt x="91963" y="146025"/>
                      <a:pt x="89987" y="150469"/>
                    </a:cubicBezTo>
                    <a:cubicBezTo>
                      <a:pt x="88012" y="154913"/>
                      <a:pt x="83425" y="157605"/>
                      <a:pt x="78581" y="157162"/>
                    </a:cubicBez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9" name="Freeform 9"/>
              <p:cNvSpPr/>
              <p:nvPr/>
            </p:nvSpPr>
            <p:spPr>
              <a:xfrm>
                <a:off x="636984" y="1902222"/>
                <a:ext cx="17462" cy="17462"/>
              </a:xfrm>
              <a:custGeom>
                <a:avLst/>
                <a:gdLst/>
                <a:ahLst/>
                <a:cxnLst/>
                <a:rect l="l" t="t" r="r" b="b"/>
                <a:pathLst>
                  <a:path w="17462" h="17462">
                    <a:moveTo>
                      <a:pt x="0" y="8731"/>
                    </a:moveTo>
                    <a:cubicBezTo>
                      <a:pt x="0" y="13553"/>
                      <a:pt x="3909" y="17462"/>
                      <a:pt x="8731" y="17462"/>
                    </a:cubicBezTo>
                    <a:cubicBezTo>
                      <a:pt x="13553" y="17462"/>
                      <a:pt x="17462" y="13553"/>
                      <a:pt x="17462" y="8731"/>
                    </a:cubicBezTo>
                    <a:cubicBezTo>
                      <a:pt x="17462" y="3909"/>
                      <a:pt x="13553" y="0"/>
                      <a:pt x="8731" y="0"/>
                    </a:cubicBezTo>
                    <a:cubicBezTo>
                      <a:pt x="3909" y="0"/>
                      <a:pt x="0" y="3909"/>
                      <a:pt x="0" y="8731"/>
                    </a:cubicBez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10" name="Freeform 10"/>
              <p:cNvSpPr/>
              <p:nvPr/>
            </p:nvSpPr>
            <p:spPr>
              <a:xfrm>
                <a:off x="671909" y="1876028"/>
                <a:ext cx="17462" cy="17462"/>
              </a:xfrm>
              <a:custGeom>
                <a:avLst/>
                <a:gdLst/>
                <a:ahLst/>
                <a:cxnLst/>
                <a:rect l="l" t="t" r="r" b="b"/>
                <a:pathLst>
                  <a:path w="17462" h="17462">
                    <a:moveTo>
                      <a:pt x="0" y="8731"/>
                    </a:moveTo>
                    <a:cubicBezTo>
                      <a:pt x="0" y="13553"/>
                      <a:pt x="3909" y="17462"/>
                      <a:pt x="8731" y="17462"/>
                    </a:cubicBezTo>
                    <a:cubicBezTo>
                      <a:pt x="13553" y="17462"/>
                      <a:pt x="17462" y="13553"/>
                      <a:pt x="17462" y="8731"/>
                    </a:cubicBezTo>
                    <a:cubicBezTo>
                      <a:pt x="17462" y="3909"/>
                      <a:pt x="13553" y="0"/>
                      <a:pt x="8731" y="0"/>
                    </a:cubicBezTo>
                    <a:cubicBezTo>
                      <a:pt x="3909" y="0"/>
                      <a:pt x="0" y="3909"/>
                      <a:pt x="0" y="8731"/>
                    </a:cubicBez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11" name="Freeform 11"/>
              <p:cNvSpPr/>
              <p:nvPr/>
            </p:nvSpPr>
            <p:spPr>
              <a:xfrm>
                <a:off x="706834" y="1902222"/>
                <a:ext cx="17462" cy="17462"/>
              </a:xfrm>
              <a:custGeom>
                <a:avLst/>
                <a:gdLst/>
                <a:ahLst/>
                <a:cxnLst/>
                <a:rect l="l" t="t" r="r" b="b"/>
                <a:pathLst>
                  <a:path w="17462" h="17462">
                    <a:moveTo>
                      <a:pt x="0" y="8731"/>
                    </a:moveTo>
                    <a:cubicBezTo>
                      <a:pt x="0" y="13553"/>
                      <a:pt x="3909" y="17462"/>
                      <a:pt x="8731" y="17462"/>
                    </a:cubicBezTo>
                    <a:cubicBezTo>
                      <a:pt x="13553" y="17462"/>
                      <a:pt x="17462" y="13553"/>
                      <a:pt x="17462" y="8731"/>
                    </a:cubicBezTo>
                    <a:cubicBezTo>
                      <a:pt x="17462" y="3909"/>
                      <a:pt x="13553" y="0"/>
                      <a:pt x="8731" y="0"/>
                    </a:cubicBezTo>
                    <a:cubicBezTo>
                      <a:pt x="3909" y="0"/>
                      <a:pt x="0" y="3909"/>
                      <a:pt x="0" y="8731"/>
                    </a:cubicBez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</p:grpSp>
        <p:sp>
          <p:nvSpPr>
            <p:cNvPr id="13" name="TextBox 13"/>
            <p:cNvSpPr txBox="1"/>
            <p:nvPr/>
          </p:nvSpPr>
          <p:spPr>
            <a:xfrm>
              <a:off x="897255" y="1778318"/>
              <a:ext cx="1897523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色彩美学：粉墙黛瓦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899160" y="2032635"/>
              <a:ext cx="28346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与青山绿水相映，构成水墨画般意境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585910" y="2921318"/>
            <a:ext cx="2797370" cy="498157"/>
            <a:chOff x="585910" y="2921318"/>
            <a:chExt cx="2797370" cy="498157"/>
          </a:xfrm>
        </p:grpSpPr>
        <p:grpSp>
          <p:nvGrpSpPr>
            <p:cNvPr id="18" name="Group 18"/>
            <p:cNvGrpSpPr/>
            <p:nvPr/>
          </p:nvGrpSpPr>
          <p:grpSpPr>
            <a:xfrm>
              <a:off x="585910" y="2988469"/>
              <a:ext cx="170506" cy="157162"/>
              <a:chOff x="585910" y="2988469"/>
              <a:chExt cx="170506" cy="157162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585910" y="2988469"/>
                <a:ext cx="170506" cy="155818"/>
              </a:xfrm>
              <a:custGeom>
                <a:avLst/>
                <a:gdLst/>
                <a:ahLst/>
                <a:cxnLst/>
                <a:rect l="l" t="t" r="r" b="b"/>
                <a:pathLst>
                  <a:path w="170506" h="155818">
                    <a:moveTo>
                      <a:pt x="85650" y="155818"/>
                    </a:moveTo>
                    <a:cubicBezTo>
                      <a:pt x="30952" y="138863"/>
                      <a:pt x="0" y="81134"/>
                      <a:pt x="16149" y="26194"/>
                    </a:cubicBezTo>
                    <a:cubicBezTo>
                      <a:pt x="43351" y="27439"/>
                      <a:pt x="69970" y="18044"/>
                      <a:pt x="90365" y="0"/>
                    </a:cubicBezTo>
                    <a:cubicBezTo>
                      <a:pt x="110759" y="18044"/>
                      <a:pt x="137378" y="27439"/>
                      <a:pt x="164580" y="26194"/>
                    </a:cubicBezTo>
                    <a:cubicBezTo>
                      <a:pt x="170506" y="46355"/>
                      <a:pt x="170232" y="67833"/>
                      <a:pt x="163794" y="87836"/>
                    </a:cubicBez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17" name="Freeform 17"/>
              <p:cNvSpPr/>
              <p:nvPr/>
            </p:nvSpPr>
            <p:spPr>
              <a:xfrm>
                <a:off x="702469" y="3110706"/>
                <a:ext cx="52388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52388" h="34925">
                    <a:moveTo>
                      <a:pt x="0" y="17463"/>
                    </a:moveTo>
                    <a:lnTo>
                      <a:pt x="17462" y="34925"/>
                    </a:lnTo>
                    <a:lnTo>
                      <a:pt x="52388" y="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</p:grpSp>
        <p:sp>
          <p:nvSpPr>
            <p:cNvPr id="19" name="TextBox 19"/>
            <p:cNvSpPr txBox="1"/>
            <p:nvPr/>
          </p:nvSpPr>
          <p:spPr>
            <a:xfrm>
              <a:off x="897255" y="2921318"/>
              <a:ext cx="2104549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马头墙功能：阻断火势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899160" y="3175635"/>
              <a:ext cx="24841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高出屋面，保护木质结构建筑群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599605" y="4064318"/>
            <a:ext cx="2958935" cy="498157"/>
            <a:chOff x="599605" y="4064318"/>
            <a:chExt cx="2958935" cy="498157"/>
          </a:xfrm>
        </p:grpSpPr>
        <p:grpSp>
          <p:nvGrpSpPr>
            <p:cNvPr id="24" name="Group 24"/>
            <p:cNvGrpSpPr/>
            <p:nvPr/>
          </p:nvGrpSpPr>
          <p:grpSpPr>
            <a:xfrm>
              <a:off x="599605" y="4124652"/>
              <a:ext cx="153340" cy="169917"/>
              <a:chOff x="599605" y="4124652"/>
              <a:chExt cx="153340" cy="169917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650081" y="4175125"/>
                <a:ext cx="52388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52388" h="52388">
                    <a:moveTo>
                      <a:pt x="0" y="26194"/>
                    </a:moveTo>
                    <a:cubicBezTo>
                      <a:pt x="0" y="40660"/>
                      <a:pt x="11727" y="52388"/>
                      <a:pt x="26194" y="52388"/>
                    </a:cubicBezTo>
                    <a:cubicBezTo>
                      <a:pt x="40660" y="52388"/>
                      <a:pt x="52388" y="40660"/>
                      <a:pt x="52388" y="26194"/>
                    </a:cubicBezTo>
                    <a:cubicBezTo>
                      <a:pt x="52388" y="11727"/>
                      <a:pt x="40660" y="0"/>
                      <a:pt x="26194" y="0"/>
                    </a:cubicBezTo>
                    <a:cubicBezTo>
                      <a:pt x="11727" y="0"/>
                      <a:pt x="0" y="11727"/>
                      <a:pt x="0" y="26194"/>
                    </a:cubicBez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23" name="Freeform 23"/>
              <p:cNvSpPr/>
              <p:nvPr/>
            </p:nvSpPr>
            <p:spPr>
              <a:xfrm>
                <a:off x="599605" y="4124652"/>
                <a:ext cx="153340" cy="169917"/>
              </a:xfrm>
              <a:custGeom>
                <a:avLst/>
                <a:gdLst/>
                <a:ahLst/>
                <a:cxnLst/>
                <a:rect l="l" t="t" r="r" b="b"/>
                <a:pathLst>
                  <a:path w="153340" h="169917">
                    <a:moveTo>
                      <a:pt x="126062" y="126060"/>
                    </a:moveTo>
                    <a:lnTo>
                      <a:pt x="89016" y="163106"/>
                    </a:lnTo>
                    <a:cubicBezTo>
                      <a:pt x="82198" y="169917"/>
                      <a:pt x="71151" y="169917"/>
                      <a:pt x="64333" y="163106"/>
                    </a:cubicBezTo>
                    <a:lnTo>
                      <a:pt x="27277" y="126060"/>
                    </a:lnTo>
                    <a:cubicBezTo>
                      <a:pt x="0" y="98781"/>
                      <a:pt x="1" y="54555"/>
                      <a:pt x="27279" y="27278"/>
                    </a:cubicBezTo>
                    <a:cubicBezTo>
                      <a:pt x="54557" y="0"/>
                      <a:pt x="98783" y="0"/>
                      <a:pt x="126061" y="27278"/>
                    </a:cubicBezTo>
                    <a:cubicBezTo>
                      <a:pt x="153339" y="54555"/>
                      <a:pt x="153340" y="98781"/>
                      <a:pt x="126062" y="126060"/>
                    </a:cubicBez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</p:grpSp>
        <p:sp>
          <p:nvSpPr>
            <p:cNvPr id="25" name="TextBox 25"/>
            <p:cNvSpPr txBox="1"/>
            <p:nvPr/>
          </p:nvSpPr>
          <p:spPr>
            <a:xfrm>
              <a:off x="897255" y="4064318"/>
              <a:ext cx="1897523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空间布局：依山就势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899160" y="4318635"/>
              <a:ext cx="26593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错落有致，体现人与自然和谐共生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597694" y="5207318"/>
            <a:ext cx="3136106" cy="498157"/>
            <a:chOff x="597694" y="5207318"/>
            <a:chExt cx="3136106" cy="498157"/>
          </a:xfrm>
        </p:grpSpPr>
        <p:sp>
          <p:nvSpPr>
            <p:cNvPr id="28" name="Freeform 28"/>
            <p:cNvSpPr/>
            <p:nvPr/>
          </p:nvSpPr>
          <p:spPr>
            <a:xfrm>
              <a:off x="597694" y="5274469"/>
              <a:ext cx="157162" cy="157162"/>
            </a:xfrm>
            <a:custGeom>
              <a:avLst/>
              <a:gdLst/>
              <a:ahLst/>
              <a:cxnLst/>
              <a:rect l="l" t="t" r="r" b="b"/>
              <a:pathLst>
                <a:path w="157162" h="157162">
                  <a:moveTo>
                    <a:pt x="8731" y="34925"/>
                  </a:moveTo>
                  <a:lnTo>
                    <a:pt x="34925" y="34925"/>
                  </a:lnTo>
                  <a:cubicBezTo>
                    <a:pt x="39747" y="34925"/>
                    <a:pt x="43656" y="31016"/>
                    <a:pt x="43656" y="26194"/>
                  </a:cubicBezTo>
                  <a:lnTo>
                    <a:pt x="43656" y="17463"/>
                  </a:lnTo>
                  <a:cubicBezTo>
                    <a:pt x="43656" y="7818"/>
                    <a:pt x="51474" y="0"/>
                    <a:pt x="61119" y="0"/>
                  </a:cubicBezTo>
                  <a:cubicBezTo>
                    <a:pt x="70763" y="0"/>
                    <a:pt x="78581" y="7818"/>
                    <a:pt x="78581" y="17463"/>
                  </a:cubicBezTo>
                  <a:lnTo>
                    <a:pt x="78581" y="26194"/>
                  </a:lnTo>
                  <a:cubicBezTo>
                    <a:pt x="78581" y="31016"/>
                    <a:pt x="82490" y="34925"/>
                    <a:pt x="87313" y="34925"/>
                  </a:cubicBezTo>
                  <a:lnTo>
                    <a:pt x="113506" y="34925"/>
                  </a:lnTo>
                  <a:cubicBezTo>
                    <a:pt x="118328" y="34925"/>
                    <a:pt x="122237" y="38834"/>
                    <a:pt x="122237" y="43656"/>
                  </a:cubicBezTo>
                  <a:lnTo>
                    <a:pt x="122237" y="69850"/>
                  </a:lnTo>
                  <a:cubicBezTo>
                    <a:pt x="122237" y="74672"/>
                    <a:pt x="126147" y="78581"/>
                    <a:pt x="130969" y="78581"/>
                  </a:cubicBezTo>
                  <a:lnTo>
                    <a:pt x="139700" y="78581"/>
                  </a:lnTo>
                  <a:cubicBezTo>
                    <a:pt x="149344" y="78581"/>
                    <a:pt x="157162" y="86399"/>
                    <a:pt x="157162" y="96044"/>
                  </a:cubicBezTo>
                  <a:cubicBezTo>
                    <a:pt x="157162" y="105688"/>
                    <a:pt x="149344" y="113506"/>
                    <a:pt x="139700" y="113506"/>
                  </a:cubicBezTo>
                  <a:lnTo>
                    <a:pt x="130969" y="113506"/>
                  </a:lnTo>
                  <a:cubicBezTo>
                    <a:pt x="126147" y="113506"/>
                    <a:pt x="122237" y="117415"/>
                    <a:pt x="122237" y="122238"/>
                  </a:cubicBezTo>
                  <a:lnTo>
                    <a:pt x="122237" y="148431"/>
                  </a:lnTo>
                  <a:cubicBezTo>
                    <a:pt x="122237" y="153253"/>
                    <a:pt x="118328" y="157162"/>
                    <a:pt x="113506" y="157162"/>
                  </a:cubicBezTo>
                  <a:lnTo>
                    <a:pt x="87313" y="157162"/>
                  </a:lnTo>
                  <a:cubicBezTo>
                    <a:pt x="82490" y="157162"/>
                    <a:pt x="78581" y="153253"/>
                    <a:pt x="78581" y="148431"/>
                  </a:cubicBezTo>
                  <a:lnTo>
                    <a:pt x="78581" y="139700"/>
                  </a:lnTo>
                  <a:cubicBezTo>
                    <a:pt x="78581" y="130056"/>
                    <a:pt x="70763" y="122238"/>
                    <a:pt x="61119" y="122238"/>
                  </a:cubicBezTo>
                  <a:cubicBezTo>
                    <a:pt x="51474" y="122238"/>
                    <a:pt x="43656" y="130056"/>
                    <a:pt x="43656" y="139700"/>
                  </a:cubicBezTo>
                  <a:lnTo>
                    <a:pt x="43656" y="148431"/>
                  </a:lnTo>
                  <a:cubicBezTo>
                    <a:pt x="43656" y="153253"/>
                    <a:pt x="39747" y="157162"/>
                    <a:pt x="34925" y="157162"/>
                  </a:cubicBezTo>
                  <a:lnTo>
                    <a:pt x="8731" y="157162"/>
                  </a:lnTo>
                  <a:cubicBezTo>
                    <a:pt x="3909" y="157162"/>
                    <a:pt x="0" y="153253"/>
                    <a:pt x="0" y="148431"/>
                  </a:cubicBezTo>
                  <a:lnTo>
                    <a:pt x="0" y="122238"/>
                  </a:lnTo>
                  <a:cubicBezTo>
                    <a:pt x="0" y="117415"/>
                    <a:pt x="3909" y="113506"/>
                    <a:pt x="8731" y="113506"/>
                  </a:cubicBezTo>
                  <a:lnTo>
                    <a:pt x="17462" y="113506"/>
                  </a:lnTo>
                  <a:cubicBezTo>
                    <a:pt x="27107" y="113506"/>
                    <a:pt x="34925" y="105688"/>
                    <a:pt x="34925" y="96044"/>
                  </a:cubicBezTo>
                  <a:cubicBezTo>
                    <a:pt x="34925" y="86399"/>
                    <a:pt x="27107" y="78581"/>
                    <a:pt x="17462" y="78581"/>
                  </a:cubicBezTo>
                  <a:lnTo>
                    <a:pt x="8731" y="78581"/>
                  </a:lnTo>
                  <a:cubicBezTo>
                    <a:pt x="3909" y="78581"/>
                    <a:pt x="0" y="74672"/>
                    <a:pt x="0" y="69850"/>
                  </a:cubicBezTo>
                  <a:lnTo>
                    <a:pt x="0" y="43656"/>
                  </a:lnTo>
                  <a:cubicBezTo>
                    <a:pt x="0" y="38834"/>
                    <a:pt x="3909" y="34925"/>
                    <a:pt x="8731" y="34925"/>
                  </a:cubicBezTo>
                </a:path>
              </a:pathLst>
            </a:custGeom>
            <a:noFill/>
            <a:ln w="19050">
              <a:solidFill>
                <a:srgbClr val="C41E3A"/>
              </a:solidFill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897255" y="5207318"/>
              <a:ext cx="1897523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装饰细节：三雕工艺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899160" y="5461635"/>
              <a:ext cx="28346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砖雕门楼、石雕柱础、木雕窗棂精致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5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  <p:bldP spid="21" grpId="0"/>
      <p:bldP spid="27" grpId="0"/>
      <p:bldP spid="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0E8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5962650" cy="747713"/>
            <a:chOff x="542925" y="423862"/>
            <a:chExt cx="5962650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5232797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四水归堂：天井布局的风水与实用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595312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7B8D"/>
                  </a:solidFill>
                  <a:latin typeface="Noto Sans CJK SC"/>
                  <a:ea typeface="Microsoft YaHei"/>
                  <a:cs typeface="Noto Sans CJK SC"/>
                </a:rPr>
                <a:t>天井不仅是采光通风口，更是聚财纳气风水理念的物质载体。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97694" y="1778318"/>
            <a:ext cx="2960846" cy="498157"/>
            <a:chOff x="597694" y="1778318"/>
            <a:chExt cx="2960846" cy="498157"/>
          </a:xfrm>
        </p:grpSpPr>
        <p:grpSp>
          <p:nvGrpSpPr>
            <p:cNvPr id="9" name="Group 9"/>
            <p:cNvGrpSpPr/>
            <p:nvPr/>
          </p:nvGrpSpPr>
          <p:grpSpPr>
            <a:xfrm>
              <a:off x="597694" y="1845469"/>
              <a:ext cx="157162" cy="157162"/>
              <a:chOff x="597694" y="1845469"/>
              <a:chExt cx="157162" cy="157162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597694" y="1845469"/>
                <a:ext cx="157162" cy="157162"/>
              </a:xfrm>
              <a:custGeom>
                <a:avLst/>
                <a:gdLst/>
                <a:ahLst/>
                <a:cxnLst/>
                <a:rect l="l" t="t" r="r" b="b"/>
                <a:pathLst>
                  <a:path w="157162" h="157162">
                    <a:moveTo>
                      <a:pt x="0" y="78581"/>
                    </a:moveTo>
                    <a:cubicBezTo>
                      <a:pt x="0" y="121980"/>
                      <a:pt x="35182" y="157162"/>
                      <a:pt x="78581" y="157162"/>
                    </a:cubicBezTo>
                    <a:cubicBezTo>
                      <a:pt x="121980" y="157162"/>
                      <a:pt x="157162" y="121980"/>
                      <a:pt x="157162" y="78581"/>
                    </a:cubicBezTo>
                    <a:cubicBezTo>
                      <a:pt x="157162" y="35182"/>
                      <a:pt x="121980" y="0"/>
                      <a:pt x="78581" y="0"/>
                    </a:cubicBezTo>
                    <a:cubicBezTo>
                      <a:pt x="35182" y="0"/>
                      <a:pt x="0" y="35182"/>
                      <a:pt x="0" y="78581"/>
                    </a:cubicBez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7" name="Freeform 7"/>
              <p:cNvSpPr/>
              <p:nvPr/>
            </p:nvSpPr>
            <p:spPr>
              <a:xfrm>
                <a:off x="650081" y="1888908"/>
                <a:ext cx="52388" cy="70284"/>
              </a:xfrm>
              <a:custGeom>
                <a:avLst/>
                <a:gdLst/>
                <a:ahLst/>
                <a:cxnLst/>
                <a:rect l="l" t="t" r="r" b="b"/>
                <a:pathLst>
                  <a:path w="52388" h="70284">
                    <a:moveTo>
                      <a:pt x="50641" y="8948"/>
                    </a:moveTo>
                    <a:cubicBezTo>
                      <a:pt x="47418" y="3358"/>
                      <a:pt x="41375" y="0"/>
                      <a:pt x="34925" y="217"/>
                    </a:cubicBezTo>
                    <a:lnTo>
                      <a:pt x="17462" y="217"/>
                    </a:lnTo>
                    <a:cubicBezTo>
                      <a:pt x="7818" y="217"/>
                      <a:pt x="0" y="8035"/>
                      <a:pt x="0" y="17680"/>
                    </a:cubicBezTo>
                    <a:cubicBezTo>
                      <a:pt x="0" y="27324"/>
                      <a:pt x="7818" y="35142"/>
                      <a:pt x="17462" y="35142"/>
                    </a:cubicBezTo>
                    <a:lnTo>
                      <a:pt x="34925" y="35142"/>
                    </a:lnTo>
                    <a:cubicBezTo>
                      <a:pt x="44569" y="35142"/>
                      <a:pt x="52388" y="42960"/>
                      <a:pt x="52388" y="52605"/>
                    </a:cubicBezTo>
                    <a:cubicBezTo>
                      <a:pt x="52388" y="62249"/>
                      <a:pt x="44569" y="70067"/>
                      <a:pt x="34925" y="70067"/>
                    </a:cubicBezTo>
                    <a:lnTo>
                      <a:pt x="17462" y="70067"/>
                    </a:lnTo>
                    <a:cubicBezTo>
                      <a:pt x="11013" y="70284"/>
                      <a:pt x="4969" y="66927"/>
                      <a:pt x="1746" y="61336"/>
                    </a:cubicBez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8" name="Freeform 8"/>
              <p:cNvSpPr/>
              <p:nvPr/>
            </p:nvSpPr>
            <p:spPr>
              <a:xfrm>
                <a:off x="676275" y="1880394"/>
                <a:ext cx="9525" cy="87313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87313">
                    <a:moveTo>
                      <a:pt x="0" y="0"/>
                    </a:moveTo>
                    <a:lnTo>
                      <a:pt x="0" y="87313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</p:grpSp>
        <p:sp>
          <p:nvSpPr>
            <p:cNvPr id="10" name="TextBox 10"/>
            <p:cNvSpPr txBox="1"/>
            <p:nvPr/>
          </p:nvSpPr>
          <p:spPr>
            <a:xfrm>
              <a:off x="897255" y="1778318"/>
              <a:ext cx="231157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风水寓意：四方之财汇聚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899160" y="2032635"/>
              <a:ext cx="26593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四面屋顶雨水流入天井，象征聚财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597694" y="2921318"/>
            <a:ext cx="3311366" cy="498157"/>
            <a:chOff x="597694" y="2921318"/>
            <a:chExt cx="3311366" cy="498157"/>
          </a:xfrm>
        </p:grpSpPr>
        <p:grpSp>
          <p:nvGrpSpPr>
            <p:cNvPr id="15" name="Group 15"/>
            <p:cNvGrpSpPr/>
            <p:nvPr/>
          </p:nvGrpSpPr>
          <p:grpSpPr>
            <a:xfrm>
              <a:off x="597694" y="2988469"/>
              <a:ext cx="157162" cy="157162"/>
              <a:chOff x="597694" y="2988469"/>
              <a:chExt cx="157162" cy="157162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641350" y="3032125"/>
                <a:ext cx="69850" cy="69850"/>
              </a:xfrm>
              <a:custGeom>
                <a:avLst/>
                <a:gdLst/>
                <a:ahLst/>
                <a:cxnLst/>
                <a:rect l="l" t="t" r="r" b="b"/>
                <a:pathLst>
                  <a:path w="69850" h="69850">
                    <a:moveTo>
                      <a:pt x="0" y="34925"/>
                    </a:moveTo>
                    <a:cubicBezTo>
                      <a:pt x="0" y="54214"/>
                      <a:pt x="15636" y="69850"/>
                      <a:pt x="34925" y="69850"/>
                    </a:cubicBezTo>
                    <a:cubicBezTo>
                      <a:pt x="54214" y="69850"/>
                      <a:pt x="69850" y="54214"/>
                      <a:pt x="69850" y="34925"/>
                    </a:cubicBezTo>
                    <a:cubicBezTo>
                      <a:pt x="69850" y="15636"/>
                      <a:pt x="54214" y="0"/>
                      <a:pt x="34925" y="0"/>
                    </a:cubicBezTo>
                    <a:cubicBezTo>
                      <a:pt x="15636" y="0"/>
                      <a:pt x="0" y="15636"/>
                      <a:pt x="0" y="34925"/>
                    </a:cubicBez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14" name="Freeform 14"/>
              <p:cNvSpPr/>
              <p:nvPr/>
            </p:nvSpPr>
            <p:spPr>
              <a:xfrm>
                <a:off x="597694" y="2988469"/>
                <a:ext cx="157162" cy="157162"/>
              </a:xfrm>
              <a:custGeom>
                <a:avLst/>
                <a:gdLst/>
                <a:ahLst/>
                <a:cxnLst/>
                <a:rect l="l" t="t" r="r" b="b"/>
                <a:pathLst>
                  <a:path w="157162" h="157162">
                    <a:moveTo>
                      <a:pt x="0" y="78581"/>
                    </a:moveTo>
                    <a:lnTo>
                      <a:pt x="8731" y="78581"/>
                    </a:lnTo>
                    <a:moveTo>
                      <a:pt x="78581" y="0"/>
                    </a:moveTo>
                    <a:lnTo>
                      <a:pt x="78581" y="8731"/>
                    </a:lnTo>
                    <a:moveTo>
                      <a:pt x="148431" y="78581"/>
                    </a:moveTo>
                    <a:lnTo>
                      <a:pt x="157162" y="78581"/>
                    </a:lnTo>
                    <a:moveTo>
                      <a:pt x="78581" y="148431"/>
                    </a:moveTo>
                    <a:lnTo>
                      <a:pt x="78581" y="157162"/>
                    </a:lnTo>
                    <a:moveTo>
                      <a:pt x="22701" y="22701"/>
                    </a:moveTo>
                    <a:lnTo>
                      <a:pt x="28813" y="28813"/>
                    </a:lnTo>
                    <a:moveTo>
                      <a:pt x="134461" y="22701"/>
                    </a:moveTo>
                    <a:lnTo>
                      <a:pt x="128349" y="28813"/>
                    </a:lnTo>
                    <a:moveTo>
                      <a:pt x="128349" y="128349"/>
                    </a:moveTo>
                    <a:lnTo>
                      <a:pt x="134461" y="134461"/>
                    </a:lnTo>
                    <a:moveTo>
                      <a:pt x="28813" y="128349"/>
                    </a:moveTo>
                    <a:lnTo>
                      <a:pt x="22701" y="134461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</p:grpSp>
        <p:sp>
          <p:nvSpPr>
            <p:cNvPr id="16" name="TextBox 16"/>
            <p:cNvSpPr txBox="1"/>
            <p:nvPr/>
          </p:nvSpPr>
          <p:spPr>
            <a:xfrm>
              <a:off x="897255" y="2921318"/>
              <a:ext cx="2104549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采光通风：调节微气候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160" y="3175635"/>
              <a:ext cx="30099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解决高密度居住区采光，保持空气流通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597694" y="4064318"/>
            <a:ext cx="3136106" cy="498157"/>
            <a:chOff x="597694" y="4064318"/>
            <a:chExt cx="3136106" cy="498157"/>
          </a:xfrm>
        </p:grpSpPr>
        <p:grpSp>
          <p:nvGrpSpPr>
            <p:cNvPr id="23" name="Group 23"/>
            <p:cNvGrpSpPr/>
            <p:nvPr/>
          </p:nvGrpSpPr>
          <p:grpSpPr>
            <a:xfrm>
              <a:off x="597694" y="4131469"/>
              <a:ext cx="157163" cy="157163"/>
              <a:chOff x="597694" y="4131469"/>
              <a:chExt cx="157163" cy="157163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615156" y="4131469"/>
                <a:ext cx="69850" cy="69850"/>
              </a:xfrm>
              <a:custGeom>
                <a:avLst/>
                <a:gdLst/>
                <a:ahLst/>
                <a:cxnLst/>
                <a:rect l="l" t="t" r="r" b="b"/>
                <a:pathLst>
                  <a:path w="69850" h="69850">
                    <a:moveTo>
                      <a:pt x="0" y="34925"/>
                    </a:moveTo>
                    <a:cubicBezTo>
                      <a:pt x="0" y="54214"/>
                      <a:pt x="15636" y="69850"/>
                      <a:pt x="34925" y="69850"/>
                    </a:cubicBezTo>
                    <a:cubicBezTo>
                      <a:pt x="54214" y="69850"/>
                      <a:pt x="69850" y="54214"/>
                      <a:pt x="69850" y="34925"/>
                    </a:cubicBezTo>
                    <a:cubicBezTo>
                      <a:pt x="69850" y="15636"/>
                      <a:pt x="54214" y="0"/>
                      <a:pt x="34925" y="0"/>
                    </a:cubicBezTo>
                    <a:cubicBezTo>
                      <a:pt x="15636" y="0"/>
                      <a:pt x="0" y="15636"/>
                      <a:pt x="0" y="34925"/>
                    </a:cubicBez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20" name="Freeform 20"/>
              <p:cNvSpPr/>
              <p:nvPr/>
            </p:nvSpPr>
            <p:spPr>
              <a:xfrm>
                <a:off x="597694" y="4236244"/>
                <a:ext cx="104775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52388">
                    <a:moveTo>
                      <a:pt x="0" y="52388"/>
                    </a:moveTo>
                    <a:lnTo>
                      <a:pt x="0" y="34925"/>
                    </a:lnTo>
                    <a:cubicBezTo>
                      <a:pt x="0" y="15636"/>
                      <a:pt x="15636" y="0"/>
                      <a:pt x="34925" y="0"/>
                    </a:cubicBezTo>
                    <a:lnTo>
                      <a:pt x="69850" y="0"/>
                    </a:lnTo>
                    <a:cubicBezTo>
                      <a:pt x="89139" y="0"/>
                      <a:pt x="104775" y="15636"/>
                      <a:pt x="104775" y="34925"/>
                    </a:cubicBezTo>
                    <a:lnTo>
                      <a:pt x="104775" y="52388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21" name="Freeform 21"/>
              <p:cNvSpPr/>
              <p:nvPr/>
            </p:nvSpPr>
            <p:spPr>
              <a:xfrm>
                <a:off x="711200" y="4132604"/>
                <a:ext cx="26262" cy="67667"/>
              </a:xfrm>
              <a:custGeom>
                <a:avLst/>
                <a:gdLst/>
                <a:ahLst/>
                <a:cxnLst/>
                <a:rect l="l" t="t" r="r" b="b"/>
                <a:pathLst>
                  <a:path w="26262" h="67667">
                    <a:moveTo>
                      <a:pt x="0" y="0"/>
                    </a:moveTo>
                    <a:cubicBezTo>
                      <a:pt x="15454" y="3957"/>
                      <a:pt x="26262" y="17882"/>
                      <a:pt x="26262" y="33834"/>
                    </a:cubicBezTo>
                    <a:cubicBezTo>
                      <a:pt x="26262" y="49786"/>
                      <a:pt x="15454" y="63710"/>
                      <a:pt x="0" y="67667"/>
                    </a:cubicBez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22" name="Freeform 22"/>
              <p:cNvSpPr/>
              <p:nvPr/>
            </p:nvSpPr>
            <p:spPr>
              <a:xfrm>
                <a:off x="728663" y="4237553"/>
                <a:ext cx="26194" cy="51078"/>
              </a:xfrm>
              <a:custGeom>
                <a:avLst/>
                <a:gdLst/>
                <a:ahLst/>
                <a:cxnLst/>
                <a:rect l="l" t="t" r="r" b="b"/>
                <a:pathLst>
                  <a:path w="26194" h="51078">
                    <a:moveTo>
                      <a:pt x="26194" y="51078"/>
                    </a:moveTo>
                    <a:lnTo>
                      <a:pt x="26194" y="33615"/>
                    </a:lnTo>
                    <a:cubicBezTo>
                      <a:pt x="26103" y="17764"/>
                      <a:pt x="15348" y="3963"/>
                      <a:pt x="0" y="0"/>
                    </a:cubicBez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</p:grpSp>
        <p:sp>
          <p:nvSpPr>
            <p:cNvPr id="24" name="TextBox 24"/>
            <p:cNvSpPr txBox="1"/>
            <p:nvPr/>
          </p:nvSpPr>
          <p:spPr>
            <a:xfrm>
              <a:off x="897255" y="4064318"/>
              <a:ext cx="2104549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家庭中心：社交与祭祀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899160" y="4318635"/>
              <a:ext cx="28346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承载家庭聚会、祭祀等核心社交功能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608520" y="5207318"/>
            <a:ext cx="3125280" cy="498157"/>
            <a:chOff x="608520" y="5207318"/>
            <a:chExt cx="3125280" cy="498157"/>
          </a:xfrm>
        </p:grpSpPr>
        <p:sp>
          <p:nvSpPr>
            <p:cNvPr id="27" name="Freeform 27"/>
            <p:cNvSpPr/>
            <p:nvPr/>
          </p:nvSpPr>
          <p:spPr>
            <a:xfrm>
              <a:off x="608520" y="5272845"/>
              <a:ext cx="135509" cy="163397"/>
            </a:xfrm>
            <a:custGeom>
              <a:avLst/>
              <a:gdLst/>
              <a:ahLst/>
              <a:cxnLst/>
              <a:rect l="l" t="t" r="r" b="b"/>
              <a:pathLst>
                <a:path w="135509" h="163397">
                  <a:moveTo>
                    <a:pt x="28481" y="145017"/>
                  </a:moveTo>
                  <a:cubicBezTo>
                    <a:pt x="51200" y="163397"/>
                    <a:pt x="84318" y="163397"/>
                    <a:pt x="107028" y="145017"/>
                  </a:cubicBezTo>
                  <a:cubicBezTo>
                    <a:pt x="129746" y="126638"/>
                    <a:pt x="135509" y="95179"/>
                    <a:pt x="120701" y="70400"/>
                  </a:cubicBezTo>
                  <a:lnTo>
                    <a:pt x="78005" y="7011"/>
                  </a:lnTo>
                  <a:cubicBezTo>
                    <a:pt x="74338" y="1554"/>
                    <a:pt x="66768" y="0"/>
                    <a:pt x="61101" y="3545"/>
                  </a:cubicBezTo>
                  <a:cubicBezTo>
                    <a:pt x="59679" y="4437"/>
                    <a:pt x="58459" y="5618"/>
                    <a:pt x="57521" y="7011"/>
                  </a:cubicBezTo>
                  <a:lnTo>
                    <a:pt x="14799" y="70400"/>
                  </a:lnTo>
                  <a:cubicBezTo>
                    <a:pt x="0" y="95179"/>
                    <a:pt x="5763" y="126638"/>
                    <a:pt x="28481" y="145017"/>
                  </a:cubicBezTo>
                </a:path>
              </a:pathLst>
            </a:custGeom>
            <a:noFill/>
            <a:ln w="19050">
              <a:solidFill>
                <a:srgbClr val="C41E3A"/>
              </a:solidFill>
            </a:ln>
          </p:spPr>
        </p:sp>
        <p:sp>
          <p:nvSpPr>
            <p:cNvPr id="28" name="TextBox 28"/>
            <p:cNvSpPr txBox="1"/>
            <p:nvPr/>
          </p:nvSpPr>
          <p:spPr>
            <a:xfrm>
              <a:off x="897255" y="5207318"/>
              <a:ext cx="231157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排水系统：精密地下网络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899160" y="5461635"/>
              <a:ext cx="28346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确保暴雨季节庭院不积水，实用高效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4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00"/>
                            </p:stCondLst>
                            <p:childTnLst>
                              <p:par>
                                <p:cTn id="17" presetID="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8" grpId="0"/>
      <p:bldP spid="26" grpId="0"/>
      <p:bldP spid="3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0E8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6225540" cy="747713"/>
            <a:chOff x="542925" y="423862"/>
            <a:chExt cx="6225540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5232797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西递宏村：世界遗产地的民居构造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62160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7B8D"/>
                  </a:solidFill>
                  <a:latin typeface="Noto Sans CJK SC"/>
                  <a:ea typeface="Microsoft YaHei"/>
                  <a:cs typeface="Noto Sans CJK SC"/>
                </a:rPr>
                <a:t>西递与宏村作为徽派建筑典范，2000年列入世界文化遗产名录。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71500" y="1428750"/>
            <a:ext cx="2667000" cy="2286000"/>
            <a:chOff x="571500" y="1428750"/>
            <a:chExt cx="2667000" cy="2286000"/>
          </a:xfrm>
        </p:grpSpPr>
        <p:sp>
          <p:nvSpPr>
            <p:cNvPr id="6" name="Freeform 6"/>
            <p:cNvSpPr/>
            <p:nvPr/>
          </p:nvSpPr>
          <p:spPr>
            <a:xfrm>
              <a:off x="571500" y="1428750"/>
              <a:ext cx="2667000" cy="2286000"/>
            </a:xfrm>
            <a:custGeom>
              <a:avLst/>
              <a:gdLst/>
              <a:ahLst/>
              <a:cxnLst/>
              <a:rect l="l" t="t" r="r" b="b"/>
              <a:pathLst>
                <a:path w="2667000" h="2286000">
                  <a:moveTo>
                    <a:pt x="76200" y="0"/>
                  </a:moveTo>
                  <a:lnTo>
                    <a:pt x="2590800" y="0"/>
                  </a:lnTo>
                  <a:cubicBezTo>
                    <a:pt x="2632884" y="0"/>
                    <a:pt x="2667000" y="34116"/>
                    <a:pt x="2667000" y="76200"/>
                  </a:cubicBezTo>
                  <a:lnTo>
                    <a:pt x="2667000" y="2209800"/>
                  </a:lnTo>
                  <a:cubicBezTo>
                    <a:pt x="2667000" y="2251884"/>
                    <a:pt x="2632884" y="2286000"/>
                    <a:pt x="2590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8DFD0"/>
              </a:solidFill>
            </a:ln>
          </p:spPr>
        </p:sp>
        <p:grpSp>
          <p:nvGrpSpPr>
            <p:cNvPr id="9" name="Group 9"/>
            <p:cNvGrpSpPr/>
            <p:nvPr/>
          </p:nvGrpSpPr>
          <p:grpSpPr>
            <a:xfrm>
              <a:off x="790575" y="1695450"/>
              <a:ext cx="171450" cy="171450"/>
              <a:chOff x="790575" y="1695450"/>
              <a:chExt cx="171450" cy="17145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790575" y="1752600"/>
                <a:ext cx="17145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114300">
                    <a:moveTo>
                      <a:pt x="85725" y="0"/>
                    </a:moveTo>
                    <a:lnTo>
                      <a:pt x="85725" y="114300"/>
                    </a:lnTo>
                    <a:moveTo>
                      <a:pt x="9525" y="38100"/>
                    </a:moveTo>
                    <a:cubicBezTo>
                      <a:pt x="9525" y="80184"/>
                      <a:pt x="43641" y="114300"/>
                      <a:pt x="85725" y="114300"/>
                    </a:cubicBezTo>
                    <a:cubicBezTo>
                      <a:pt x="127809" y="114300"/>
                      <a:pt x="161925" y="80184"/>
                      <a:pt x="161925" y="38100"/>
                    </a:cubicBezTo>
                    <a:moveTo>
                      <a:pt x="171450" y="38100"/>
                    </a:moveTo>
                    <a:lnTo>
                      <a:pt x="152400" y="38100"/>
                    </a:lnTo>
                    <a:moveTo>
                      <a:pt x="19050" y="38100"/>
                    </a:moveTo>
                    <a:lnTo>
                      <a:pt x="0" y="3810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8" name="Freeform 8"/>
              <p:cNvSpPr/>
              <p:nvPr/>
            </p:nvSpPr>
            <p:spPr>
              <a:xfrm>
                <a:off x="847725" y="1695450"/>
                <a:ext cx="57150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57150">
                    <a:moveTo>
                      <a:pt x="0" y="28575"/>
                    </a:moveTo>
                    <a:cubicBezTo>
                      <a:pt x="0" y="44357"/>
                      <a:pt x="12793" y="57150"/>
                      <a:pt x="28575" y="57150"/>
                    </a:cubicBezTo>
                    <a:cubicBezTo>
                      <a:pt x="44357" y="57150"/>
                      <a:pt x="57150" y="44357"/>
                      <a:pt x="57150" y="28575"/>
                    </a:cubicBezTo>
                    <a:cubicBezTo>
                      <a:pt x="57150" y="12793"/>
                      <a:pt x="44357" y="0"/>
                      <a:pt x="28575" y="0"/>
                    </a:cubicBezTo>
                    <a:cubicBezTo>
                      <a:pt x="12793" y="0"/>
                      <a:pt x="0" y="12793"/>
                      <a:pt x="0" y="28575"/>
                    </a:cubicBez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</p:grpSp>
        <p:sp>
          <p:nvSpPr>
            <p:cNvPr id="10" name="TextBox 10"/>
            <p:cNvSpPr txBox="1"/>
            <p:nvPr/>
          </p:nvSpPr>
          <p:spPr>
            <a:xfrm>
              <a:off x="1066800" y="16478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西递特征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46760" y="1965960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以宗族血缘为纽带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46760" y="2175510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街巷布局呈船形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46760" y="2385060"/>
              <a:ext cx="10820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寓意一帆风顺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3429000" y="1428750"/>
            <a:ext cx="2667000" cy="2286000"/>
            <a:chOff x="3429000" y="1428750"/>
            <a:chExt cx="2667000" cy="2286000"/>
          </a:xfrm>
        </p:grpSpPr>
        <p:sp>
          <p:nvSpPr>
            <p:cNvPr id="15" name="Freeform 15"/>
            <p:cNvSpPr/>
            <p:nvPr/>
          </p:nvSpPr>
          <p:spPr>
            <a:xfrm>
              <a:off x="3429000" y="1428750"/>
              <a:ext cx="2667000" cy="2286000"/>
            </a:xfrm>
            <a:custGeom>
              <a:avLst/>
              <a:gdLst/>
              <a:ahLst/>
              <a:cxnLst/>
              <a:rect l="l" t="t" r="r" b="b"/>
              <a:pathLst>
                <a:path w="2667000" h="2286000">
                  <a:moveTo>
                    <a:pt x="76200" y="0"/>
                  </a:moveTo>
                  <a:lnTo>
                    <a:pt x="2590800" y="0"/>
                  </a:lnTo>
                  <a:cubicBezTo>
                    <a:pt x="2632884" y="0"/>
                    <a:pt x="2667000" y="34116"/>
                    <a:pt x="2667000" y="76200"/>
                  </a:cubicBezTo>
                  <a:lnTo>
                    <a:pt x="2667000" y="2209800"/>
                  </a:lnTo>
                  <a:cubicBezTo>
                    <a:pt x="2667000" y="2251884"/>
                    <a:pt x="2632884" y="2286000"/>
                    <a:pt x="2590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8DFD0"/>
              </a:solidFill>
            </a:ln>
          </p:spPr>
        </p:sp>
        <p:sp>
          <p:nvSpPr>
            <p:cNvPr id="16" name="Freeform 16"/>
            <p:cNvSpPr/>
            <p:nvPr/>
          </p:nvSpPr>
          <p:spPr>
            <a:xfrm>
              <a:off x="3659886" y="1693678"/>
              <a:ext cx="147828" cy="178251"/>
            </a:xfrm>
            <a:custGeom>
              <a:avLst/>
              <a:gdLst/>
              <a:ahLst/>
              <a:cxnLst/>
              <a:rect l="l" t="t" r="r" b="b"/>
              <a:pathLst>
                <a:path w="147828" h="178251">
                  <a:moveTo>
                    <a:pt x="31071" y="158201"/>
                  </a:moveTo>
                  <a:cubicBezTo>
                    <a:pt x="55855" y="178251"/>
                    <a:pt x="91983" y="178251"/>
                    <a:pt x="116757" y="158201"/>
                  </a:cubicBezTo>
                  <a:cubicBezTo>
                    <a:pt x="141542" y="138151"/>
                    <a:pt x="147828" y="103832"/>
                    <a:pt x="131674" y="76800"/>
                  </a:cubicBezTo>
                  <a:lnTo>
                    <a:pt x="85096" y="7649"/>
                  </a:lnTo>
                  <a:cubicBezTo>
                    <a:pt x="81096" y="1695"/>
                    <a:pt x="72838" y="0"/>
                    <a:pt x="66656" y="3867"/>
                  </a:cubicBezTo>
                  <a:cubicBezTo>
                    <a:pt x="65104" y="4841"/>
                    <a:pt x="63774" y="6129"/>
                    <a:pt x="62751" y="7649"/>
                  </a:cubicBezTo>
                  <a:lnTo>
                    <a:pt x="16145" y="76800"/>
                  </a:lnTo>
                  <a:cubicBezTo>
                    <a:pt x="0" y="103832"/>
                    <a:pt x="6286" y="138151"/>
                    <a:pt x="31071" y="158201"/>
                  </a:cubicBezTo>
                </a:path>
              </a:pathLst>
            </a:custGeom>
            <a:noFill/>
            <a:ln w="19050">
              <a:solidFill>
                <a:srgbClr val="C41E3A"/>
              </a:solidFill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3924300" y="16478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宏村水系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3604260" y="1965960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人工月沼与南湖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3604260" y="2175510"/>
              <a:ext cx="10820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构建牛形村落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604260" y="2385060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完善消防与灌溉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6286500" y="1428750"/>
            <a:ext cx="2667000" cy="2286000"/>
            <a:chOff x="6286500" y="1428750"/>
            <a:chExt cx="2667000" cy="2286000"/>
          </a:xfrm>
        </p:grpSpPr>
        <p:sp>
          <p:nvSpPr>
            <p:cNvPr id="22" name="Freeform 22"/>
            <p:cNvSpPr/>
            <p:nvPr/>
          </p:nvSpPr>
          <p:spPr>
            <a:xfrm>
              <a:off x="6286500" y="1428750"/>
              <a:ext cx="2667000" cy="2286000"/>
            </a:xfrm>
            <a:custGeom>
              <a:avLst/>
              <a:gdLst/>
              <a:ahLst/>
              <a:cxnLst/>
              <a:rect l="l" t="t" r="r" b="b"/>
              <a:pathLst>
                <a:path w="2667000" h="2286000">
                  <a:moveTo>
                    <a:pt x="76200" y="0"/>
                  </a:moveTo>
                  <a:lnTo>
                    <a:pt x="2590800" y="0"/>
                  </a:lnTo>
                  <a:cubicBezTo>
                    <a:pt x="2632884" y="0"/>
                    <a:pt x="2667000" y="34116"/>
                    <a:pt x="2667000" y="76200"/>
                  </a:cubicBezTo>
                  <a:lnTo>
                    <a:pt x="2667000" y="2209800"/>
                  </a:lnTo>
                  <a:cubicBezTo>
                    <a:pt x="2667000" y="2251884"/>
                    <a:pt x="2632884" y="2286000"/>
                    <a:pt x="2590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8DFD0"/>
              </a:solidFill>
            </a:ln>
          </p:spPr>
        </p:sp>
        <p:grpSp>
          <p:nvGrpSpPr>
            <p:cNvPr id="26" name="Group 26"/>
            <p:cNvGrpSpPr/>
            <p:nvPr/>
          </p:nvGrpSpPr>
          <p:grpSpPr>
            <a:xfrm>
              <a:off x="6505575" y="1695450"/>
              <a:ext cx="171450" cy="171450"/>
              <a:chOff x="6505575" y="1695450"/>
              <a:chExt cx="171450" cy="17145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6505575" y="1695450"/>
                <a:ext cx="171450" cy="8572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85725">
                    <a:moveTo>
                      <a:pt x="19050" y="85725"/>
                    </a:moveTo>
                    <a:lnTo>
                      <a:pt x="0" y="85725"/>
                    </a:lnTo>
                    <a:lnTo>
                      <a:pt x="85725" y="0"/>
                    </a:lnTo>
                    <a:lnTo>
                      <a:pt x="171450" y="85725"/>
                    </a:lnTo>
                    <a:lnTo>
                      <a:pt x="152400" y="85725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24" name="Freeform 24"/>
              <p:cNvSpPr/>
              <p:nvPr/>
            </p:nvSpPr>
            <p:spPr>
              <a:xfrm>
                <a:off x="6524625" y="1781175"/>
                <a:ext cx="133350" cy="85725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85725">
                    <a:moveTo>
                      <a:pt x="0" y="0"/>
                    </a:moveTo>
                    <a:lnTo>
                      <a:pt x="0" y="66675"/>
                    </a:lnTo>
                    <a:cubicBezTo>
                      <a:pt x="0" y="77196"/>
                      <a:pt x="8529" y="85725"/>
                      <a:pt x="19050" y="85725"/>
                    </a:cubicBezTo>
                    <a:lnTo>
                      <a:pt x="114300" y="85725"/>
                    </a:lnTo>
                    <a:cubicBezTo>
                      <a:pt x="124821" y="85725"/>
                      <a:pt x="133350" y="77196"/>
                      <a:pt x="133350" y="66675"/>
                    </a:cubicBezTo>
                    <a:lnTo>
                      <a:pt x="133350" y="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25" name="Freeform 25"/>
              <p:cNvSpPr/>
              <p:nvPr/>
            </p:nvSpPr>
            <p:spPr>
              <a:xfrm>
                <a:off x="6562725" y="1790700"/>
                <a:ext cx="5715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76200">
                    <a:moveTo>
                      <a:pt x="0" y="76200"/>
                    </a:moveTo>
                    <a:lnTo>
                      <a:pt x="0" y="19050"/>
                    </a:lnTo>
                    <a:cubicBezTo>
                      <a:pt x="0" y="8529"/>
                      <a:pt x="8529" y="0"/>
                      <a:pt x="19050" y="0"/>
                    </a:cubicBezTo>
                    <a:lnTo>
                      <a:pt x="38100" y="0"/>
                    </a:lnTo>
                    <a:cubicBezTo>
                      <a:pt x="48621" y="0"/>
                      <a:pt x="57150" y="8529"/>
                      <a:pt x="57150" y="19050"/>
                    </a:cubicBezTo>
                    <a:lnTo>
                      <a:pt x="57150" y="7620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</p:grpSp>
        <p:sp>
          <p:nvSpPr>
            <p:cNvPr id="27" name="TextBox 27"/>
            <p:cNvSpPr txBox="1"/>
            <p:nvPr/>
          </p:nvSpPr>
          <p:spPr>
            <a:xfrm>
              <a:off x="6781800" y="1647825"/>
              <a:ext cx="728186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承志堂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6461760" y="1965960"/>
              <a:ext cx="10820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民间故宫之称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6461760" y="2175510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木雕耗费黄金万两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6461760" y="2385060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展现徽商奢华生活</a:t>
              </a:r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9144000" y="1428750"/>
            <a:ext cx="2667000" cy="2286000"/>
            <a:chOff x="9144000" y="1428750"/>
            <a:chExt cx="2667000" cy="2286000"/>
          </a:xfrm>
        </p:grpSpPr>
        <p:sp>
          <p:nvSpPr>
            <p:cNvPr id="32" name="Freeform 32"/>
            <p:cNvSpPr/>
            <p:nvPr/>
          </p:nvSpPr>
          <p:spPr>
            <a:xfrm>
              <a:off x="9144000" y="1428750"/>
              <a:ext cx="2667000" cy="2286000"/>
            </a:xfrm>
            <a:custGeom>
              <a:avLst/>
              <a:gdLst/>
              <a:ahLst/>
              <a:cxnLst/>
              <a:rect l="l" t="t" r="r" b="b"/>
              <a:pathLst>
                <a:path w="2667000" h="2286000">
                  <a:moveTo>
                    <a:pt x="76200" y="0"/>
                  </a:moveTo>
                  <a:lnTo>
                    <a:pt x="2590800" y="0"/>
                  </a:lnTo>
                  <a:cubicBezTo>
                    <a:pt x="2632884" y="0"/>
                    <a:pt x="2667000" y="34116"/>
                    <a:pt x="2667000" y="76200"/>
                  </a:cubicBezTo>
                  <a:lnTo>
                    <a:pt x="2667000" y="2209800"/>
                  </a:lnTo>
                  <a:cubicBezTo>
                    <a:pt x="2667000" y="2251884"/>
                    <a:pt x="2632884" y="2286000"/>
                    <a:pt x="2590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8DFD0"/>
              </a:solidFill>
            </a:ln>
          </p:spPr>
        </p:sp>
        <p:grpSp>
          <p:nvGrpSpPr>
            <p:cNvPr id="35" name="Group 35"/>
            <p:cNvGrpSpPr/>
            <p:nvPr/>
          </p:nvGrpSpPr>
          <p:grpSpPr>
            <a:xfrm>
              <a:off x="9350221" y="1695450"/>
              <a:ext cx="186006" cy="171450"/>
              <a:chOff x="9350221" y="1695450"/>
              <a:chExt cx="186006" cy="171450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9350221" y="1695450"/>
                <a:ext cx="186006" cy="169983"/>
              </a:xfrm>
              <a:custGeom>
                <a:avLst/>
                <a:gdLst/>
                <a:ahLst/>
                <a:cxnLst/>
                <a:rect l="l" t="t" r="r" b="b"/>
                <a:pathLst>
                  <a:path w="186006" h="169983">
                    <a:moveTo>
                      <a:pt x="93436" y="169983"/>
                    </a:moveTo>
                    <a:cubicBezTo>
                      <a:pt x="33766" y="151487"/>
                      <a:pt x="0" y="88510"/>
                      <a:pt x="17617" y="28575"/>
                    </a:cubicBezTo>
                    <a:cubicBezTo>
                      <a:pt x="47292" y="29933"/>
                      <a:pt x="76331" y="19684"/>
                      <a:pt x="98579" y="0"/>
                    </a:cubicBezTo>
                    <a:cubicBezTo>
                      <a:pt x="120828" y="19684"/>
                      <a:pt x="149867" y="29933"/>
                      <a:pt x="179542" y="28575"/>
                    </a:cubicBezTo>
                    <a:cubicBezTo>
                      <a:pt x="186006" y="50569"/>
                      <a:pt x="185708" y="73999"/>
                      <a:pt x="178685" y="95822"/>
                    </a:cubicBez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34" name="Freeform 34"/>
              <p:cNvSpPr/>
              <p:nvPr/>
            </p:nvSpPr>
            <p:spPr>
              <a:xfrm>
                <a:off x="9477375" y="1828800"/>
                <a:ext cx="57150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38100">
                    <a:moveTo>
                      <a:pt x="0" y="19050"/>
                    </a:moveTo>
                    <a:lnTo>
                      <a:pt x="19050" y="38100"/>
                    </a:lnTo>
                    <a:lnTo>
                      <a:pt x="57150" y="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</p:grpSp>
        <p:sp>
          <p:nvSpPr>
            <p:cNvPr id="36" name="TextBox 36"/>
            <p:cNvSpPr txBox="1"/>
            <p:nvPr/>
          </p:nvSpPr>
          <p:spPr>
            <a:xfrm>
              <a:off x="9639300" y="16478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保护现状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9319260" y="1965960"/>
              <a:ext cx="1423797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2023-2025年实施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9319260" y="2175510"/>
              <a:ext cx="10820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专项保护工程</a:t>
              </a:r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9319260" y="2385060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严格限制商业开发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2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4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21" grpId="0"/>
      <p:bldP spid="31" grpId="0"/>
      <p:bldP spid="4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1C1C1C"/>
            </a:solidFill>
            <a:ln>
              <a:noFill/>
            </a:ln>
          </p:spPr>
        </p:sp>
        <p:sp>
          <p:nvSpPr>
            <p:cNvPr id="3" name="Ellipse 3"/>
            <p:cNvSpPr/>
            <p:nvPr/>
          </p:nvSpPr>
          <p:spPr>
            <a:xfrm>
              <a:off x="9715500" y="381000"/>
              <a:ext cx="1524000" cy="1524000"/>
            </a:xfrm>
            <a:prstGeom prst="ellipse">
              <a:avLst/>
            </a:prstGeom>
            <a:solidFill>
              <a:srgbClr val="C41E3A">
                <a:alpha val="10000"/>
              </a:srgbClr>
            </a:solidFill>
            <a:ln>
              <a:noFill/>
            </a:ln>
          </p:spPr>
        </p:sp>
        <p:sp>
          <p:nvSpPr>
            <p:cNvPr id="4" name="Ellipse 4"/>
            <p:cNvSpPr/>
            <p:nvPr/>
          </p:nvSpPr>
          <p:spPr>
            <a:xfrm>
              <a:off x="9144000" y="1524000"/>
              <a:ext cx="762000" cy="762000"/>
            </a:xfrm>
            <a:prstGeom prst="ellipse">
              <a:avLst/>
            </a:prstGeom>
            <a:solidFill>
              <a:srgbClr val="6B7B8D">
                <a:alpha val="10000"/>
              </a:srgbClr>
            </a:solidFill>
            <a:ln>
              <a:noFill/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4292825" y="2707958"/>
            <a:ext cx="3606351" cy="959167"/>
            <a:chOff x="4292825" y="2707958"/>
            <a:chExt cx="3606351" cy="959167"/>
          </a:xfrm>
        </p:grpSpPr>
        <p:sp>
          <p:nvSpPr>
            <p:cNvPr id="6" name="TextBox 6"/>
            <p:cNvSpPr txBox="1"/>
            <p:nvPr/>
          </p:nvSpPr>
          <p:spPr>
            <a:xfrm>
              <a:off x="4292825" y="2707958"/>
              <a:ext cx="3606351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15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第四章 非遗技艺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4526994" y="3362325"/>
              <a:ext cx="3138011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dirty="0">
                  <a:solidFill>
                    <a:srgbClr val="6B7B8D"/>
                  </a:solidFill>
                  <a:latin typeface="Noto Sans CJK SC"/>
                  <a:ea typeface="Microsoft YaHei"/>
                  <a:cs typeface="Noto Sans CJK SC"/>
                </a:rPr>
                <a:t>INTANGIBLE CULTURAL HERITAGE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0E8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407670"/>
            <a:ext cx="6884670" cy="763905"/>
            <a:chOff x="541020" y="407670"/>
            <a:chExt cx="6884670" cy="763905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407670"/>
              <a:ext cx="5655259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徽州三雕：2006年首批国家级非遗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687324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7B8D"/>
                  </a:solidFill>
                  <a:latin typeface="Noto Sans CJK SC"/>
                  <a:ea typeface="Microsoft YaHei"/>
                  <a:cs typeface="Noto Sans CJK SC"/>
                </a:rPr>
                <a:t>木雕、石雕、砖雕技艺精湛，2006年入选首批国家级非物质文化遗产。</a:t>
              </a:r>
            </a:p>
          </p:txBody>
        </p:sp>
      </p:grpSp>
      <p:grpSp>
        <p:nvGrpSpPr>
          <p:cNvPr id="68" name="Group 68"/>
          <p:cNvGrpSpPr/>
          <p:nvPr/>
        </p:nvGrpSpPr>
        <p:grpSpPr>
          <a:xfrm>
            <a:off x="571500" y="1428750"/>
            <a:ext cx="11049000" cy="4000500"/>
            <a:chOff x="571500" y="1428750"/>
            <a:chExt cx="11049000" cy="4000500"/>
          </a:xfrm>
        </p:grpSpPr>
        <p:grpSp>
          <p:nvGrpSpPr>
            <p:cNvPr id="20" name="Group 20"/>
            <p:cNvGrpSpPr/>
            <p:nvPr/>
          </p:nvGrpSpPr>
          <p:grpSpPr>
            <a:xfrm>
              <a:off x="571500" y="1428750"/>
              <a:ext cx="2667000" cy="4000500"/>
              <a:chOff x="571500" y="1428750"/>
              <a:chExt cx="2667000" cy="40005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571500" y="1428750"/>
                <a:ext cx="2667000" cy="4000500"/>
              </a:xfrm>
              <a:custGeom>
                <a:avLst/>
                <a:gdLst/>
                <a:ahLst/>
                <a:cxnLst/>
                <a:rect l="l" t="t" r="r" b="b"/>
                <a:pathLst>
                  <a:path w="2667000" h="4000500">
                    <a:moveTo>
                      <a:pt x="76200" y="0"/>
                    </a:moveTo>
                    <a:lnTo>
                      <a:pt x="2590800" y="0"/>
                    </a:lnTo>
                    <a:cubicBezTo>
                      <a:pt x="2632884" y="0"/>
                      <a:pt x="2667000" y="34116"/>
                      <a:pt x="2667000" y="76200"/>
                    </a:cubicBezTo>
                    <a:lnTo>
                      <a:pt x="2667000" y="3924300"/>
                    </a:lnTo>
                    <a:cubicBezTo>
                      <a:pt x="2667000" y="3966384"/>
                      <a:pt x="2632884" y="4000500"/>
                      <a:pt x="2590800" y="4000500"/>
                    </a:cubicBezTo>
                    <a:lnTo>
                      <a:pt x="76200" y="4000500"/>
                    </a:lnTo>
                    <a:cubicBezTo>
                      <a:pt x="34116" y="4000500"/>
                      <a:pt x="0" y="3966384"/>
                      <a:pt x="0" y="3924300"/>
                    </a:cubicBezTo>
                    <a:lnTo>
                      <a:pt x="0" y="76200"/>
                    </a:lnTo>
                    <a:cubicBezTo>
                      <a:pt x="0" y="34116"/>
                      <a:pt x="34116" y="0"/>
                      <a:pt x="762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E8DFD0"/>
                </a:solidFill>
              </a:ln>
            </p:spPr>
          </p:sp>
          <p:grpSp>
            <p:nvGrpSpPr>
              <p:cNvPr id="11" name="Group 11"/>
              <p:cNvGrpSpPr/>
              <p:nvPr/>
            </p:nvGrpSpPr>
            <p:grpSpPr>
              <a:xfrm>
                <a:off x="895350" y="1800225"/>
                <a:ext cx="228600" cy="229244"/>
                <a:chOff x="895350" y="1800225"/>
                <a:chExt cx="228600" cy="229244"/>
              </a:xfrm>
            </p:grpSpPr>
            <p:sp>
              <p:nvSpPr>
                <p:cNvPr id="7" name="Freeform 7"/>
                <p:cNvSpPr/>
                <p:nvPr/>
              </p:nvSpPr>
              <p:spPr>
                <a:xfrm>
                  <a:off x="895350" y="1800225"/>
                  <a:ext cx="228600" cy="229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600" h="229244">
                      <a:moveTo>
                        <a:pt x="114300" y="228600"/>
                      </a:moveTo>
                      <a:cubicBezTo>
                        <a:pt x="51174" y="228600"/>
                        <a:pt x="0" y="177426"/>
                        <a:pt x="0" y="114300"/>
                      </a:cubicBezTo>
                      <a:cubicBezTo>
                        <a:pt x="0" y="51174"/>
                        <a:pt x="51174" y="0"/>
                        <a:pt x="114300" y="0"/>
                      </a:cubicBezTo>
                      <a:cubicBezTo>
                        <a:pt x="177419" y="0"/>
                        <a:pt x="228600" y="45491"/>
                        <a:pt x="228600" y="101600"/>
                      </a:cubicBezTo>
                      <a:cubicBezTo>
                        <a:pt x="228600" y="115062"/>
                        <a:pt x="222580" y="127991"/>
                        <a:pt x="211861" y="137516"/>
                      </a:cubicBezTo>
                      <a:cubicBezTo>
                        <a:pt x="201143" y="147041"/>
                        <a:pt x="186601" y="152400"/>
                        <a:pt x="171450" y="152400"/>
                      </a:cubicBezTo>
                      <a:lnTo>
                        <a:pt x="139700" y="152400"/>
                      </a:lnTo>
                      <a:cubicBezTo>
                        <a:pt x="128042" y="152212"/>
                        <a:pt x="117753" y="159986"/>
                        <a:pt x="114748" y="171252"/>
                      </a:cubicBezTo>
                      <a:cubicBezTo>
                        <a:pt x="111744" y="182518"/>
                        <a:pt x="116796" y="194383"/>
                        <a:pt x="127000" y="200025"/>
                      </a:cubicBezTo>
                      <a:cubicBezTo>
                        <a:pt x="132199" y="204823"/>
                        <a:pt x="133764" y="212399"/>
                        <a:pt x="130891" y="218864"/>
                      </a:cubicBezTo>
                      <a:cubicBezTo>
                        <a:pt x="128018" y="225329"/>
                        <a:pt x="121345" y="229244"/>
                        <a:pt x="114300" y="228600"/>
                      </a:cubicBezTo>
                    </a:path>
                  </a:pathLst>
                </a:custGeom>
                <a:noFill/>
                <a:ln w="19050">
                  <a:solidFill>
                    <a:srgbClr val="C41E3A"/>
                  </a:solidFill>
                </a:ln>
              </p:spPr>
            </p:sp>
            <p:sp>
              <p:nvSpPr>
                <p:cNvPr id="8" name="Freeform 8"/>
                <p:cNvSpPr/>
                <p:nvPr/>
              </p:nvSpPr>
              <p:spPr>
                <a:xfrm>
                  <a:off x="952500" y="1882775"/>
                  <a:ext cx="25400" cy="25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00" h="25400">
                      <a:moveTo>
                        <a:pt x="0" y="12700"/>
                      </a:moveTo>
                      <a:cubicBezTo>
                        <a:pt x="0" y="19714"/>
                        <a:pt x="5686" y="25400"/>
                        <a:pt x="12700" y="25400"/>
                      </a:cubicBezTo>
                      <a:cubicBezTo>
                        <a:pt x="19714" y="25400"/>
                        <a:pt x="25400" y="19714"/>
                        <a:pt x="25400" y="12700"/>
                      </a:cubicBezTo>
                      <a:cubicBezTo>
                        <a:pt x="25400" y="5686"/>
                        <a:pt x="19714" y="0"/>
                        <a:pt x="12700" y="0"/>
                      </a:cubicBezTo>
                      <a:cubicBezTo>
                        <a:pt x="5686" y="0"/>
                        <a:pt x="0" y="5686"/>
                        <a:pt x="0" y="12700"/>
                      </a:cubicBezTo>
                    </a:path>
                  </a:pathLst>
                </a:custGeom>
                <a:noFill/>
                <a:ln w="19050">
                  <a:solidFill>
                    <a:srgbClr val="C41E3A"/>
                  </a:solidFill>
                </a:ln>
              </p:spPr>
            </p:sp>
            <p:sp>
              <p:nvSpPr>
                <p:cNvPr id="9" name="Freeform 9"/>
                <p:cNvSpPr/>
                <p:nvPr/>
              </p:nvSpPr>
              <p:spPr>
                <a:xfrm>
                  <a:off x="1003300" y="1844675"/>
                  <a:ext cx="25400" cy="25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00" h="25400">
                      <a:moveTo>
                        <a:pt x="0" y="12700"/>
                      </a:moveTo>
                      <a:cubicBezTo>
                        <a:pt x="0" y="19714"/>
                        <a:pt x="5686" y="25400"/>
                        <a:pt x="12700" y="25400"/>
                      </a:cubicBezTo>
                      <a:cubicBezTo>
                        <a:pt x="19714" y="25400"/>
                        <a:pt x="25400" y="19714"/>
                        <a:pt x="25400" y="12700"/>
                      </a:cubicBezTo>
                      <a:cubicBezTo>
                        <a:pt x="25400" y="5686"/>
                        <a:pt x="19714" y="0"/>
                        <a:pt x="12700" y="0"/>
                      </a:cubicBezTo>
                      <a:cubicBezTo>
                        <a:pt x="5686" y="0"/>
                        <a:pt x="0" y="5686"/>
                        <a:pt x="0" y="12700"/>
                      </a:cubicBezTo>
                    </a:path>
                  </a:pathLst>
                </a:custGeom>
                <a:noFill/>
                <a:ln w="19050">
                  <a:solidFill>
                    <a:srgbClr val="C41E3A"/>
                  </a:solidFill>
                </a:ln>
              </p:spPr>
            </p:sp>
            <p:sp>
              <p:nvSpPr>
                <p:cNvPr id="10" name="Freeform 10"/>
                <p:cNvSpPr/>
                <p:nvPr/>
              </p:nvSpPr>
              <p:spPr>
                <a:xfrm>
                  <a:off x="1054100" y="1882775"/>
                  <a:ext cx="25400" cy="25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00" h="25400">
                      <a:moveTo>
                        <a:pt x="0" y="12700"/>
                      </a:moveTo>
                      <a:cubicBezTo>
                        <a:pt x="0" y="19714"/>
                        <a:pt x="5686" y="25400"/>
                        <a:pt x="12700" y="25400"/>
                      </a:cubicBezTo>
                      <a:cubicBezTo>
                        <a:pt x="19714" y="25400"/>
                        <a:pt x="25400" y="19714"/>
                        <a:pt x="25400" y="12700"/>
                      </a:cubicBezTo>
                      <a:cubicBezTo>
                        <a:pt x="25400" y="5686"/>
                        <a:pt x="19714" y="0"/>
                        <a:pt x="12700" y="0"/>
                      </a:cubicBezTo>
                      <a:cubicBezTo>
                        <a:pt x="5686" y="0"/>
                        <a:pt x="0" y="5686"/>
                        <a:pt x="0" y="12700"/>
                      </a:cubicBezTo>
                    </a:path>
                  </a:pathLst>
                </a:custGeom>
                <a:noFill/>
                <a:ln w="19050">
                  <a:solidFill>
                    <a:srgbClr val="C41E3A"/>
                  </a:solidFill>
                </a:ln>
              </p:spPr>
            </p:sp>
          </p:grpSp>
          <p:sp>
            <p:nvSpPr>
              <p:cNvPr id="12" name="TextBox 12"/>
              <p:cNvSpPr txBox="1"/>
              <p:nvPr/>
            </p:nvSpPr>
            <p:spPr>
              <a:xfrm>
                <a:off x="1257300" y="1800225"/>
                <a:ext cx="958215" cy="304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500" b="1" dirty="0">
                    <a:solidFill>
                      <a:srgbClr val="2C2C2C"/>
                    </a:solidFill>
                    <a:latin typeface="Noto Sans CJK SC"/>
                    <a:ea typeface="Microsoft YaHei"/>
                    <a:cs typeface="Noto Sans CJK SC"/>
                  </a:rPr>
                  <a:t>木雕技艺</a:t>
                </a:r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842010" y="2251710"/>
                <a:ext cx="108204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2C2C2C"/>
                    </a:solidFill>
                    <a:latin typeface="Noto Sans CJK SC"/>
                    <a:ea typeface="Microsoft YaHei"/>
                    <a:cs typeface="Noto Sans CJK SC"/>
                  </a:rPr>
                  <a:t>多层镂空雕刻</a:t>
                </a:r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842010" y="2489835"/>
                <a:ext cx="143256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2C2C2C"/>
                    </a:solidFill>
                    <a:latin typeface="Noto Sans CJK SC"/>
                    <a:ea typeface="Microsoft YaHei"/>
                    <a:cs typeface="Noto Sans CJK SC"/>
                  </a:rPr>
                  <a:t>题材涵盖戏曲故事</a:t>
                </a:r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842010" y="2727960"/>
                <a:ext cx="143256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2C2C2C"/>
                    </a:solidFill>
                    <a:latin typeface="Noto Sans CJK SC"/>
                    <a:ea typeface="Microsoft YaHei"/>
                    <a:cs typeface="Noto Sans CJK SC"/>
                  </a:rPr>
                  <a:t>山水人物层次丰富</a:t>
                </a:r>
              </a:p>
            </p:txBody>
          </p:sp>
          <p:sp>
            <p:nvSpPr>
              <p:cNvPr id="16" name="Rectangle 16"/>
              <p:cNvSpPr/>
              <p:nvPr/>
            </p:nvSpPr>
            <p:spPr>
              <a:xfrm>
                <a:off x="857250" y="3238500"/>
                <a:ext cx="2095500" cy="9525"/>
              </a:xfrm>
              <a:prstGeom prst="rect">
                <a:avLst/>
              </a:prstGeom>
              <a:solidFill>
                <a:srgbClr val="E8DFD0"/>
              </a:solidFill>
              <a:ln>
                <a:noFill/>
              </a:ln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843915" y="3410902"/>
                <a:ext cx="640080" cy="2133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050" dirty="0">
                    <a:solidFill>
                      <a:srgbClr val="6B7B8D"/>
                    </a:solidFill>
                    <a:latin typeface="Noto Sans CJK SC"/>
                    <a:ea typeface="Microsoft YaHei"/>
                    <a:cs typeface="Noto Sans CJK SC"/>
                  </a:rPr>
                  <a:t>艺术特征</a:t>
                </a:r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843915" y="3649028"/>
                <a:ext cx="1406842" cy="2133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050" dirty="0">
                    <a:solidFill>
                      <a:srgbClr val="2C2C2C"/>
                    </a:solidFill>
                    <a:latin typeface="Noto Sans CJK SC"/>
                    <a:ea typeface="Microsoft YaHei"/>
                    <a:cs typeface="Noto Sans CJK SC"/>
                  </a:rPr>
                  <a:t>细腻生动，立体感强</a:t>
                </a:r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843915" y="3887152"/>
                <a:ext cx="1268825" cy="2133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050" dirty="0">
                    <a:solidFill>
                      <a:srgbClr val="2C2C2C"/>
                    </a:solidFill>
                    <a:latin typeface="Noto Sans CJK SC"/>
                    <a:ea typeface="Microsoft YaHei"/>
                    <a:cs typeface="Noto Sans CJK SC"/>
                  </a:rPr>
                  <a:t>被誉为“立体画卷”</a:t>
                </a:r>
              </a:p>
            </p:txBody>
          </p:sp>
        </p:grpSp>
        <p:grpSp>
          <p:nvGrpSpPr>
            <p:cNvPr id="39" name="Group 39"/>
            <p:cNvGrpSpPr/>
            <p:nvPr/>
          </p:nvGrpSpPr>
          <p:grpSpPr>
            <a:xfrm>
              <a:off x="3429000" y="1428750"/>
              <a:ext cx="2667000" cy="4000500"/>
              <a:chOff x="3429000" y="1428750"/>
              <a:chExt cx="2667000" cy="40005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3429000" y="1428750"/>
                <a:ext cx="2667000" cy="4000500"/>
              </a:xfrm>
              <a:custGeom>
                <a:avLst/>
                <a:gdLst/>
                <a:ahLst/>
                <a:cxnLst/>
                <a:rect l="l" t="t" r="r" b="b"/>
                <a:pathLst>
                  <a:path w="2667000" h="4000500">
                    <a:moveTo>
                      <a:pt x="76200" y="0"/>
                    </a:moveTo>
                    <a:lnTo>
                      <a:pt x="2590800" y="0"/>
                    </a:lnTo>
                    <a:cubicBezTo>
                      <a:pt x="2632884" y="0"/>
                      <a:pt x="2667000" y="34116"/>
                      <a:pt x="2667000" y="76200"/>
                    </a:cubicBezTo>
                    <a:lnTo>
                      <a:pt x="2667000" y="3924300"/>
                    </a:lnTo>
                    <a:cubicBezTo>
                      <a:pt x="2667000" y="3966384"/>
                      <a:pt x="2632884" y="4000500"/>
                      <a:pt x="2590800" y="4000500"/>
                    </a:cubicBezTo>
                    <a:lnTo>
                      <a:pt x="76200" y="4000500"/>
                    </a:lnTo>
                    <a:cubicBezTo>
                      <a:pt x="34116" y="4000500"/>
                      <a:pt x="0" y="3966384"/>
                      <a:pt x="0" y="3924300"/>
                    </a:cubicBezTo>
                    <a:lnTo>
                      <a:pt x="0" y="76200"/>
                    </a:lnTo>
                    <a:cubicBezTo>
                      <a:pt x="0" y="34116"/>
                      <a:pt x="34116" y="0"/>
                      <a:pt x="762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E8DFD0"/>
                </a:solidFill>
              </a:ln>
            </p:spPr>
          </p:sp>
          <p:grpSp>
            <p:nvGrpSpPr>
              <p:cNvPr id="30" name="Group 30"/>
              <p:cNvGrpSpPr/>
              <p:nvPr/>
            </p:nvGrpSpPr>
            <p:grpSpPr>
              <a:xfrm>
                <a:off x="3752850" y="1800225"/>
                <a:ext cx="228600" cy="238125"/>
                <a:chOff x="3752850" y="1800225"/>
                <a:chExt cx="228600" cy="238125"/>
              </a:xfrm>
            </p:grpSpPr>
            <p:sp>
              <p:nvSpPr>
                <p:cNvPr id="22" name="Freeform 22"/>
                <p:cNvSpPr/>
                <p:nvPr/>
              </p:nvSpPr>
              <p:spPr>
                <a:xfrm>
                  <a:off x="3752850" y="2028825"/>
                  <a:ext cx="22860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600" h="9525">
                      <a:moveTo>
                        <a:pt x="0" y="0"/>
                      </a:moveTo>
                      <a:lnTo>
                        <a:pt x="228600" y="0"/>
                      </a:lnTo>
                    </a:path>
                  </a:pathLst>
                </a:custGeom>
                <a:noFill/>
                <a:ln w="19050">
                  <a:solidFill>
                    <a:srgbClr val="C41E3A"/>
                  </a:solidFill>
                </a:ln>
              </p:spPr>
            </p:sp>
            <p:sp>
              <p:nvSpPr>
                <p:cNvPr id="23" name="Freeform 23"/>
                <p:cNvSpPr/>
                <p:nvPr/>
              </p:nvSpPr>
              <p:spPr>
                <a:xfrm>
                  <a:off x="3829050" y="1863725"/>
                  <a:ext cx="1270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00" h="9525">
                      <a:moveTo>
                        <a:pt x="0" y="0"/>
                      </a:moveTo>
                      <a:lnTo>
                        <a:pt x="12700" y="0"/>
                      </a:lnTo>
                    </a:path>
                  </a:pathLst>
                </a:custGeom>
                <a:noFill/>
                <a:ln w="19050">
                  <a:solidFill>
                    <a:srgbClr val="C41E3A"/>
                  </a:solidFill>
                </a:ln>
              </p:spPr>
            </p:sp>
            <p:sp>
              <p:nvSpPr>
                <p:cNvPr id="24" name="Freeform 24"/>
                <p:cNvSpPr/>
                <p:nvPr/>
              </p:nvSpPr>
              <p:spPr>
                <a:xfrm>
                  <a:off x="3829050" y="1914525"/>
                  <a:ext cx="1270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00" h="9525">
                      <a:moveTo>
                        <a:pt x="0" y="0"/>
                      </a:moveTo>
                      <a:lnTo>
                        <a:pt x="12700" y="0"/>
                      </a:lnTo>
                    </a:path>
                  </a:pathLst>
                </a:custGeom>
                <a:noFill/>
                <a:ln w="19050">
                  <a:solidFill>
                    <a:srgbClr val="C41E3A"/>
                  </a:solidFill>
                </a:ln>
              </p:spPr>
            </p:sp>
            <p:sp>
              <p:nvSpPr>
                <p:cNvPr id="25" name="Freeform 25"/>
                <p:cNvSpPr/>
                <p:nvPr/>
              </p:nvSpPr>
              <p:spPr>
                <a:xfrm>
                  <a:off x="3829050" y="1965325"/>
                  <a:ext cx="1270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00" h="9525">
                      <a:moveTo>
                        <a:pt x="0" y="0"/>
                      </a:moveTo>
                      <a:lnTo>
                        <a:pt x="12700" y="0"/>
                      </a:lnTo>
                    </a:path>
                  </a:pathLst>
                </a:custGeom>
                <a:noFill/>
                <a:ln w="19050">
                  <a:solidFill>
                    <a:srgbClr val="C41E3A"/>
                  </a:solidFill>
                </a:ln>
              </p:spPr>
            </p:sp>
            <p:sp>
              <p:nvSpPr>
                <p:cNvPr id="26" name="Freeform 26"/>
                <p:cNvSpPr/>
                <p:nvPr/>
              </p:nvSpPr>
              <p:spPr>
                <a:xfrm>
                  <a:off x="3892550" y="1863725"/>
                  <a:ext cx="1270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00" h="9525">
                      <a:moveTo>
                        <a:pt x="0" y="0"/>
                      </a:moveTo>
                      <a:lnTo>
                        <a:pt x="12700" y="0"/>
                      </a:lnTo>
                    </a:path>
                  </a:pathLst>
                </a:custGeom>
                <a:noFill/>
                <a:ln w="19050">
                  <a:solidFill>
                    <a:srgbClr val="C41E3A"/>
                  </a:solidFill>
                </a:ln>
              </p:spPr>
            </p:sp>
            <p:sp>
              <p:nvSpPr>
                <p:cNvPr id="27" name="Freeform 27"/>
                <p:cNvSpPr/>
                <p:nvPr/>
              </p:nvSpPr>
              <p:spPr>
                <a:xfrm>
                  <a:off x="3892550" y="1914525"/>
                  <a:ext cx="1270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00" h="9525">
                      <a:moveTo>
                        <a:pt x="0" y="0"/>
                      </a:moveTo>
                      <a:lnTo>
                        <a:pt x="12700" y="0"/>
                      </a:lnTo>
                    </a:path>
                  </a:pathLst>
                </a:custGeom>
                <a:noFill/>
                <a:ln w="19050">
                  <a:solidFill>
                    <a:srgbClr val="C41E3A"/>
                  </a:solidFill>
                </a:ln>
              </p:spPr>
            </p:sp>
            <p:sp>
              <p:nvSpPr>
                <p:cNvPr id="28" name="Freeform 28"/>
                <p:cNvSpPr/>
                <p:nvPr/>
              </p:nvSpPr>
              <p:spPr>
                <a:xfrm>
                  <a:off x="3892550" y="1965325"/>
                  <a:ext cx="1270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00" h="9525">
                      <a:moveTo>
                        <a:pt x="0" y="0"/>
                      </a:moveTo>
                      <a:lnTo>
                        <a:pt x="12700" y="0"/>
                      </a:lnTo>
                    </a:path>
                  </a:pathLst>
                </a:custGeom>
                <a:noFill/>
                <a:ln w="19050">
                  <a:solidFill>
                    <a:srgbClr val="C41E3A"/>
                  </a:solidFill>
                </a:ln>
              </p:spPr>
            </p:sp>
            <p:sp>
              <p:nvSpPr>
                <p:cNvPr id="29" name="Freeform 29"/>
                <p:cNvSpPr/>
                <p:nvPr/>
              </p:nvSpPr>
              <p:spPr>
                <a:xfrm>
                  <a:off x="3778250" y="1800225"/>
                  <a:ext cx="177800" cy="228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800" h="228600">
                      <a:moveTo>
                        <a:pt x="0" y="228600"/>
                      </a:moveTo>
                      <a:lnTo>
                        <a:pt x="0" y="25400"/>
                      </a:lnTo>
                      <a:cubicBezTo>
                        <a:pt x="0" y="11372"/>
                        <a:pt x="11372" y="0"/>
                        <a:pt x="25400" y="0"/>
                      </a:cubicBezTo>
                      <a:lnTo>
                        <a:pt x="152400" y="0"/>
                      </a:lnTo>
                      <a:cubicBezTo>
                        <a:pt x="166428" y="0"/>
                        <a:pt x="177800" y="11372"/>
                        <a:pt x="177800" y="25400"/>
                      </a:cubicBezTo>
                      <a:lnTo>
                        <a:pt x="177800" y="228600"/>
                      </a:lnTo>
                    </a:path>
                  </a:pathLst>
                </a:custGeom>
                <a:noFill/>
                <a:ln w="19050">
                  <a:solidFill>
                    <a:srgbClr val="C41E3A"/>
                  </a:solidFill>
                </a:ln>
              </p:spPr>
            </p:sp>
          </p:grpSp>
          <p:sp>
            <p:nvSpPr>
              <p:cNvPr id="31" name="TextBox 31"/>
              <p:cNvSpPr txBox="1"/>
              <p:nvPr/>
            </p:nvSpPr>
            <p:spPr>
              <a:xfrm>
                <a:off x="4114800" y="1800225"/>
                <a:ext cx="958215" cy="304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500" b="1" dirty="0">
                    <a:solidFill>
                      <a:srgbClr val="2C2C2C"/>
                    </a:solidFill>
                    <a:latin typeface="Noto Sans CJK SC"/>
                    <a:ea typeface="Microsoft YaHei"/>
                    <a:cs typeface="Noto Sans CJK SC"/>
                  </a:rPr>
                  <a:t>石雕应用</a:t>
                </a:r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3699510" y="2251710"/>
                <a:ext cx="143256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2C2C2C"/>
                    </a:solidFill>
                    <a:latin typeface="Noto Sans CJK SC"/>
                    <a:ea typeface="Microsoft YaHei"/>
                    <a:cs typeface="Noto Sans CJK SC"/>
                  </a:rPr>
                  <a:t>用于牌坊柱础栏杆</a:t>
                </a:r>
              </a:p>
            </p:txBody>
          </p:sp>
          <p:sp>
            <p:nvSpPr>
              <p:cNvPr id="33" name="TextBox 33"/>
              <p:cNvSpPr txBox="1"/>
              <p:nvPr/>
            </p:nvSpPr>
            <p:spPr>
              <a:xfrm>
                <a:off x="3699510" y="2489835"/>
                <a:ext cx="143256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2C2C2C"/>
                    </a:solidFill>
                    <a:latin typeface="Noto Sans CJK SC"/>
                    <a:ea typeface="Microsoft YaHei"/>
                    <a:cs typeface="Noto Sans CJK SC"/>
                  </a:rPr>
                  <a:t>质地坚硬耐久性强</a:t>
                </a:r>
              </a:p>
            </p:txBody>
          </p:sp>
          <p:sp>
            <p:nvSpPr>
              <p:cNvPr id="34" name="TextBox 34"/>
              <p:cNvSpPr txBox="1"/>
              <p:nvPr/>
            </p:nvSpPr>
            <p:spPr>
              <a:xfrm>
                <a:off x="3699510" y="2727960"/>
                <a:ext cx="143256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2C2C2C"/>
                    </a:solidFill>
                    <a:latin typeface="Noto Sans CJK SC"/>
                    <a:ea typeface="Microsoft YaHei"/>
                    <a:cs typeface="Noto Sans CJK SC"/>
                  </a:rPr>
                  <a:t>线条刚劲有力厚重</a:t>
                </a:r>
              </a:p>
            </p:txBody>
          </p:sp>
          <p:sp>
            <p:nvSpPr>
              <p:cNvPr id="35" name="Rectangle 35"/>
              <p:cNvSpPr/>
              <p:nvPr/>
            </p:nvSpPr>
            <p:spPr>
              <a:xfrm>
                <a:off x="3714750" y="3238500"/>
                <a:ext cx="2095500" cy="9525"/>
              </a:xfrm>
              <a:prstGeom prst="rect">
                <a:avLst/>
              </a:prstGeom>
              <a:solidFill>
                <a:srgbClr val="E8DFD0"/>
              </a:solidFill>
              <a:ln>
                <a:noFill/>
              </a:ln>
            </p:spPr>
          </p:sp>
          <p:sp>
            <p:nvSpPr>
              <p:cNvPr id="36" name="TextBox 36"/>
              <p:cNvSpPr txBox="1"/>
              <p:nvPr/>
            </p:nvSpPr>
            <p:spPr>
              <a:xfrm>
                <a:off x="3701415" y="3410902"/>
                <a:ext cx="640080" cy="2133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050" dirty="0">
                    <a:solidFill>
                      <a:srgbClr val="6B7B8D"/>
                    </a:solidFill>
                    <a:latin typeface="Noto Sans CJK SC"/>
                    <a:ea typeface="Microsoft YaHei"/>
                    <a:cs typeface="Noto Sans CJK SC"/>
                  </a:rPr>
                  <a:t>主要载体</a:t>
                </a:r>
              </a:p>
            </p:txBody>
          </p:sp>
          <p:sp>
            <p:nvSpPr>
              <p:cNvPr id="37" name="TextBox 37"/>
              <p:cNvSpPr txBox="1"/>
              <p:nvPr/>
            </p:nvSpPr>
            <p:spPr>
              <a:xfrm>
                <a:off x="3701415" y="3649028"/>
                <a:ext cx="1100137" cy="2133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050" dirty="0">
                    <a:solidFill>
                      <a:srgbClr val="2C2C2C"/>
                    </a:solidFill>
                    <a:latin typeface="Noto Sans CJK SC"/>
                    <a:ea typeface="Microsoft YaHei"/>
                    <a:cs typeface="Noto Sans CJK SC"/>
                  </a:rPr>
                  <a:t>祠堂门楼与石坊</a:t>
                </a:r>
              </a:p>
            </p:txBody>
          </p:sp>
          <p:sp>
            <p:nvSpPr>
              <p:cNvPr id="38" name="TextBox 38"/>
              <p:cNvSpPr txBox="1"/>
              <p:nvPr/>
            </p:nvSpPr>
            <p:spPr>
              <a:xfrm>
                <a:off x="3701415" y="3887152"/>
                <a:ext cx="1253490" cy="2133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050" dirty="0">
                    <a:solidFill>
                      <a:srgbClr val="2C2C2C"/>
                    </a:solidFill>
                    <a:latin typeface="Noto Sans CJK SC"/>
                    <a:ea typeface="Microsoft YaHei"/>
                    <a:cs typeface="Noto Sans CJK SC"/>
                  </a:rPr>
                  <a:t>彰显家族地位实力</a:t>
                </a:r>
              </a:p>
            </p:txBody>
          </p:sp>
        </p:grpSp>
        <p:grpSp>
          <p:nvGrpSpPr>
            <p:cNvPr id="53" name="Group 53"/>
            <p:cNvGrpSpPr/>
            <p:nvPr/>
          </p:nvGrpSpPr>
          <p:grpSpPr>
            <a:xfrm>
              <a:off x="6286500" y="1428750"/>
              <a:ext cx="2667000" cy="4000500"/>
              <a:chOff x="6286500" y="1428750"/>
              <a:chExt cx="2667000" cy="4000500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6286500" y="1428750"/>
                <a:ext cx="2667000" cy="4000500"/>
              </a:xfrm>
              <a:custGeom>
                <a:avLst/>
                <a:gdLst/>
                <a:ahLst/>
                <a:cxnLst/>
                <a:rect l="l" t="t" r="r" b="b"/>
                <a:pathLst>
                  <a:path w="2667000" h="4000500">
                    <a:moveTo>
                      <a:pt x="76200" y="0"/>
                    </a:moveTo>
                    <a:lnTo>
                      <a:pt x="2590800" y="0"/>
                    </a:lnTo>
                    <a:cubicBezTo>
                      <a:pt x="2632884" y="0"/>
                      <a:pt x="2667000" y="34116"/>
                      <a:pt x="2667000" y="76200"/>
                    </a:cubicBezTo>
                    <a:lnTo>
                      <a:pt x="2667000" y="3924300"/>
                    </a:lnTo>
                    <a:cubicBezTo>
                      <a:pt x="2667000" y="3966384"/>
                      <a:pt x="2632884" y="4000500"/>
                      <a:pt x="2590800" y="4000500"/>
                    </a:cubicBezTo>
                    <a:lnTo>
                      <a:pt x="76200" y="4000500"/>
                    </a:lnTo>
                    <a:cubicBezTo>
                      <a:pt x="34116" y="4000500"/>
                      <a:pt x="0" y="3966384"/>
                      <a:pt x="0" y="3924300"/>
                    </a:cubicBezTo>
                    <a:lnTo>
                      <a:pt x="0" y="76200"/>
                    </a:lnTo>
                    <a:cubicBezTo>
                      <a:pt x="0" y="34116"/>
                      <a:pt x="34116" y="0"/>
                      <a:pt x="762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E8DFD0"/>
                </a:solidFill>
              </a:ln>
            </p:spPr>
          </p:sp>
          <p:grpSp>
            <p:nvGrpSpPr>
              <p:cNvPr id="44" name="Group 44"/>
              <p:cNvGrpSpPr/>
              <p:nvPr/>
            </p:nvGrpSpPr>
            <p:grpSpPr>
              <a:xfrm>
                <a:off x="6610350" y="1800225"/>
                <a:ext cx="228600" cy="228600"/>
                <a:chOff x="6610350" y="1800225"/>
                <a:chExt cx="228600" cy="228600"/>
              </a:xfrm>
            </p:grpSpPr>
            <p:sp>
              <p:nvSpPr>
                <p:cNvPr id="41" name="Freeform 41"/>
                <p:cNvSpPr/>
                <p:nvPr/>
              </p:nvSpPr>
              <p:spPr>
                <a:xfrm>
                  <a:off x="6610350" y="1800225"/>
                  <a:ext cx="228600" cy="11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600" h="114300">
                      <a:moveTo>
                        <a:pt x="25400" y="114300"/>
                      </a:moveTo>
                      <a:lnTo>
                        <a:pt x="0" y="114300"/>
                      </a:lnTo>
                      <a:lnTo>
                        <a:pt x="114300" y="0"/>
                      </a:lnTo>
                      <a:lnTo>
                        <a:pt x="228600" y="114300"/>
                      </a:lnTo>
                      <a:lnTo>
                        <a:pt x="203200" y="114300"/>
                      </a:lnTo>
                    </a:path>
                  </a:pathLst>
                </a:custGeom>
                <a:noFill/>
                <a:ln w="19050">
                  <a:solidFill>
                    <a:srgbClr val="C41E3A"/>
                  </a:solidFill>
                </a:ln>
              </p:spPr>
            </p:sp>
            <p:sp>
              <p:nvSpPr>
                <p:cNvPr id="42" name="Freeform 42"/>
                <p:cNvSpPr/>
                <p:nvPr/>
              </p:nvSpPr>
              <p:spPr>
                <a:xfrm>
                  <a:off x="6635750" y="1914525"/>
                  <a:ext cx="177800" cy="11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800" h="114300">
                      <a:moveTo>
                        <a:pt x="0" y="0"/>
                      </a:moveTo>
                      <a:lnTo>
                        <a:pt x="0" y="88900"/>
                      </a:lnTo>
                      <a:cubicBezTo>
                        <a:pt x="0" y="102928"/>
                        <a:pt x="11372" y="114300"/>
                        <a:pt x="25400" y="114300"/>
                      </a:cubicBezTo>
                      <a:lnTo>
                        <a:pt x="152400" y="114300"/>
                      </a:lnTo>
                      <a:cubicBezTo>
                        <a:pt x="166428" y="114300"/>
                        <a:pt x="177800" y="102928"/>
                        <a:pt x="177800" y="88900"/>
                      </a:cubicBezTo>
                      <a:lnTo>
                        <a:pt x="177800" y="0"/>
                      </a:lnTo>
                    </a:path>
                  </a:pathLst>
                </a:custGeom>
                <a:noFill/>
                <a:ln w="19050">
                  <a:solidFill>
                    <a:srgbClr val="C41E3A"/>
                  </a:solidFill>
                </a:ln>
              </p:spPr>
            </p:sp>
            <p:sp>
              <p:nvSpPr>
                <p:cNvPr id="43" name="Freeform 43"/>
                <p:cNvSpPr/>
                <p:nvPr/>
              </p:nvSpPr>
              <p:spPr>
                <a:xfrm>
                  <a:off x="6686550" y="1927225"/>
                  <a:ext cx="76200" cy="101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0" h="101600">
                      <a:moveTo>
                        <a:pt x="0" y="101600"/>
                      </a:moveTo>
                      <a:lnTo>
                        <a:pt x="0" y="25400"/>
                      </a:lnTo>
                      <a:cubicBezTo>
                        <a:pt x="0" y="11372"/>
                        <a:pt x="11372" y="0"/>
                        <a:pt x="25400" y="0"/>
                      </a:cubicBezTo>
                      <a:lnTo>
                        <a:pt x="50800" y="0"/>
                      </a:lnTo>
                      <a:cubicBezTo>
                        <a:pt x="64828" y="0"/>
                        <a:pt x="76200" y="11372"/>
                        <a:pt x="76200" y="25400"/>
                      </a:cubicBezTo>
                      <a:lnTo>
                        <a:pt x="76200" y="101600"/>
                      </a:lnTo>
                    </a:path>
                  </a:pathLst>
                </a:custGeom>
                <a:noFill/>
                <a:ln w="19050">
                  <a:solidFill>
                    <a:srgbClr val="C41E3A"/>
                  </a:solidFill>
                </a:ln>
              </p:spPr>
            </p:sp>
          </p:grpSp>
          <p:sp>
            <p:nvSpPr>
              <p:cNvPr id="45" name="TextBox 45"/>
              <p:cNvSpPr txBox="1"/>
              <p:nvPr/>
            </p:nvSpPr>
            <p:spPr>
              <a:xfrm>
                <a:off x="6972300" y="1800225"/>
                <a:ext cx="958215" cy="304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500" b="1" dirty="0">
                    <a:solidFill>
                      <a:srgbClr val="2C2C2C"/>
                    </a:solidFill>
                    <a:latin typeface="Noto Sans CJK SC"/>
                    <a:ea typeface="Microsoft YaHei"/>
                    <a:cs typeface="Noto Sans CJK SC"/>
                  </a:rPr>
                  <a:t>砖雕装饰</a:t>
                </a:r>
              </a:p>
            </p:txBody>
          </p:sp>
          <p:sp>
            <p:nvSpPr>
              <p:cNvPr id="46" name="TextBox 46"/>
              <p:cNvSpPr txBox="1"/>
              <p:nvPr/>
            </p:nvSpPr>
            <p:spPr>
              <a:xfrm>
                <a:off x="6557010" y="2251710"/>
                <a:ext cx="143256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2C2C2C"/>
                    </a:solidFill>
                    <a:latin typeface="Noto Sans CJK SC"/>
                    <a:ea typeface="Microsoft YaHei"/>
                    <a:cs typeface="Noto Sans CJK SC"/>
                  </a:rPr>
                  <a:t>门楼窗楣主要装饰</a:t>
                </a:r>
              </a:p>
            </p:txBody>
          </p:sp>
          <p:sp>
            <p:nvSpPr>
              <p:cNvPr id="47" name="TextBox 47"/>
              <p:cNvSpPr txBox="1"/>
              <p:nvPr/>
            </p:nvSpPr>
            <p:spPr>
              <a:xfrm>
                <a:off x="6557010" y="2489835"/>
                <a:ext cx="143256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2C2C2C"/>
                    </a:solidFill>
                    <a:latin typeface="Noto Sans CJK SC"/>
                    <a:ea typeface="Microsoft YaHei"/>
                    <a:cs typeface="Noto Sans CJK SC"/>
                  </a:rPr>
                  <a:t>细腻生动富有生活</a:t>
                </a:r>
              </a:p>
            </p:txBody>
          </p:sp>
          <p:sp>
            <p:nvSpPr>
              <p:cNvPr id="48" name="TextBox 48"/>
              <p:cNvSpPr txBox="1"/>
              <p:nvPr/>
            </p:nvSpPr>
            <p:spPr>
              <a:xfrm>
                <a:off x="6557010" y="2727960"/>
                <a:ext cx="143256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2C2C2C"/>
                    </a:solidFill>
                    <a:latin typeface="Noto Sans CJK SC"/>
                    <a:ea typeface="Microsoft YaHei"/>
                    <a:cs typeface="Noto Sans CJK SC"/>
                  </a:rPr>
                  <a:t>气息与吉祥寓意深</a:t>
                </a:r>
              </a:p>
            </p:txBody>
          </p:sp>
          <p:sp>
            <p:nvSpPr>
              <p:cNvPr id="49" name="Rectangle 49"/>
              <p:cNvSpPr/>
              <p:nvPr/>
            </p:nvSpPr>
            <p:spPr>
              <a:xfrm>
                <a:off x="6572250" y="3238500"/>
                <a:ext cx="2095500" cy="9525"/>
              </a:xfrm>
              <a:prstGeom prst="rect">
                <a:avLst/>
              </a:prstGeom>
              <a:solidFill>
                <a:srgbClr val="E8DFD0"/>
              </a:solidFill>
              <a:ln>
                <a:noFill/>
              </a:ln>
            </p:spPr>
          </p:sp>
          <p:sp>
            <p:nvSpPr>
              <p:cNvPr id="50" name="TextBox 50"/>
              <p:cNvSpPr txBox="1"/>
              <p:nvPr/>
            </p:nvSpPr>
            <p:spPr>
              <a:xfrm>
                <a:off x="6558915" y="3410902"/>
                <a:ext cx="640080" cy="2133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050" dirty="0">
                    <a:solidFill>
                      <a:srgbClr val="6B7B8D"/>
                    </a:solidFill>
                    <a:latin typeface="Noto Sans CJK SC"/>
                    <a:ea typeface="Microsoft YaHei"/>
                    <a:cs typeface="Noto Sans CJK SC"/>
                  </a:rPr>
                  <a:t>极高价值</a:t>
                </a:r>
              </a:p>
            </p:txBody>
          </p:sp>
          <p:sp>
            <p:nvSpPr>
              <p:cNvPr id="51" name="TextBox 51"/>
              <p:cNvSpPr txBox="1"/>
              <p:nvPr/>
            </p:nvSpPr>
            <p:spPr>
              <a:xfrm>
                <a:off x="6558915" y="3649028"/>
                <a:ext cx="1253490" cy="2133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050" dirty="0">
                    <a:solidFill>
                      <a:srgbClr val="2C2C2C"/>
                    </a:solidFill>
                    <a:latin typeface="Noto Sans CJK SC"/>
                    <a:ea typeface="Microsoft YaHei"/>
                    <a:cs typeface="Noto Sans CJK SC"/>
                  </a:rPr>
                  <a:t>徽派建筑点睛之笔</a:t>
                </a:r>
              </a:p>
            </p:txBody>
          </p:sp>
          <p:sp>
            <p:nvSpPr>
              <p:cNvPr id="52" name="TextBox 52"/>
              <p:cNvSpPr txBox="1"/>
              <p:nvPr/>
            </p:nvSpPr>
            <p:spPr>
              <a:xfrm>
                <a:off x="6558915" y="3887152"/>
                <a:ext cx="1253490" cy="2133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050" dirty="0">
                    <a:solidFill>
                      <a:srgbClr val="2C2C2C"/>
                    </a:solidFill>
                    <a:latin typeface="Noto Sans CJK SC"/>
                    <a:ea typeface="Microsoft YaHei"/>
                    <a:cs typeface="Noto Sans CJK SC"/>
                  </a:rPr>
                  <a:t>民间工艺巅峰代表</a:t>
                </a:r>
              </a:p>
            </p:txBody>
          </p:sp>
        </p:grpSp>
        <p:grpSp>
          <p:nvGrpSpPr>
            <p:cNvPr id="67" name="Group 67"/>
            <p:cNvGrpSpPr/>
            <p:nvPr/>
          </p:nvGrpSpPr>
          <p:grpSpPr>
            <a:xfrm>
              <a:off x="9144000" y="1428750"/>
              <a:ext cx="2476500" cy="4000500"/>
              <a:chOff x="9144000" y="1428750"/>
              <a:chExt cx="2476500" cy="4000500"/>
            </a:xfrm>
          </p:grpSpPr>
          <p:sp>
            <p:nvSpPr>
              <p:cNvPr id="54" name="Freeform 54"/>
              <p:cNvSpPr/>
              <p:nvPr/>
            </p:nvSpPr>
            <p:spPr>
              <a:xfrm>
                <a:off x="9144000" y="1428750"/>
                <a:ext cx="2476500" cy="4000500"/>
              </a:xfrm>
              <a:custGeom>
                <a:avLst/>
                <a:gdLst/>
                <a:ahLst/>
                <a:cxnLst/>
                <a:rect l="l" t="t" r="r" b="b"/>
                <a:pathLst>
                  <a:path w="2476500" h="4000500">
                    <a:moveTo>
                      <a:pt x="76200" y="0"/>
                    </a:moveTo>
                    <a:lnTo>
                      <a:pt x="2400300" y="0"/>
                    </a:lnTo>
                    <a:cubicBezTo>
                      <a:pt x="2442384" y="0"/>
                      <a:pt x="2476500" y="34116"/>
                      <a:pt x="2476500" y="76200"/>
                    </a:cubicBezTo>
                    <a:lnTo>
                      <a:pt x="2476500" y="3924300"/>
                    </a:lnTo>
                    <a:cubicBezTo>
                      <a:pt x="2476500" y="3966384"/>
                      <a:pt x="2442384" y="4000500"/>
                      <a:pt x="2400300" y="4000500"/>
                    </a:cubicBezTo>
                    <a:lnTo>
                      <a:pt x="76200" y="4000500"/>
                    </a:lnTo>
                    <a:cubicBezTo>
                      <a:pt x="34116" y="4000500"/>
                      <a:pt x="0" y="3966384"/>
                      <a:pt x="0" y="3924300"/>
                    </a:cubicBezTo>
                    <a:lnTo>
                      <a:pt x="0" y="76200"/>
                    </a:lnTo>
                    <a:cubicBezTo>
                      <a:pt x="0" y="34116"/>
                      <a:pt x="34116" y="0"/>
                      <a:pt x="762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E8DFD0"/>
                </a:solidFill>
              </a:ln>
            </p:spPr>
          </p:sp>
          <p:grpSp>
            <p:nvGrpSpPr>
              <p:cNvPr id="58" name="Group 58"/>
              <p:cNvGrpSpPr/>
              <p:nvPr/>
            </p:nvGrpSpPr>
            <p:grpSpPr>
              <a:xfrm>
                <a:off x="9454069" y="1796006"/>
                <a:ext cx="256152" cy="220068"/>
                <a:chOff x="9454069" y="1796006"/>
                <a:chExt cx="256152" cy="220068"/>
              </a:xfrm>
            </p:grpSpPr>
            <p:sp>
              <p:nvSpPr>
                <p:cNvPr id="55" name="Freeform 55"/>
                <p:cNvSpPr/>
                <p:nvPr/>
              </p:nvSpPr>
              <p:spPr>
                <a:xfrm>
                  <a:off x="9582150" y="1876425"/>
                  <a:ext cx="9525" cy="50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50800">
                      <a:moveTo>
                        <a:pt x="0" y="0"/>
                      </a:moveTo>
                      <a:lnTo>
                        <a:pt x="0" y="50800"/>
                      </a:lnTo>
                    </a:path>
                  </a:pathLst>
                </a:custGeom>
                <a:noFill/>
                <a:ln w="19050">
                  <a:solidFill>
                    <a:srgbClr val="C41E3A"/>
                  </a:solidFill>
                </a:ln>
              </p:spPr>
            </p:sp>
            <p:sp>
              <p:nvSpPr>
                <p:cNvPr id="56" name="Freeform 56"/>
                <p:cNvSpPr/>
                <p:nvPr/>
              </p:nvSpPr>
              <p:spPr>
                <a:xfrm>
                  <a:off x="9454069" y="1796006"/>
                  <a:ext cx="256152" cy="220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152" h="220068">
                      <a:moveTo>
                        <a:pt x="107291" y="11725"/>
                      </a:moveTo>
                      <a:lnTo>
                        <a:pt x="4345" y="183607"/>
                      </a:lnTo>
                      <a:cubicBezTo>
                        <a:pt x="26" y="191085"/>
                        <a:pt x="0" y="200294"/>
                        <a:pt x="4276" y="207797"/>
                      </a:cubicBezTo>
                      <a:cubicBezTo>
                        <a:pt x="8551" y="215300"/>
                        <a:pt x="16487" y="219971"/>
                        <a:pt x="25122" y="220068"/>
                      </a:cubicBezTo>
                      <a:lnTo>
                        <a:pt x="231040" y="220068"/>
                      </a:lnTo>
                      <a:cubicBezTo>
                        <a:pt x="239671" y="219969"/>
                        <a:pt x="247602" y="215299"/>
                        <a:pt x="251877" y="207800"/>
                      </a:cubicBezTo>
                      <a:cubicBezTo>
                        <a:pt x="256152" y="200301"/>
                        <a:pt x="256129" y="191097"/>
                        <a:pt x="251817" y="183619"/>
                      </a:cubicBezTo>
                      <a:lnTo>
                        <a:pt x="148871" y="11712"/>
                      </a:lnTo>
                      <a:cubicBezTo>
                        <a:pt x="144466" y="4441"/>
                        <a:pt x="136582" y="0"/>
                        <a:pt x="128081" y="0"/>
                      </a:cubicBezTo>
                      <a:cubicBezTo>
                        <a:pt x="119580" y="0"/>
                        <a:pt x="111696" y="4441"/>
                        <a:pt x="107291" y="11712"/>
                      </a:cubicBezTo>
                    </a:path>
                  </a:pathLst>
                </a:custGeom>
                <a:noFill/>
                <a:ln w="19050">
                  <a:solidFill>
                    <a:srgbClr val="C41E3A"/>
                  </a:solidFill>
                </a:ln>
              </p:spPr>
            </p:sp>
            <p:sp>
              <p:nvSpPr>
                <p:cNvPr id="57" name="Freeform 57"/>
                <p:cNvSpPr/>
                <p:nvPr/>
              </p:nvSpPr>
              <p:spPr>
                <a:xfrm>
                  <a:off x="9582150" y="1965325"/>
                  <a:ext cx="95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9525">
                      <a:moveTo>
                        <a:pt x="0" y="0"/>
                      </a:moveTo>
                      <a:lnTo>
                        <a:pt x="127" y="0"/>
                      </a:lnTo>
                    </a:path>
                  </a:pathLst>
                </a:custGeom>
                <a:noFill/>
                <a:ln w="19050">
                  <a:solidFill>
                    <a:srgbClr val="C41E3A"/>
                  </a:solidFill>
                </a:ln>
              </p:spPr>
            </p:sp>
          </p:grpSp>
          <p:sp>
            <p:nvSpPr>
              <p:cNvPr id="59" name="TextBox 59"/>
              <p:cNvSpPr txBox="1"/>
              <p:nvPr/>
            </p:nvSpPr>
            <p:spPr>
              <a:xfrm>
                <a:off x="9829800" y="1800225"/>
                <a:ext cx="958215" cy="304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500" b="1" dirty="0">
                    <a:solidFill>
                      <a:srgbClr val="2C2C2C"/>
                    </a:solidFill>
                    <a:latin typeface="Noto Sans CJK SC"/>
                    <a:ea typeface="Microsoft YaHei"/>
                    <a:cs typeface="Noto Sans CJK SC"/>
                  </a:rPr>
                  <a:t>传承困境</a:t>
                </a:r>
              </a:p>
            </p:txBody>
          </p:sp>
          <p:sp>
            <p:nvSpPr>
              <p:cNvPr id="60" name="TextBox 60"/>
              <p:cNvSpPr txBox="1"/>
              <p:nvPr/>
            </p:nvSpPr>
            <p:spPr>
              <a:xfrm>
                <a:off x="9414510" y="2251710"/>
                <a:ext cx="143256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2C2C2C"/>
                    </a:solidFill>
                    <a:latin typeface="Noto Sans CJK SC"/>
                    <a:ea typeface="Microsoft YaHei"/>
                    <a:cs typeface="Noto Sans CJK SC"/>
                  </a:rPr>
                  <a:t>老艺人平均年龄超</a:t>
                </a:r>
              </a:p>
            </p:txBody>
          </p:sp>
          <p:sp>
            <p:nvSpPr>
              <p:cNvPr id="61" name="TextBox 61"/>
              <p:cNvSpPr txBox="1"/>
              <p:nvPr/>
            </p:nvSpPr>
            <p:spPr>
              <a:xfrm>
                <a:off x="9414510" y="2489835"/>
                <a:ext cx="143256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2C2C2C"/>
                    </a:solidFill>
                    <a:latin typeface="Noto Sans CJK SC"/>
                    <a:ea typeface="Microsoft YaHei"/>
                    <a:cs typeface="Noto Sans CJK SC"/>
                  </a:rPr>
                  <a:t>六十岁高龄技艺危</a:t>
                </a:r>
              </a:p>
            </p:txBody>
          </p:sp>
          <p:sp>
            <p:nvSpPr>
              <p:cNvPr id="62" name="TextBox 62"/>
              <p:cNvSpPr txBox="1"/>
              <p:nvPr/>
            </p:nvSpPr>
            <p:spPr>
              <a:xfrm>
                <a:off x="9414510" y="2727960"/>
                <a:ext cx="143256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2C2C2C"/>
                    </a:solidFill>
                    <a:latin typeface="Noto Sans CJK SC"/>
                    <a:ea typeface="Microsoft YaHei"/>
                    <a:cs typeface="Noto Sans CJK SC"/>
                  </a:rPr>
                  <a:t>急待抢救性保护中</a:t>
                </a:r>
              </a:p>
            </p:txBody>
          </p:sp>
          <p:sp>
            <p:nvSpPr>
              <p:cNvPr id="63" name="Rectangle 63"/>
              <p:cNvSpPr/>
              <p:nvPr/>
            </p:nvSpPr>
            <p:spPr>
              <a:xfrm>
                <a:off x="9429750" y="3238500"/>
                <a:ext cx="1905000" cy="9525"/>
              </a:xfrm>
              <a:prstGeom prst="rect">
                <a:avLst/>
              </a:prstGeom>
              <a:solidFill>
                <a:srgbClr val="E8DFD0"/>
              </a:solidFill>
              <a:ln>
                <a:noFill/>
              </a:ln>
            </p:spPr>
          </p:sp>
          <p:sp>
            <p:nvSpPr>
              <p:cNvPr id="64" name="TextBox 64"/>
              <p:cNvSpPr txBox="1"/>
              <p:nvPr/>
            </p:nvSpPr>
            <p:spPr>
              <a:xfrm>
                <a:off x="9416415" y="3410902"/>
                <a:ext cx="640080" cy="2133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050" dirty="0">
                    <a:solidFill>
                      <a:srgbClr val="6B7B8D"/>
                    </a:solidFill>
                    <a:latin typeface="Noto Sans CJK SC"/>
                    <a:ea typeface="Microsoft YaHei"/>
                    <a:cs typeface="Noto Sans CJK SC"/>
                  </a:rPr>
                  <a:t>人才断层</a:t>
                </a:r>
              </a:p>
            </p:txBody>
          </p:sp>
          <p:sp>
            <p:nvSpPr>
              <p:cNvPr id="65" name="TextBox 65"/>
              <p:cNvSpPr txBox="1"/>
              <p:nvPr/>
            </p:nvSpPr>
            <p:spPr>
              <a:xfrm>
                <a:off x="9416415" y="3649028"/>
                <a:ext cx="1253490" cy="2133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050" dirty="0">
                    <a:solidFill>
                      <a:srgbClr val="2C2C2C"/>
                    </a:solidFill>
                    <a:latin typeface="Noto Sans CJK SC"/>
                    <a:ea typeface="Microsoft YaHei"/>
                    <a:cs typeface="Noto Sans CJK SC"/>
                  </a:rPr>
                  <a:t>年轻传承人培养难</a:t>
                </a:r>
              </a:p>
            </p:txBody>
          </p:sp>
          <p:sp>
            <p:nvSpPr>
              <p:cNvPr id="66" name="TextBox 66"/>
              <p:cNvSpPr txBox="1"/>
              <p:nvPr/>
            </p:nvSpPr>
            <p:spPr>
              <a:xfrm>
                <a:off x="9416415" y="3887152"/>
                <a:ext cx="1253490" cy="2133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050" dirty="0">
                    <a:solidFill>
                      <a:srgbClr val="2C2C2C"/>
                    </a:solidFill>
                    <a:latin typeface="Noto Sans CJK SC"/>
                    <a:ea typeface="Microsoft YaHei"/>
                    <a:cs typeface="Noto Sans CJK SC"/>
                  </a:rPr>
                  <a:t>需政策资金双支持</a:t>
                </a:r>
              </a:p>
            </p:txBody>
          </p:sp>
        </p:grpSp>
      </p:grpSp>
      <p:sp>
        <p:nvSpPr>
          <p:cNvPr id="69" name="TextBox 69"/>
          <p:cNvSpPr txBox="1"/>
          <p:nvPr/>
        </p:nvSpPr>
        <p:spPr>
          <a:xfrm>
            <a:off x="4566380" y="6475095"/>
            <a:ext cx="3059239" cy="1828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900" dirty="0">
                <a:solidFill>
                  <a:srgbClr val="6B7B8D"/>
                </a:solidFill>
                <a:latin typeface="Noto Sans CJK SC"/>
                <a:ea typeface="Microsoft YaHei"/>
                <a:cs typeface="Noto Sans CJK SC"/>
              </a:rPr>
              <a:t>数据来源：中国非物质文化遗产网 | 2006年首批名录</a:t>
            </a:r>
          </a:p>
        </p:txBody>
      </p:sp>
    </p:spTree>
  </p:cSld>
  <p:clrMapOvr>
    <a:masterClrMapping/>
  </p:clrMapOvr>
  <p:transition xmlns:p14="http://schemas.microsoft.com/office/powerpoint/2010/main" p14:dur="4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0E8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407670"/>
            <a:ext cx="6183630" cy="763905"/>
            <a:chOff x="541020" y="407670"/>
            <a:chExt cx="6183630" cy="763905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407670"/>
              <a:ext cx="5581650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文房四宝：徽墨歙砚的制作与传承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61722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7B8D"/>
                  </a:solidFill>
                  <a:latin typeface="Noto Sans CJK SC"/>
                  <a:ea typeface="Microsoft YaHei"/>
                  <a:cs typeface="Noto Sans CJK SC"/>
                </a:rPr>
                <a:t>徽墨歙砚代表中国传统文具制作最高水平，深受文人雅士推崇。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571500" y="1428750"/>
            <a:ext cx="5334000" cy="4762500"/>
            <a:chOff x="571500" y="1428750"/>
            <a:chExt cx="5334000" cy="4762500"/>
          </a:xfrm>
        </p:grpSpPr>
        <p:sp>
          <p:nvSpPr>
            <p:cNvPr id="6" name="Freeform 6"/>
            <p:cNvSpPr/>
            <p:nvPr/>
          </p:nvSpPr>
          <p:spPr>
            <a:xfrm>
              <a:off x="571500" y="1428750"/>
              <a:ext cx="5334000" cy="4762500"/>
            </a:xfrm>
            <a:custGeom>
              <a:avLst/>
              <a:gdLst/>
              <a:ahLst/>
              <a:cxnLst/>
              <a:rect l="l" t="t" r="r" b="b"/>
              <a:pathLst>
                <a:path w="5334000" h="47625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4686300"/>
                  </a:lnTo>
                  <a:cubicBezTo>
                    <a:pt x="5334000" y="4728384"/>
                    <a:pt x="5299884" y="4762500"/>
                    <a:pt x="5257800" y="4762500"/>
                  </a:cubicBezTo>
                  <a:lnTo>
                    <a:pt x="76200" y="4762500"/>
                  </a:lnTo>
                  <a:cubicBezTo>
                    <a:pt x="34116" y="4762500"/>
                    <a:pt x="0" y="4728384"/>
                    <a:pt x="0" y="46863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E8DFD0"/>
              </a:solidFill>
            </a:ln>
          </p:spPr>
        </p:sp>
        <p:grpSp>
          <p:nvGrpSpPr>
            <p:cNvPr id="9" name="Group 9"/>
            <p:cNvGrpSpPr/>
            <p:nvPr/>
          </p:nvGrpSpPr>
          <p:grpSpPr>
            <a:xfrm>
              <a:off x="901700" y="1810969"/>
              <a:ext cx="173406" cy="173406"/>
              <a:chOff x="901700" y="1810969"/>
              <a:chExt cx="173406" cy="17340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901700" y="1810969"/>
                <a:ext cx="173406" cy="173406"/>
              </a:xfrm>
              <a:custGeom>
                <a:avLst/>
                <a:gdLst/>
                <a:ahLst/>
                <a:cxnLst/>
                <a:rect l="l" t="t" r="r" b="b"/>
                <a:pathLst>
                  <a:path w="173406" h="173406">
                    <a:moveTo>
                      <a:pt x="0" y="173406"/>
                    </a:moveTo>
                    <a:lnTo>
                      <a:pt x="44450" y="173406"/>
                    </a:lnTo>
                    <a:lnTo>
                      <a:pt x="161131" y="56725"/>
                    </a:lnTo>
                    <a:cubicBezTo>
                      <a:pt x="173406" y="44450"/>
                      <a:pt x="173406" y="24549"/>
                      <a:pt x="161131" y="12275"/>
                    </a:cubicBezTo>
                    <a:cubicBezTo>
                      <a:pt x="148857" y="0"/>
                      <a:pt x="128956" y="0"/>
                      <a:pt x="116681" y="12275"/>
                    </a:cubicBezTo>
                    <a:lnTo>
                      <a:pt x="0" y="128956"/>
                    </a:lnTo>
                    <a:lnTo>
                      <a:pt x="0" y="173406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8" name="Freeform 8"/>
              <p:cNvSpPr/>
              <p:nvPr/>
            </p:nvSpPr>
            <p:spPr>
              <a:xfrm>
                <a:off x="1007269" y="1834356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0"/>
                    </a:moveTo>
                    <a:lnTo>
                      <a:pt x="44450" y="4445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</p:grpSp>
        <p:sp>
          <p:nvSpPr>
            <p:cNvPr id="10" name="TextBox 10"/>
            <p:cNvSpPr txBox="1"/>
            <p:nvPr/>
          </p:nvSpPr>
          <p:spPr>
            <a:xfrm>
              <a:off x="1198245" y="1784032"/>
              <a:ext cx="1054036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徽墨特点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840105" y="2235518"/>
              <a:ext cx="299180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点如漆、坚如玉、纹如犀、声如磬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840105" y="2521268"/>
              <a:ext cx="200596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防腐防蛀，千年不褪色</a:t>
              </a:r>
            </a:p>
          </p:txBody>
        </p:sp>
        <p:sp>
          <p:nvSpPr>
            <p:cNvPr id="13" name="Rectangle 13"/>
            <p:cNvSpPr/>
            <p:nvPr/>
          </p:nvSpPr>
          <p:spPr>
            <a:xfrm>
              <a:off x="857250" y="3048000"/>
              <a:ext cx="4762500" cy="9525"/>
            </a:xfrm>
            <a:prstGeom prst="rect">
              <a:avLst/>
            </a:prstGeom>
            <a:solidFill>
              <a:srgbClr val="E8DFD0"/>
            </a:solidFill>
            <a:ln>
              <a:noFill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840105" y="3283268"/>
              <a:ext cx="862393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制作工艺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840105" y="3569018"/>
              <a:ext cx="279463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炼烟、和胶、杵捣、成型、描金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840105" y="3854768"/>
              <a:ext cx="2400300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十余道复杂工序，匠心独运</a:t>
              </a:r>
            </a:p>
          </p:txBody>
        </p:sp>
        <p:sp>
          <p:nvSpPr>
            <p:cNvPr id="17" name="Rectangle 17"/>
            <p:cNvSpPr/>
            <p:nvPr/>
          </p:nvSpPr>
          <p:spPr>
            <a:xfrm>
              <a:off x="857250" y="4381500"/>
              <a:ext cx="4762500" cy="9525"/>
            </a:xfrm>
            <a:prstGeom prst="rect">
              <a:avLst/>
            </a:prstGeom>
            <a:solidFill>
              <a:srgbClr val="E8DFD0"/>
            </a:solidFill>
            <a:ln>
              <a:noFill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840105" y="4616768"/>
              <a:ext cx="862393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文化地位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840105" y="4902518"/>
              <a:ext cx="2597468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历代帝王贡品，文人书房必备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840105" y="5188268"/>
              <a:ext cx="2597468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承载深厚文化底蕴与审美情趣</a:t>
              </a:r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6286500" y="1428750"/>
            <a:ext cx="5334000" cy="4762500"/>
            <a:chOff x="6286500" y="1428750"/>
            <a:chExt cx="5334000" cy="4762500"/>
          </a:xfrm>
        </p:grpSpPr>
        <p:sp>
          <p:nvSpPr>
            <p:cNvPr id="22" name="Freeform 22"/>
            <p:cNvSpPr/>
            <p:nvPr/>
          </p:nvSpPr>
          <p:spPr>
            <a:xfrm>
              <a:off x="6286500" y="1428750"/>
              <a:ext cx="5334000" cy="4762500"/>
            </a:xfrm>
            <a:custGeom>
              <a:avLst/>
              <a:gdLst/>
              <a:ahLst/>
              <a:cxnLst/>
              <a:rect l="l" t="t" r="r" b="b"/>
              <a:pathLst>
                <a:path w="5334000" h="47625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4686300"/>
                  </a:lnTo>
                  <a:cubicBezTo>
                    <a:pt x="5334000" y="4728384"/>
                    <a:pt x="5299884" y="4762500"/>
                    <a:pt x="5257800" y="4762500"/>
                  </a:cubicBezTo>
                  <a:lnTo>
                    <a:pt x="76200" y="4762500"/>
                  </a:lnTo>
                  <a:cubicBezTo>
                    <a:pt x="34116" y="4762500"/>
                    <a:pt x="0" y="4728384"/>
                    <a:pt x="0" y="46863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E8DFD0"/>
              </a:solidFill>
            </a:ln>
          </p:spPr>
        </p:sp>
        <p:grpSp>
          <p:nvGrpSpPr>
            <p:cNvPr id="27" name="Group 27"/>
            <p:cNvGrpSpPr/>
            <p:nvPr/>
          </p:nvGrpSpPr>
          <p:grpSpPr>
            <a:xfrm>
              <a:off x="6605588" y="1795462"/>
              <a:ext cx="200025" cy="200026"/>
              <a:chOff x="6605588" y="1795462"/>
              <a:chExt cx="200025" cy="200026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6605588" y="1906588"/>
                <a:ext cx="88900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88900" h="88900">
                    <a:moveTo>
                      <a:pt x="0" y="88900"/>
                    </a:moveTo>
                    <a:lnTo>
                      <a:pt x="0" y="44450"/>
                    </a:lnTo>
                    <a:cubicBezTo>
                      <a:pt x="0" y="19901"/>
                      <a:pt x="19901" y="0"/>
                      <a:pt x="44450" y="0"/>
                    </a:cubicBezTo>
                    <a:cubicBezTo>
                      <a:pt x="68999" y="0"/>
                      <a:pt x="88900" y="19901"/>
                      <a:pt x="88900" y="44450"/>
                    </a:cubicBezTo>
                    <a:cubicBezTo>
                      <a:pt x="88900" y="68999"/>
                      <a:pt x="68999" y="88900"/>
                      <a:pt x="44450" y="88900"/>
                    </a:cubicBezTo>
                    <a:lnTo>
                      <a:pt x="0" y="8890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24" name="Freeform 24"/>
              <p:cNvSpPr/>
              <p:nvPr/>
            </p:nvSpPr>
            <p:spPr>
              <a:xfrm>
                <a:off x="6663373" y="1795462"/>
                <a:ext cx="142240" cy="113348"/>
              </a:xfrm>
              <a:custGeom>
                <a:avLst/>
                <a:gdLst/>
                <a:ahLst/>
                <a:cxnLst/>
                <a:rect l="l" t="t" r="r" b="b"/>
                <a:pathLst>
                  <a:path w="142240" h="113348">
                    <a:moveTo>
                      <a:pt x="142240" y="0"/>
                    </a:moveTo>
                    <a:cubicBezTo>
                      <a:pt x="77628" y="8838"/>
                      <a:pt x="23038" y="52339"/>
                      <a:pt x="0" y="113348"/>
                    </a:cubicBez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25" name="Freeform 25"/>
              <p:cNvSpPr/>
              <p:nvPr/>
            </p:nvSpPr>
            <p:spPr>
              <a:xfrm>
                <a:off x="6692265" y="1795462"/>
                <a:ext cx="113347" cy="142240"/>
              </a:xfrm>
              <a:custGeom>
                <a:avLst/>
                <a:gdLst/>
                <a:ahLst/>
                <a:cxnLst/>
                <a:rect l="l" t="t" r="r" b="b"/>
                <a:pathLst>
                  <a:path w="113347" h="142240">
                    <a:moveTo>
                      <a:pt x="113347" y="0"/>
                    </a:moveTo>
                    <a:cubicBezTo>
                      <a:pt x="104510" y="64612"/>
                      <a:pt x="61009" y="119202"/>
                      <a:pt x="0" y="142240"/>
                    </a:cubicBez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26" name="Freeform 26"/>
              <p:cNvSpPr/>
              <p:nvPr/>
            </p:nvSpPr>
            <p:spPr>
              <a:xfrm>
                <a:off x="6690042" y="1862138"/>
                <a:ext cx="48895" cy="48895"/>
              </a:xfrm>
              <a:custGeom>
                <a:avLst/>
                <a:gdLst/>
                <a:ahLst/>
                <a:cxnLst/>
                <a:rect l="l" t="t" r="r" b="b"/>
                <a:pathLst>
                  <a:path w="48895" h="48895">
                    <a:moveTo>
                      <a:pt x="0" y="0"/>
                    </a:moveTo>
                    <a:cubicBezTo>
                      <a:pt x="21593" y="9966"/>
                      <a:pt x="38929" y="27302"/>
                      <a:pt x="48895" y="48895"/>
                    </a:cubicBez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</p:grpSp>
        <p:sp>
          <p:nvSpPr>
            <p:cNvPr id="28" name="TextBox 28"/>
            <p:cNvSpPr txBox="1"/>
            <p:nvPr/>
          </p:nvSpPr>
          <p:spPr>
            <a:xfrm>
              <a:off x="6913245" y="1784032"/>
              <a:ext cx="1054036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歙砚石质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6555105" y="2235518"/>
              <a:ext cx="2597468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金星、眉子、罗纹等天然纹理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6555105" y="2521268"/>
              <a:ext cx="279463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发墨如油，不损笔毫，经久耐用</a:t>
              </a:r>
            </a:p>
          </p:txBody>
        </p:sp>
        <p:sp>
          <p:nvSpPr>
            <p:cNvPr id="31" name="Rectangle 31"/>
            <p:cNvSpPr/>
            <p:nvPr/>
          </p:nvSpPr>
          <p:spPr>
            <a:xfrm>
              <a:off x="6572250" y="3048000"/>
              <a:ext cx="4762500" cy="9525"/>
            </a:xfrm>
            <a:prstGeom prst="rect">
              <a:avLst/>
            </a:prstGeom>
            <a:solidFill>
              <a:srgbClr val="E8DFD0"/>
            </a:solidFill>
            <a:ln>
              <a:noFill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6555105" y="3283268"/>
              <a:ext cx="862393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开采历史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6555105" y="3569018"/>
              <a:ext cx="200596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唐代开元年间开始开采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6555105" y="3854768"/>
              <a:ext cx="2420017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南唐后主李煜设立“砚务官”</a:t>
              </a:r>
            </a:p>
          </p:txBody>
        </p:sp>
        <p:sp>
          <p:nvSpPr>
            <p:cNvPr id="35" name="Rectangle 35"/>
            <p:cNvSpPr/>
            <p:nvPr/>
          </p:nvSpPr>
          <p:spPr>
            <a:xfrm>
              <a:off x="6572250" y="4381500"/>
              <a:ext cx="4762500" cy="9525"/>
            </a:xfrm>
            <a:prstGeom prst="rect">
              <a:avLst/>
            </a:prstGeom>
            <a:solidFill>
              <a:srgbClr val="E8DFD0"/>
            </a:solidFill>
            <a:ln>
              <a:noFill/>
            </a:ln>
          </p:spPr>
        </p:sp>
        <p:sp>
          <p:nvSpPr>
            <p:cNvPr id="36" name="TextBox 36"/>
            <p:cNvSpPr txBox="1"/>
            <p:nvPr/>
          </p:nvSpPr>
          <p:spPr>
            <a:xfrm>
              <a:off x="6555105" y="4616768"/>
              <a:ext cx="862393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艺术价值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6555105" y="4902518"/>
              <a:ext cx="1808797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因石构图，因材施艺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6555105" y="5188268"/>
              <a:ext cx="2400300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集雕刻、绘画、书法于一体</a:t>
              </a:r>
            </a:p>
          </p:txBody>
        </p:sp>
      </p:grpSp>
      <p:sp>
        <p:nvSpPr>
          <p:cNvPr id="40" name="TextBox 40"/>
          <p:cNvSpPr txBox="1"/>
          <p:nvPr/>
        </p:nvSpPr>
        <p:spPr>
          <a:xfrm>
            <a:off x="4237768" y="6475095"/>
            <a:ext cx="3716464" cy="1828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900" dirty="0">
                <a:solidFill>
                  <a:srgbClr val="6B7B8D"/>
                </a:solidFill>
                <a:latin typeface="Noto Sans CJK SC"/>
                <a:ea typeface="Microsoft YaHei"/>
                <a:cs typeface="Noto Sans CJK SC"/>
              </a:rPr>
              <a:t>注：徽墨与歙砚并称“文房双绝”，是徽州文化的重要物质载体。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5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etch(across)">
                                      <p:cBhvr>
                                        <p:cTn id="11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1" grpId="0"/>
      <p:bldP spid="3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C1C1C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4667250" y="2000250"/>
            <a:ext cx="2857500" cy="2857500"/>
            <a:chOff x="4667250" y="2000250"/>
            <a:chExt cx="2857500" cy="2857500"/>
          </a:xfrm>
        </p:grpSpPr>
        <p:sp>
          <p:nvSpPr>
            <p:cNvPr id="3" name="Ellipse 3"/>
            <p:cNvSpPr/>
            <p:nvPr/>
          </p:nvSpPr>
          <p:spPr>
            <a:xfrm>
              <a:off x="4667250" y="2000250"/>
              <a:ext cx="2857500" cy="2857500"/>
            </a:xfrm>
            <a:prstGeom prst="ellipse">
              <a:avLst/>
            </a:prstGeom>
            <a:noFill/>
            <a:ln w="19050">
              <a:solidFill>
                <a:srgbClr val="C41E3A">
                  <a:alpha val="30000"/>
                </a:srgbClr>
              </a:solidFill>
            </a:ln>
          </p:spPr>
        </p:sp>
        <p:sp>
          <p:nvSpPr>
            <p:cNvPr id="4" name="Ellipse 4"/>
            <p:cNvSpPr/>
            <p:nvPr/>
          </p:nvSpPr>
          <p:spPr>
            <a:xfrm>
              <a:off x="4953000" y="2286000"/>
              <a:ext cx="2286000" cy="2286000"/>
            </a:xfrm>
            <a:prstGeom prst="ellipse">
              <a:avLst/>
            </a:prstGeom>
            <a:noFill/>
            <a:ln w="9525">
              <a:solidFill>
                <a:srgbClr val="6B7B8D">
                  <a:alpha val="20000"/>
                </a:srgbClr>
              </a:solidFill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4292825" y="2898458"/>
            <a:ext cx="3606351" cy="959167"/>
            <a:chOff x="4292825" y="2898458"/>
            <a:chExt cx="3606351" cy="959167"/>
          </a:xfrm>
        </p:grpSpPr>
        <p:sp>
          <p:nvSpPr>
            <p:cNvPr id="6" name="TextBox 6"/>
            <p:cNvSpPr txBox="1"/>
            <p:nvPr/>
          </p:nvSpPr>
          <p:spPr>
            <a:xfrm>
              <a:off x="4292825" y="2898458"/>
              <a:ext cx="3606351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15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第五章 精神谱系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4992529" y="3552825"/>
              <a:ext cx="220694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dirty="0">
                  <a:solidFill>
                    <a:srgbClr val="6B7B8D"/>
                  </a:solidFill>
                  <a:latin typeface="Noto Sans CJK SC"/>
                  <a:ea typeface="Microsoft YaHei"/>
                  <a:cs typeface="Noto Sans CJK SC"/>
                </a:rPr>
                <a:t>SPIRITUAL GENEALOGY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0E8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407670"/>
            <a:ext cx="5964555" cy="763905"/>
            <a:chOff x="541020" y="407670"/>
            <a:chExt cx="5964555" cy="763905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407670"/>
              <a:ext cx="5581650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宗族制度：祠堂族谱祭田三位一体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595312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7B8D"/>
                  </a:solidFill>
                  <a:latin typeface="Noto Sans CJK SC"/>
                  <a:ea typeface="Microsoft YaHei"/>
                  <a:cs typeface="Noto Sans CJK SC"/>
                </a:rPr>
                <a:t>严密的宗族组织是徽州社会稳定的基石，凝聚族人长达千年。</a:t>
              </a:r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762000" y="1905000"/>
            <a:ext cx="10858500" cy="3619500"/>
            <a:chOff x="762000" y="1905000"/>
            <a:chExt cx="10858500" cy="3619500"/>
          </a:xfrm>
        </p:grpSpPr>
        <p:grpSp>
          <p:nvGrpSpPr>
            <p:cNvPr id="16" name="Group 16"/>
            <p:cNvGrpSpPr/>
            <p:nvPr/>
          </p:nvGrpSpPr>
          <p:grpSpPr>
            <a:xfrm>
              <a:off x="762000" y="1905000"/>
              <a:ext cx="2476500" cy="3619500"/>
              <a:chOff x="762000" y="1905000"/>
              <a:chExt cx="2476500" cy="36195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762000" y="1905000"/>
                <a:ext cx="2476500" cy="3619500"/>
              </a:xfrm>
              <a:custGeom>
                <a:avLst/>
                <a:gdLst/>
                <a:ahLst/>
                <a:cxnLst/>
                <a:rect l="l" t="t" r="r" b="b"/>
                <a:pathLst>
                  <a:path w="2476500" h="3619500">
                    <a:moveTo>
                      <a:pt x="76200" y="0"/>
                    </a:moveTo>
                    <a:lnTo>
                      <a:pt x="2400300" y="0"/>
                    </a:lnTo>
                    <a:cubicBezTo>
                      <a:pt x="2442384" y="0"/>
                      <a:pt x="2476500" y="34116"/>
                      <a:pt x="2476500" y="76200"/>
                    </a:cubicBezTo>
                    <a:lnTo>
                      <a:pt x="2476500" y="3543300"/>
                    </a:lnTo>
                    <a:cubicBezTo>
                      <a:pt x="2476500" y="3585384"/>
                      <a:pt x="2442384" y="3619500"/>
                      <a:pt x="2400300" y="3619500"/>
                    </a:cubicBezTo>
                    <a:lnTo>
                      <a:pt x="76200" y="3619500"/>
                    </a:lnTo>
                    <a:cubicBezTo>
                      <a:pt x="34116" y="3619500"/>
                      <a:pt x="0" y="3585384"/>
                      <a:pt x="0" y="3543300"/>
                    </a:cubicBezTo>
                    <a:lnTo>
                      <a:pt x="0" y="76200"/>
                    </a:lnTo>
                    <a:cubicBezTo>
                      <a:pt x="0" y="34116"/>
                      <a:pt x="34116" y="0"/>
                      <a:pt x="762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E8DFD0"/>
                </a:solidFill>
              </a:ln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922020" y="2026920"/>
                <a:ext cx="373799" cy="4876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2400" b="1" dirty="0">
                    <a:solidFill>
                      <a:srgbClr val="C41E3A">
                        <a:alphaMod val="20000"/>
                      </a:srgbClr>
                    </a:solidFill>
                    <a:latin typeface="Noto Sans CJK SC"/>
                    <a:ea typeface="Microsoft YaHei"/>
                    <a:cs typeface="Noto Sans CJK SC"/>
                  </a:rPr>
                  <a:t>01</a:t>
                </a:r>
              </a:p>
            </p:txBody>
          </p:sp>
          <p:grpSp>
            <p:nvGrpSpPr>
              <p:cNvPr id="11" name="Group 11"/>
              <p:cNvGrpSpPr/>
              <p:nvPr/>
            </p:nvGrpSpPr>
            <p:grpSpPr>
              <a:xfrm>
                <a:off x="990600" y="2705100"/>
                <a:ext cx="228600" cy="228600"/>
                <a:chOff x="990600" y="2705100"/>
                <a:chExt cx="228600" cy="228600"/>
              </a:xfrm>
            </p:grpSpPr>
            <p:sp>
              <p:nvSpPr>
                <p:cNvPr id="8" name="Freeform 8"/>
                <p:cNvSpPr/>
                <p:nvPr/>
              </p:nvSpPr>
              <p:spPr>
                <a:xfrm>
                  <a:off x="990600" y="2705100"/>
                  <a:ext cx="228600" cy="11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600" h="114300">
                      <a:moveTo>
                        <a:pt x="25400" y="114300"/>
                      </a:moveTo>
                      <a:lnTo>
                        <a:pt x="0" y="114300"/>
                      </a:lnTo>
                      <a:lnTo>
                        <a:pt x="114300" y="0"/>
                      </a:lnTo>
                      <a:lnTo>
                        <a:pt x="228600" y="114300"/>
                      </a:lnTo>
                      <a:lnTo>
                        <a:pt x="203200" y="114300"/>
                      </a:lnTo>
                    </a:path>
                  </a:pathLst>
                </a:custGeom>
                <a:noFill/>
                <a:ln w="19050">
                  <a:solidFill>
                    <a:srgbClr val="C41E3A"/>
                  </a:solidFill>
                </a:ln>
              </p:spPr>
            </p:sp>
            <p:sp>
              <p:nvSpPr>
                <p:cNvPr id="9" name="Freeform 9"/>
                <p:cNvSpPr/>
                <p:nvPr/>
              </p:nvSpPr>
              <p:spPr>
                <a:xfrm>
                  <a:off x="1016000" y="2819400"/>
                  <a:ext cx="177800" cy="11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800" h="114300">
                      <a:moveTo>
                        <a:pt x="0" y="0"/>
                      </a:moveTo>
                      <a:lnTo>
                        <a:pt x="0" y="88900"/>
                      </a:lnTo>
                      <a:cubicBezTo>
                        <a:pt x="0" y="102928"/>
                        <a:pt x="11372" y="114300"/>
                        <a:pt x="25400" y="114300"/>
                      </a:cubicBezTo>
                      <a:lnTo>
                        <a:pt x="152400" y="114300"/>
                      </a:lnTo>
                      <a:cubicBezTo>
                        <a:pt x="166428" y="114300"/>
                        <a:pt x="177800" y="102928"/>
                        <a:pt x="177800" y="88900"/>
                      </a:cubicBezTo>
                      <a:lnTo>
                        <a:pt x="177800" y="0"/>
                      </a:lnTo>
                    </a:path>
                  </a:pathLst>
                </a:custGeom>
                <a:noFill/>
                <a:ln w="19050">
                  <a:solidFill>
                    <a:srgbClr val="C41E3A"/>
                  </a:solidFill>
                </a:ln>
              </p:spPr>
            </p:sp>
            <p:sp>
              <p:nvSpPr>
                <p:cNvPr id="10" name="Freeform 10"/>
                <p:cNvSpPr/>
                <p:nvPr/>
              </p:nvSpPr>
              <p:spPr>
                <a:xfrm>
                  <a:off x="1066800" y="2832100"/>
                  <a:ext cx="76200" cy="101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0" h="101600">
                      <a:moveTo>
                        <a:pt x="0" y="101600"/>
                      </a:moveTo>
                      <a:lnTo>
                        <a:pt x="0" y="25400"/>
                      </a:lnTo>
                      <a:cubicBezTo>
                        <a:pt x="0" y="11372"/>
                        <a:pt x="11372" y="0"/>
                        <a:pt x="25400" y="0"/>
                      </a:cubicBezTo>
                      <a:lnTo>
                        <a:pt x="50800" y="0"/>
                      </a:lnTo>
                      <a:cubicBezTo>
                        <a:pt x="64828" y="0"/>
                        <a:pt x="76200" y="11372"/>
                        <a:pt x="76200" y="25400"/>
                      </a:cubicBezTo>
                      <a:lnTo>
                        <a:pt x="76200" y="101600"/>
                      </a:lnTo>
                    </a:path>
                  </a:pathLst>
                </a:custGeom>
                <a:noFill/>
                <a:ln w="19050">
                  <a:solidFill>
                    <a:srgbClr val="C41E3A"/>
                  </a:solidFill>
                </a:ln>
              </p:spPr>
            </p:sp>
          </p:grpSp>
          <p:sp>
            <p:nvSpPr>
              <p:cNvPr id="12" name="TextBox 12"/>
              <p:cNvSpPr txBox="1"/>
              <p:nvPr/>
            </p:nvSpPr>
            <p:spPr>
              <a:xfrm>
                <a:off x="933450" y="2981325"/>
                <a:ext cx="958215" cy="304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500" b="1" dirty="0">
                    <a:solidFill>
                      <a:srgbClr val="2C2C2C"/>
                    </a:solidFill>
                    <a:latin typeface="Noto Sans CJK SC"/>
                    <a:ea typeface="Microsoft YaHei"/>
                    <a:cs typeface="Noto Sans CJK SC"/>
                  </a:rPr>
                  <a:t>祠堂功能</a:t>
                </a:r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937260" y="3347085"/>
                <a:ext cx="160782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2C2C2C"/>
                    </a:solidFill>
                    <a:latin typeface="Noto Sans CJK SC"/>
                    <a:ea typeface="Microsoft YaHei"/>
                    <a:cs typeface="Noto Sans CJK SC"/>
                  </a:rPr>
                  <a:t>祭祀祖先、议事决策</a:t>
                </a:r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937260" y="3585210"/>
                <a:ext cx="178308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2C2C2C"/>
                    </a:solidFill>
                    <a:latin typeface="Noto Sans CJK SC"/>
                    <a:ea typeface="Microsoft YaHei"/>
                    <a:cs typeface="Noto Sans CJK SC"/>
                  </a:rPr>
                  <a:t>执行家法，是宗族权力</a:t>
                </a:r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937260" y="3823335"/>
                <a:ext cx="178308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2C2C2C"/>
                    </a:solidFill>
                    <a:latin typeface="Noto Sans CJK SC"/>
                    <a:ea typeface="Microsoft YaHei"/>
                    <a:cs typeface="Noto Sans CJK SC"/>
                  </a:rPr>
                  <a:t>中心，维系伦理秩序。</a:t>
                </a:r>
              </a:p>
            </p:txBody>
          </p:sp>
        </p:grpSp>
        <p:sp>
          <p:nvSpPr>
            <p:cNvPr id="17" name="Freeform 17"/>
            <p:cNvSpPr/>
            <p:nvPr/>
          </p:nvSpPr>
          <p:spPr>
            <a:xfrm>
              <a:off x="3238500" y="3714750"/>
              <a:ext cx="381000" cy="9525"/>
            </a:xfrm>
            <a:custGeom>
              <a:avLst/>
              <a:gdLst/>
              <a:ahLst/>
              <a:cxnLst/>
              <a:rect l="l" t="t" r="r" b="b"/>
              <a:pathLst>
                <a:path w="381000" h="9525">
                  <a:moveTo>
                    <a:pt x="0" y="0"/>
                  </a:moveTo>
                  <a:lnTo>
                    <a:pt x="381000" y="0"/>
                  </a:lnTo>
                </a:path>
              </a:pathLst>
            </a:custGeom>
            <a:solidFill>
              <a:srgbClr val="000000"/>
            </a:solidFill>
            <a:ln w="19050">
              <a:solidFill>
                <a:srgbClr val="6B7B8D"/>
              </a:solidFill>
              <a:tailEnd type="triangle" w="lg" len="lg"/>
            </a:ln>
          </p:spPr>
        </p:sp>
        <p:grpSp>
          <p:nvGrpSpPr>
            <p:cNvPr id="30" name="Group 30"/>
            <p:cNvGrpSpPr/>
            <p:nvPr/>
          </p:nvGrpSpPr>
          <p:grpSpPr>
            <a:xfrm>
              <a:off x="3619500" y="1905000"/>
              <a:ext cx="2476500" cy="3619500"/>
              <a:chOff x="3619500" y="1905000"/>
              <a:chExt cx="2476500" cy="36195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3619500" y="1905000"/>
                <a:ext cx="2476500" cy="3619500"/>
              </a:xfrm>
              <a:custGeom>
                <a:avLst/>
                <a:gdLst/>
                <a:ahLst/>
                <a:cxnLst/>
                <a:rect l="l" t="t" r="r" b="b"/>
                <a:pathLst>
                  <a:path w="2476500" h="3619500">
                    <a:moveTo>
                      <a:pt x="76200" y="0"/>
                    </a:moveTo>
                    <a:lnTo>
                      <a:pt x="2400300" y="0"/>
                    </a:lnTo>
                    <a:cubicBezTo>
                      <a:pt x="2442384" y="0"/>
                      <a:pt x="2476500" y="34116"/>
                      <a:pt x="2476500" y="76200"/>
                    </a:cubicBezTo>
                    <a:lnTo>
                      <a:pt x="2476500" y="3543300"/>
                    </a:lnTo>
                    <a:cubicBezTo>
                      <a:pt x="2476500" y="3585384"/>
                      <a:pt x="2442384" y="3619500"/>
                      <a:pt x="2400300" y="3619500"/>
                    </a:cubicBezTo>
                    <a:lnTo>
                      <a:pt x="76200" y="3619500"/>
                    </a:lnTo>
                    <a:cubicBezTo>
                      <a:pt x="34116" y="3619500"/>
                      <a:pt x="0" y="3585384"/>
                      <a:pt x="0" y="3543300"/>
                    </a:cubicBezTo>
                    <a:lnTo>
                      <a:pt x="0" y="76200"/>
                    </a:lnTo>
                    <a:cubicBezTo>
                      <a:pt x="0" y="34116"/>
                      <a:pt x="34116" y="0"/>
                      <a:pt x="762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E8DFD0"/>
                </a:solidFill>
              </a:ln>
            </p:spPr>
          </p:sp>
          <p:sp>
            <p:nvSpPr>
              <p:cNvPr id="19" name="TextBox 19"/>
              <p:cNvSpPr txBox="1"/>
              <p:nvPr/>
            </p:nvSpPr>
            <p:spPr>
              <a:xfrm>
                <a:off x="3779520" y="2026920"/>
                <a:ext cx="465811" cy="4876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2400" b="1" dirty="0">
                    <a:solidFill>
                      <a:srgbClr val="C41E3A">
                        <a:alphaMod val="20000"/>
                      </a:srgbClr>
                    </a:solidFill>
                    <a:latin typeface="Noto Sans CJK SC"/>
                    <a:ea typeface="Microsoft YaHei"/>
                    <a:cs typeface="Noto Sans CJK SC"/>
                  </a:rPr>
                  <a:t>02</a:t>
                </a:r>
              </a:p>
            </p:txBody>
          </p:sp>
          <p:grpSp>
            <p:nvGrpSpPr>
              <p:cNvPr id="25" name="Group 25"/>
              <p:cNvGrpSpPr/>
              <p:nvPr/>
            </p:nvGrpSpPr>
            <p:grpSpPr>
              <a:xfrm>
                <a:off x="3848100" y="2722782"/>
                <a:ext cx="238125" cy="185518"/>
                <a:chOff x="3848100" y="2722782"/>
                <a:chExt cx="238125" cy="185518"/>
              </a:xfrm>
            </p:grpSpPr>
            <p:sp>
              <p:nvSpPr>
                <p:cNvPr id="20" name="Freeform 20"/>
                <p:cNvSpPr/>
                <p:nvPr/>
              </p:nvSpPr>
              <p:spPr>
                <a:xfrm>
                  <a:off x="3848100" y="2887882"/>
                  <a:ext cx="228600" cy="204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600" h="20418">
                      <a:moveTo>
                        <a:pt x="0" y="20418"/>
                      </a:moveTo>
                      <a:cubicBezTo>
                        <a:pt x="35365" y="0"/>
                        <a:pt x="78935" y="0"/>
                        <a:pt x="114300" y="20418"/>
                      </a:cubicBezTo>
                      <a:cubicBezTo>
                        <a:pt x="149665" y="0"/>
                        <a:pt x="193235" y="0"/>
                        <a:pt x="228600" y="20418"/>
                      </a:cubicBezTo>
                    </a:path>
                  </a:pathLst>
                </a:custGeom>
                <a:noFill/>
                <a:ln w="19050">
                  <a:solidFill>
                    <a:srgbClr val="C41E3A"/>
                  </a:solidFill>
                </a:ln>
              </p:spPr>
            </p:sp>
            <p:sp>
              <p:nvSpPr>
                <p:cNvPr id="21" name="Freeform 21"/>
                <p:cNvSpPr/>
                <p:nvPr/>
              </p:nvSpPr>
              <p:spPr>
                <a:xfrm>
                  <a:off x="3848100" y="2722782"/>
                  <a:ext cx="228600" cy="204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600" h="20418">
                      <a:moveTo>
                        <a:pt x="0" y="20418"/>
                      </a:moveTo>
                      <a:cubicBezTo>
                        <a:pt x="35365" y="0"/>
                        <a:pt x="78935" y="0"/>
                        <a:pt x="114300" y="20418"/>
                      </a:cubicBezTo>
                      <a:cubicBezTo>
                        <a:pt x="149665" y="0"/>
                        <a:pt x="193235" y="0"/>
                        <a:pt x="228600" y="20418"/>
                      </a:cubicBezTo>
                    </a:path>
                  </a:pathLst>
                </a:custGeom>
                <a:noFill/>
                <a:ln w="19050">
                  <a:solidFill>
                    <a:srgbClr val="C41E3A"/>
                  </a:solidFill>
                </a:ln>
              </p:spPr>
            </p:sp>
            <p:sp>
              <p:nvSpPr>
                <p:cNvPr id="22" name="Freeform 22"/>
                <p:cNvSpPr/>
                <p:nvPr/>
              </p:nvSpPr>
              <p:spPr>
                <a:xfrm>
                  <a:off x="3848100" y="2743200"/>
                  <a:ext cx="9525" cy="165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165100">
                      <a:moveTo>
                        <a:pt x="0" y="0"/>
                      </a:moveTo>
                      <a:lnTo>
                        <a:pt x="0" y="165100"/>
                      </a:lnTo>
                    </a:path>
                  </a:pathLst>
                </a:custGeom>
                <a:noFill/>
                <a:ln w="19050">
                  <a:solidFill>
                    <a:srgbClr val="C41E3A"/>
                  </a:solidFill>
                </a:ln>
              </p:spPr>
            </p:sp>
            <p:sp>
              <p:nvSpPr>
                <p:cNvPr id="23" name="Freeform 23"/>
                <p:cNvSpPr/>
                <p:nvPr/>
              </p:nvSpPr>
              <p:spPr>
                <a:xfrm>
                  <a:off x="3962400" y="2743200"/>
                  <a:ext cx="9525" cy="165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165100">
                      <a:moveTo>
                        <a:pt x="0" y="0"/>
                      </a:moveTo>
                      <a:lnTo>
                        <a:pt x="0" y="165100"/>
                      </a:lnTo>
                    </a:path>
                  </a:pathLst>
                </a:custGeom>
                <a:noFill/>
                <a:ln w="19050">
                  <a:solidFill>
                    <a:srgbClr val="C41E3A"/>
                  </a:solidFill>
                </a:ln>
              </p:spPr>
            </p:sp>
            <p:sp>
              <p:nvSpPr>
                <p:cNvPr id="24" name="Freeform 24"/>
                <p:cNvSpPr/>
                <p:nvPr/>
              </p:nvSpPr>
              <p:spPr>
                <a:xfrm>
                  <a:off x="4076700" y="2743200"/>
                  <a:ext cx="9525" cy="165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165100">
                      <a:moveTo>
                        <a:pt x="0" y="0"/>
                      </a:moveTo>
                      <a:lnTo>
                        <a:pt x="0" y="165100"/>
                      </a:lnTo>
                    </a:path>
                  </a:pathLst>
                </a:custGeom>
                <a:noFill/>
                <a:ln w="19050">
                  <a:solidFill>
                    <a:srgbClr val="C41E3A"/>
                  </a:solidFill>
                </a:ln>
              </p:spPr>
            </p:sp>
          </p:grpSp>
          <p:sp>
            <p:nvSpPr>
              <p:cNvPr id="26" name="TextBox 26"/>
              <p:cNvSpPr txBox="1"/>
              <p:nvPr/>
            </p:nvSpPr>
            <p:spPr>
              <a:xfrm>
                <a:off x="3790950" y="2981325"/>
                <a:ext cx="958215" cy="304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500" b="1" dirty="0">
                    <a:solidFill>
                      <a:srgbClr val="2C2C2C"/>
                    </a:solidFill>
                    <a:latin typeface="Noto Sans CJK SC"/>
                    <a:ea typeface="Microsoft YaHei"/>
                    <a:cs typeface="Noto Sans CJK SC"/>
                  </a:rPr>
                  <a:t>族谱记载</a:t>
                </a:r>
              </a:p>
            </p:txBody>
          </p:sp>
          <p:sp>
            <p:nvSpPr>
              <p:cNvPr id="27" name="TextBox 27"/>
              <p:cNvSpPr txBox="1"/>
              <p:nvPr/>
            </p:nvSpPr>
            <p:spPr>
              <a:xfrm>
                <a:off x="3794760" y="3347085"/>
                <a:ext cx="143256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2C2C2C"/>
                    </a:solidFill>
                    <a:latin typeface="Noto Sans CJK SC"/>
                    <a:ea typeface="Microsoft YaHei"/>
                    <a:cs typeface="Noto Sans CJK SC"/>
                  </a:rPr>
                  <a:t>详细记录世系繁衍</a:t>
                </a:r>
              </a:p>
            </p:txBody>
          </p:sp>
          <p:sp>
            <p:nvSpPr>
              <p:cNvPr id="28" name="TextBox 28"/>
              <p:cNvSpPr txBox="1"/>
              <p:nvPr/>
            </p:nvSpPr>
            <p:spPr>
              <a:xfrm>
                <a:off x="3794760" y="3585210"/>
                <a:ext cx="160782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2C2C2C"/>
                    </a:solidFill>
                    <a:latin typeface="Noto Sans CJK SC"/>
                    <a:ea typeface="Microsoft YaHei"/>
                    <a:cs typeface="Noto Sans CJK SC"/>
                  </a:rPr>
                  <a:t>人物事迹，强化血缘</a:t>
                </a:r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3794760" y="3823335"/>
                <a:ext cx="195834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2C2C2C"/>
                    </a:solidFill>
                    <a:latin typeface="Noto Sans CJK SC"/>
                    <a:ea typeface="Microsoft YaHei"/>
                    <a:cs typeface="Noto Sans CJK SC"/>
                  </a:rPr>
                  <a:t>认同感，明确长幼尊卑。</a:t>
                </a:r>
              </a:p>
            </p:txBody>
          </p:sp>
        </p:grpSp>
        <p:sp>
          <p:nvSpPr>
            <p:cNvPr id="31" name="Freeform 31"/>
            <p:cNvSpPr/>
            <p:nvPr/>
          </p:nvSpPr>
          <p:spPr>
            <a:xfrm>
              <a:off x="6096000" y="3714750"/>
              <a:ext cx="381000" cy="9525"/>
            </a:xfrm>
            <a:custGeom>
              <a:avLst/>
              <a:gdLst/>
              <a:ahLst/>
              <a:cxnLst/>
              <a:rect l="l" t="t" r="r" b="b"/>
              <a:pathLst>
                <a:path w="381000" h="9525">
                  <a:moveTo>
                    <a:pt x="0" y="0"/>
                  </a:moveTo>
                  <a:lnTo>
                    <a:pt x="381000" y="0"/>
                  </a:lnTo>
                </a:path>
              </a:pathLst>
            </a:custGeom>
            <a:solidFill>
              <a:srgbClr val="000000"/>
            </a:solidFill>
            <a:ln w="19050">
              <a:solidFill>
                <a:srgbClr val="6B7B8D"/>
              </a:solidFill>
              <a:tailEnd type="triangle" w="lg" len="lg"/>
            </a:ln>
          </p:spPr>
        </p:sp>
        <p:grpSp>
          <p:nvGrpSpPr>
            <p:cNvPr id="43" name="Group 43"/>
            <p:cNvGrpSpPr/>
            <p:nvPr/>
          </p:nvGrpSpPr>
          <p:grpSpPr>
            <a:xfrm>
              <a:off x="6477000" y="1905000"/>
              <a:ext cx="2476500" cy="3619500"/>
              <a:chOff x="6477000" y="1905000"/>
              <a:chExt cx="2476500" cy="361950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6477000" y="1905000"/>
                <a:ext cx="2476500" cy="3619500"/>
              </a:xfrm>
              <a:custGeom>
                <a:avLst/>
                <a:gdLst/>
                <a:ahLst/>
                <a:cxnLst/>
                <a:rect l="l" t="t" r="r" b="b"/>
                <a:pathLst>
                  <a:path w="2476500" h="3619500">
                    <a:moveTo>
                      <a:pt x="76200" y="0"/>
                    </a:moveTo>
                    <a:lnTo>
                      <a:pt x="2400300" y="0"/>
                    </a:lnTo>
                    <a:cubicBezTo>
                      <a:pt x="2442384" y="0"/>
                      <a:pt x="2476500" y="34116"/>
                      <a:pt x="2476500" y="76200"/>
                    </a:cubicBezTo>
                    <a:lnTo>
                      <a:pt x="2476500" y="3543300"/>
                    </a:lnTo>
                    <a:cubicBezTo>
                      <a:pt x="2476500" y="3585384"/>
                      <a:pt x="2442384" y="3619500"/>
                      <a:pt x="2400300" y="3619500"/>
                    </a:cubicBezTo>
                    <a:lnTo>
                      <a:pt x="76200" y="3619500"/>
                    </a:lnTo>
                    <a:cubicBezTo>
                      <a:pt x="34116" y="3619500"/>
                      <a:pt x="0" y="3585384"/>
                      <a:pt x="0" y="3543300"/>
                    </a:cubicBezTo>
                    <a:lnTo>
                      <a:pt x="0" y="76200"/>
                    </a:lnTo>
                    <a:cubicBezTo>
                      <a:pt x="0" y="34116"/>
                      <a:pt x="34116" y="0"/>
                      <a:pt x="762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E8DFD0"/>
                </a:solidFill>
              </a:ln>
            </p:spPr>
          </p:sp>
          <p:sp>
            <p:nvSpPr>
              <p:cNvPr id="33" name="TextBox 33"/>
              <p:cNvSpPr txBox="1"/>
              <p:nvPr/>
            </p:nvSpPr>
            <p:spPr>
              <a:xfrm>
                <a:off x="6637020" y="2026920"/>
                <a:ext cx="465811" cy="4876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2400" b="1" dirty="0">
                    <a:solidFill>
                      <a:srgbClr val="C41E3A">
                        <a:alphaMod val="20000"/>
                      </a:srgbClr>
                    </a:solidFill>
                    <a:latin typeface="Noto Sans CJK SC"/>
                    <a:ea typeface="Microsoft YaHei"/>
                    <a:cs typeface="Noto Sans CJK SC"/>
                  </a:rPr>
                  <a:t>03</a:t>
                </a:r>
              </a:p>
            </p:txBody>
          </p:sp>
          <p:grpSp>
            <p:nvGrpSpPr>
              <p:cNvPr id="38" name="Group 38"/>
              <p:cNvGrpSpPr/>
              <p:nvPr/>
            </p:nvGrpSpPr>
            <p:grpSpPr>
              <a:xfrm>
                <a:off x="6705600" y="2705100"/>
                <a:ext cx="228600" cy="228600"/>
                <a:chOff x="6705600" y="2705100"/>
                <a:chExt cx="228600" cy="228600"/>
              </a:xfrm>
            </p:grpSpPr>
            <p:sp>
              <p:nvSpPr>
                <p:cNvPr id="34" name="Freeform 34"/>
                <p:cNvSpPr/>
                <p:nvPr/>
              </p:nvSpPr>
              <p:spPr>
                <a:xfrm>
                  <a:off x="6756400" y="2857500"/>
                  <a:ext cx="127000" cy="76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000" h="76200">
                      <a:moveTo>
                        <a:pt x="0" y="0"/>
                      </a:moveTo>
                      <a:lnTo>
                        <a:pt x="127000" y="0"/>
                      </a:lnTo>
                      <a:lnTo>
                        <a:pt x="127000" y="50800"/>
                      </a:lnTo>
                      <a:cubicBezTo>
                        <a:pt x="127000" y="64828"/>
                        <a:pt x="115628" y="76200"/>
                        <a:pt x="101600" y="76200"/>
                      </a:cubicBezTo>
                      <a:lnTo>
                        <a:pt x="25400" y="76200"/>
                      </a:lnTo>
                      <a:cubicBezTo>
                        <a:pt x="11372" y="76200"/>
                        <a:pt x="0" y="64828"/>
                        <a:pt x="0" y="50800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19050">
                  <a:solidFill>
                    <a:srgbClr val="C41E3A"/>
                  </a:solidFill>
                </a:ln>
              </p:spPr>
            </p:sp>
            <p:sp>
              <p:nvSpPr>
                <p:cNvPr id="35" name="Freeform 35"/>
                <p:cNvSpPr/>
                <p:nvPr/>
              </p:nvSpPr>
              <p:spPr>
                <a:xfrm>
                  <a:off x="6705600" y="2705100"/>
                  <a:ext cx="114300" cy="101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300" h="101600">
                      <a:moveTo>
                        <a:pt x="114300" y="76200"/>
                      </a:moveTo>
                      <a:cubicBezTo>
                        <a:pt x="114300" y="34116"/>
                        <a:pt x="80184" y="0"/>
                        <a:pt x="38100" y="0"/>
                      </a:cubicBezTo>
                      <a:lnTo>
                        <a:pt x="0" y="0"/>
                      </a:lnTo>
                      <a:lnTo>
                        <a:pt x="0" y="25400"/>
                      </a:lnTo>
                      <a:cubicBezTo>
                        <a:pt x="0" y="67484"/>
                        <a:pt x="34116" y="101600"/>
                        <a:pt x="76200" y="101600"/>
                      </a:cubicBezTo>
                      <a:lnTo>
                        <a:pt x="114300" y="101600"/>
                      </a:lnTo>
                    </a:path>
                  </a:pathLst>
                </a:custGeom>
                <a:noFill/>
                <a:ln w="19050">
                  <a:solidFill>
                    <a:srgbClr val="C41E3A"/>
                  </a:solidFill>
                </a:ln>
              </p:spPr>
            </p:sp>
            <p:sp>
              <p:nvSpPr>
                <p:cNvPr id="36" name="Freeform 36"/>
                <p:cNvSpPr/>
                <p:nvPr/>
              </p:nvSpPr>
              <p:spPr>
                <a:xfrm>
                  <a:off x="6819900" y="2730500"/>
                  <a:ext cx="114300" cy="88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300" h="88900">
                      <a:moveTo>
                        <a:pt x="0" y="76200"/>
                      </a:moveTo>
                      <a:cubicBezTo>
                        <a:pt x="0" y="34116"/>
                        <a:pt x="34116" y="0"/>
                        <a:pt x="76200" y="0"/>
                      </a:cubicBezTo>
                      <a:lnTo>
                        <a:pt x="114300" y="0"/>
                      </a:lnTo>
                      <a:lnTo>
                        <a:pt x="114300" y="12700"/>
                      </a:lnTo>
                      <a:cubicBezTo>
                        <a:pt x="114300" y="54784"/>
                        <a:pt x="80184" y="88900"/>
                        <a:pt x="38100" y="88900"/>
                      </a:cubicBezTo>
                      <a:lnTo>
                        <a:pt x="0" y="88900"/>
                      </a:lnTo>
                    </a:path>
                  </a:pathLst>
                </a:custGeom>
                <a:noFill/>
                <a:ln w="19050">
                  <a:solidFill>
                    <a:srgbClr val="C41E3A"/>
                  </a:solidFill>
                </a:ln>
              </p:spPr>
            </p:sp>
            <p:sp>
              <p:nvSpPr>
                <p:cNvPr id="37" name="Freeform 37"/>
                <p:cNvSpPr/>
                <p:nvPr/>
              </p:nvSpPr>
              <p:spPr>
                <a:xfrm>
                  <a:off x="6819900" y="2781300"/>
                  <a:ext cx="9525" cy="76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76200">
                      <a:moveTo>
                        <a:pt x="0" y="7620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9050">
                  <a:solidFill>
                    <a:srgbClr val="C41E3A"/>
                  </a:solidFill>
                </a:ln>
              </p:spPr>
            </p:sp>
          </p:grpSp>
          <p:sp>
            <p:nvSpPr>
              <p:cNvPr id="39" name="TextBox 39"/>
              <p:cNvSpPr txBox="1"/>
              <p:nvPr/>
            </p:nvSpPr>
            <p:spPr>
              <a:xfrm>
                <a:off x="6648450" y="2981325"/>
                <a:ext cx="958215" cy="304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500" b="1" dirty="0">
                    <a:solidFill>
                      <a:srgbClr val="2C2C2C"/>
                    </a:solidFill>
                    <a:latin typeface="Noto Sans CJK SC"/>
                    <a:ea typeface="Microsoft YaHei"/>
                    <a:cs typeface="Noto Sans CJK SC"/>
                  </a:rPr>
                  <a:t>祭田经济</a:t>
                </a:r>
              </a:p>
            </p:txBody>
          </p:sp>
          <p:sp>
            <p:nvSpPr>
              <p:cNvPr id="40" name="TextBox 40"/>
              <p:cNvSpPr txBox="1"/>
              <p:nvPr/>
            </p:nvSpPr>
            <p:spPr>
              <a:xfrm>
                <a:off x="6652260" y="3347085"/>
                <a:ext cx="143256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2C2C2C"/>
                    </a:solidFill>
                    <a:latin typeface="Noto Sans CJK SC"/>
                    <a:ea typeface="Microsoft YaHei"/>
                    <a:cs typeface="Noto Sans CJK SC"/>
                  </a:rPr>
                  <a:t>专门土地收入用于</a:t>
                </a:r>
              </a:p>
            </p:txBody>
          </p:sp>
          <p:sp>
            <p:nvSpPr>
              <p:cNvPr id="41" name="TextBox 41"/>
              <p:cNvSpPr txBox="1"/>
              <p:nvPr/>
            </p:nvSpPr>
            <p:spPr>
              <a:xfrm>
                <a:off x="6652260" y="3585210"/>
                <a:ext cx="160782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2C2C2C"/>
                    </a:solidFill>
                    <a:latin typeface="Noto Sans CJK SC"/>
                    <a:ea typeface="Microsoft YaHei"/>
                    <a:cs typeface="Noto Sans CJK SC"/>
                  </a:rPr>
                  <a:t>祭祀活动，保障宗族</a:t>
                </a:r>
              </a:p>
            </p:txBody>
          </p:sp>
          <p:sp>
            <p:nvSpPr>
              <p:cNvPr id="42" name="TextBox 42"/>
              <p:cNvSpPr txBox="1"/>
              <p:nvPr/>
            </p:nvSpPr>
            <p:spPr>
              <a:xfrm>
                <a:off x="6652260" y="3823335"/>
                <a:ext cx="178308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2C2C2C"/>
                    </a:solidFill>
                    <a:latin typeface="Noto Sans CJK SC"/>
                    <a:ea typeface="Microsoft YaHei"/>
                    <a:cs typeface="Noto Sans CJK SC"/>
                  </a:rPr>
                  <a:t>运作经费，提供福利。</a:t>
                </a:r>
              </a:p>
            </p:txBody>
          </p:sp>
        </p:grpSp>
        <p:sp>
          <p:nvSpPr>
            <p:cNvPr id="44" name="Freeform 44"/>
            <p:cNvSpPr/>
            <p:nvPr/>
          </p:nvSpPr>
          <p:spPr>
            <a:xfrm>
              <a:off x="8953500" y="3714750"/>
              <a:ext cx="381000" cy="9525"/>
            </a:xfrm>
            <a:custGeom>
              <a:avLst/>
              <a:gdLst/>
              <a:ahLst/>
              <a:cxnLst/>
              <a:rect l="l" t="t" r="r" b="b"/>
              <a:pathLst>
                <a:path w="381000" h="9525">
                  <a:moveTo>
                    <a:pt x="0" y="0"/>
                  </a:moveTo>
                  <a:lnTo>
                    <a:pt x="381000" y="0"/>
                  </a:lnTo>
                </a:path>
              </a:pathLst>
            </a:custGeom>
            <a:solidFill>
              <a:srgbClr val="000000"/>
            </a:solidFill>
            <a:ln w="19050">
              <a:solidFill>
                <a:srgbClr val="6B7B8D"/>
              </a:solidFill>
              <a:tailEnd type="triangle" w="lg" len="lg"/>
            </a:ln>
          </p:spPr>
        </p:sp>
        <p:grpSp>
          <p:nvGrpSpPr>
            <p:cNvPr id="56" name="Group 56"/>
            <p:cNvGrpSpPr/>
            <p:nvPr/>
          </p:nvGrpSpPr>
          <p:grpSpPr>
            <a:xfrm>
              <a:off x="9334500" y="1905000"/>
              <a:ext cx="2286000" cy="3619500"/>
              <a:chOff x="9334500" y="1905000"/>
              <a:chExt cx="2286000" cy="3619500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9334500" y="1905000"/>
                <a:ext cx="2286000" cy="3619500"/>
              </a:xfrm>
              <a:custGeom>
                <a:avLst/>
                <a:gdLst/>
                <a:ahLst/>
                <a:cxnLst/>
                <a:rect l="l" t="t" r="r" b="b"/>
                <a:pathLst>
                  <a:path w="2286000" h="3619500">
                    <a:moveTo>
                      <a:pt x="76200" y="0"/>
                    </a:moveTo>
                    <a:lnTo>
                      <a:pt x="2209800" y="0"/>
                    </a:lnTo>
                    <a:cubicBezTo>
                      <a:pt x="2251884" y="0"/>
                      <a:pt x="2286000" y="34116"/>
                      <a:pt x="2286000" y="76200"/>
                    </a:cubicBezTo>
                    <a:lnTo>
                      <a:pt x="2286000" y="3543300"/>
                    </a:lnTo>
                    <a:cubicBezTo>
                      <a:pt x="2286000" y="3585384"/>
                      <a:pt x="2251884" y="3619500"/>
                      <a:pt x="2209800" y="3619500"/>
                    </a:cubicBezTo>
                    <a:lnTo>
                      <a:pt x="76200" y="3619500"/>
                    </a:lnTo>
                    <a:cubicBezTo>
                      <a:pt x="34116" y="3619500"/>
                      <a:pt x="0" y="3585384"/>
                      <a:pt x="0" y="3543300"/>
                    </a:cubicBezTo>
                    <a:lnTo>
                      <a:pt x="0" y="76200"/>
                    </a:lnTo>
                    <a:cubicBezTo>
                      <a:pt x="0" y="34116"/>
                      <a:pt x="34116" y="0"/>
                      <a:pt x="762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E8DFD0"/>
                </a:solidFill>
              </a:ln>
            </p:spPr>
          </p:sp>
          <p:sp>
            <p:nvSpPr>
              <p:cNvPr id="46" name="TextBox 46"/>
              <p:cNvSpPr txBox="1"/>
              <p:nvPr/>
            </p:nvSpPr>
            <p:spPr>
              <a:xfrm>
                <a:off x="9494520" y="2026920"/>
                <a:ext cx="465811" cy="4876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2400" b="1" dirty="0">
                    <a:solidFill>
                      <a:srgbClr val="C41E3A">
                        <a:alphaMod val="20000"/>
                      </a:srgbClr>
                    </a:solidFill>
                    <a:latin typeface="Noto Sans CJK SC"/>
                    <a:ea typeface="Microsoft YaHei"/>
                    <a:cs typeface="Noto Sans CJK SC"/>
                  </a:rPr>
                  <a:t>04</a:t>
                </a:r>
              </a:p>
            </p:txBody>
          </p:sp>
          <p:grpSp>
            <p:nvGrpSpPr>
              <p:cNvPr id="51" name="Group 51"/>
              <p:cNvGrpSpPr/>
              <p:nvPr/>
            </p:nvGrpSpPr>
            <p:grpSpPr>
              <a:xfrm>
                <a:off x="9563100" y="2705100"/>
                <a:ext cx="228600" cy="228600"/>
                <a:chOff x="9563100" y="2705100"/>
                <a:chExt cx="228600" cy="228600"/>
              </a:xfrm>
            </p:grpSpPr>
            <p:sp>
              <p:nvSpPr>
                <p:cNvPr id="47" name="Freeform 47"/>
                <p:cNvSpPr/>
                <p:nvPr/>
              </p:nvSpPr>
              <p:spPr>
                <a:xfrm>
                  <a:off x="9588500" y="2705100"/>
                  <a:ext cx="101600" cy="101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600" h="101600">
                      <a:moveTo>
                        <a:pt x="0" y="50800"/>
                      </a:moveTo>
                      <a:cubicBezTo>
                        <a:pt x="0" y="78856"/>
                        <a:pt x="22744" y="101600"/>
                        <a:pt x="50800" y="101600"/>
                      </a:cubicBezTo>
                      <a:cubicBezTo>
                        <a:pt x="78856" y="101600"/>
                        <a:pt x="101600" y="78856"/>
                        <a:pt x="101600" y="50800"/>
                      </a:cubicBezTo>
                      <a:cubicBezTo>
                        <a:pt x="101600" y="22744"/>
                        <a:pt x="78856" y="0"/>
                        <a:pt x="50800" y="0"/>
                      </a:cubicBezTo>
                      <a:cubicBezTo>
                        <a:pt x="22744" y="0"/>
                        <a:pt x="0" y="22744"/>
                        <a:pt x="0" y="50800"/>
                      </a:cubicBezTo>
                    </a:path>
                  </a:pathLst>
                </a:custGeom>
                <a:noFill/>
                <a:ln w="19050">
                  <a:solidFill>
                    <a:srgbClr val="C41E3A"/>
                  </a:solidFill>
                </a:ln>
              </p:spPr>
            </p:sp>
            <p:sp>
              <p:nvSpPr>
                <p:cNvPr id="48" name="Freeform 48"/>
                <p:cNvSpPr/>
                <p:nvPr/>
              </p:nvSpPr>
              <p:spPr>
                <a:xfrm>
                  <a:off x="9563100" y="2857500"/>
                  <a:ext cx="152400" cy="76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400" h="76200">
                      <a:moveTo>
                        <a:pt x="0" y="76200"/>
                      </a:moveTo>
                      <a:lnTo>
                        <a:pt x="0" y="50800"/>
                      </a:lnTo>
                      <a:cubicBezTo>
                        <a:pt x="0" y="22744"/>
                        <a:pt x="22744" y="0"/>
                        <a:pt x="50800" y="0"/>
                      </a:cubicBezTo>
                      <a:lnTo>
                        <a:pt x="101600" y="0"/>
                      </a:lnTo>
                      <a:cubicBezTo>
                        <a:pt x="129656" y="0"/>
                        <a:pt x="152400" y="22744"/>
                        <a:pt x="152400" y="50800"/>
                      </a:cubicBezTo>
                      <a:lnTo>
                        <a:pt x="152400" y="76200"/>
                      </a:lnTo>
                    </a:path>
                  </a:pathLst>
                </a:custGeom>
                <a:noFill/>
                <a:ln w="19050">
                  <a:solidFill>
                    <a:srgbClr val="C41E3A"/>
                  </a:solidFill>
                </a:ln>
              </p:spPr>
            </p:sp>
            <p:sp>
              <p:nvSpPr>
                <p:cNvPr id="49" name="Freeform 49"/>
                <p:cNvSpPr/>
                <p:nvPr/>
              </p:nvSpPr>
              <p:spPr>
                <a:xfrm>
                  <a:off x="9728200" y="2706751"/>
                  <a:ext cx="38200" cy="9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00" h="98425">
                      <a:moveTo>
                        <a:pt x="0" y="0"/>
                      </a:moveTo>
                      <a:cubicBezTo>
                        <a:pt x="22478" y="5755"/>
                        <a:pt x="38200" y="26009"/>
                        <a:pt x="38200" y="49212"/>
                      </a:cubicBezTo>
                      <a:cubicBezTo>
                        <a:pt x="38200" y="72416"/>
                        <a:pt x="22478" y="92670"/>
                        <a:pt x="0" y="98425"/>
                      </a:cubicBezTo>
                    </a:path>
                  </a:pathLst>
                </a:custGeom>
                <a:noFill/>
                <a:ln w="19050">
                  <a:solidFill>
                    <a:srgbClr val="C41E3A"/>
                  </a:solidFill>
                </a:ln>
              </p:spPr>
            </p:sp>
            <p:sp>
              <p:nvSpPr>
                <p:cNvPr id="50" name="Freeform 50"/>
                <p:cNvSpPr/>
                <p:nvPr/>
              </p:nvSpPr>
              <p:spPr>
                <a:xfrm>
                  <a:off x="9753600" y="2859405"/>
                  <a:ext cx="38100" cy="742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74295">
                      <a:moveTo>
                        <a:pt x="38100" y="74295"/>
                      </a:moveTo>
                      <a:lnTo>
                        <a:pt x="38100" y="48895"/>
                      </a:lnTo>
                      <a:cubicBezTo>
                        <a:pt x="37967" y="25839"/>
                        <a:pt x="22324" y="5764"/>
                        <a:pt x="0" y="0"/>
                      </a:cubicBezTo>
                    </a:path>
                  </a:pathLst>
                </a:custGeom>
                <a:noFill/>
                <a:ln w="19050">
                  <a:solidFill>
                    <a:srgbClr val="C41E3A"/>
                  </a:solidFill>
                </a:ln>
              </p:spPr>
            </p:sp>
          </p:grpSp>
          <p:sp>
            <p:nvSpPr>
              <p:cNvPr id="52" name="TextBox 52"/>
              <p:cNvSpPr txBox="1"/>
              <p:nvPr/>
            </p:nvSpPr>
            <p:spPr>
              <a:xfrm>
                <a:off x="9505950" y="2981325"/>
                <a:ext cx="958215" cy="304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500" b="1" dirty="0">
                    <a:solidFill>
                      <a:srgbClr val="2C2C2C"/>
                    </a:solidFill>
                    <a:latin typeface="Noto Sans CJK SC"/>
                    <a:ea typeface="Microsoft YaHei"/>
                    <a:cs typeface="Noto Sans CJK SC"/>
                  </a:rPr>
                  <a:t>社会机制</a:t>
                </a:r>
              </a:p>
            </p:txBody>
          </p:sp>
          <p:sp>
            <p:nvSpPr>
              <p:cNvPr id="53" name="TextBox 53"/>
              <p:cNvSpPr txBox="1"/>
              <p:nvPr/>
            </p:nvSpPr>
            <p:spPr>
              <a:xfrm>
                <a:off x="9509760" y="3347085"/>
                <a:ext cx="143256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2C2C2C"/>
                    </a:solidFill>
                    <a:latin typeface="Noto Sans CJK SC"/>
                    <a:ea typeface="Microsoft YaHei"/>
                    <a:cs typeface="Noto Sans CJK SC"/>
                  </a:rPr>
                  <a:t>千年之家不动一抔</a:t>
                </a:r>
              </a:p>
            </p:txBody>
          </p:sp>
          <p:sp>
            <p:nvSpPr>
              <p:cNvPr id="54" name="TextBox 54"/>
              <p:cNvSpPr txBox="1"/>
              <p:nvPr/>
            </p:nvSpPr>
            <p:spPr>
              <a:xfrm>
                <a:off x="9509760" y="3585210"/>
                <a:ext cx="160782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2C2C2C"/>
                    </a:solidFill>
                    <a:latin typeface="Noto Sans CJK SC"/>
                    <a:ea typeface="Microsoft YaHei"/>
                    <a:cs typeface="Noto Sans CJK SC"/>
                  </a:rPr>
                  <a:t>极强凝聚力维持社会</a:t>
                </a:r>
              </a:p>
            </p:txBody>
          </p:sp>
          <p:sp>
            <p:nvSpPr>
              <p:cNvPr id="55" name="TextBox 55"/>
              <p:cNvSpPr txBox="1"/>
              <p:nvPr/>
            </p:nvSpPr>
            <p:spPr>
              <a:xfrm>
                <a:off x="9509760" y="3823335"/>
                <a:ext cx="143256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2C2C2C"/>
                    </a:solidFill>
                    <a:latin typeface="Noto Sans CJK SC"/>
                    <a:ea typeface="Microsoft YaHei"/>
                    <a:cs typeface="Noto Sans CJK SC"/>
                  </a:rPr>
                  <a:t>长期稳定与和谐。</a:t>
                </a:r>
              </a:p>
            </p:txBody>
          </p:sp>
        </p:grpSp>
      </p:grpSp>
      <p:sp>
        <p:nvSpPr>
          <p:cNvPr id="58" name="TextBox 58"/>
          <p:cNvSpPr txBox="1"/>
          <p:nvPr/>
        </p:nvSpPr>
        <p:spPr>
          <a:xfrm>
            <a:off x="4382357" y="6475095"/>
            <a:ext cx="3427285" cy="1828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900" dirty="0">
                <a:solidFill>
                  <a:srgbClr val="6B7B8D"/>
                </a:solidFill>
                <a:latin typeface="Noto Sans CJK SC"/>
                <a:ea typeface="Microsoft YaHei"/>
                <a:cs typeface="Noto Sans CJK SC"/>
              </a:rPr>
              <a:t>资料来源：《徽州宗族社会研究》 | 传统社会治理模式分析</a:t>
            </a:r>
          </a:p>
        </p:txBody>
      </p:sp>
    </p:spTree>
  </p:cSld>
  <p:clrMapOvr>
    <a:masterClrMapping/>
  </p:clrMapOvr>
  <p:transition xmlns:p14="http://schemas.microsoft.com/office/powerpoint/2010/main" p14:dur="4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0E8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5086350" cy="747713"/>
            <a:chOff x="542925" y="423862"/>
            <a:chExt cx="5086350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3852624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报告核心架构与逻辑脉络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507682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7B8D"/>
                  </a:solidFill>
                  <a:latin typeface="Noto Sans CJK SC"/>
                  <a:ea typeface="Microsoft YaHei"/>
                  <a:cs typeface="Noto Sans CJK SC"/>
                </a:rPr>
                <a:t>从地理封闭到商业开放，再到文化固守的完整闭环。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71500" y="1428750"/>
            <a:ext cx="5334000" cy="2286000"/>
            <a:chOff x="571500" y="1428750"/>
            <a:chExt cx="5334000" cy="2286000"/>
          </a:xfrm>
        </p:grpSpPr>
        <p:sp>
          <p:nvSpPr>
            <p:cNvPr id="6" name="Freeform 6"/>
            <p:cNvSpPr/>
            <p:nvPr/>
          </p:nvSpPr>
          <p:spPr>
            <a:xfrm>
              <a:off x="571500" y="1428750"/>
              <a:ext cx="5334000" cy="2286000"/>
            </a:xfrm>
            <a:custGeom>
              <a:avLst/>
              <a:gdLst/>
              <a:ahLst/>
              <a:cxnLst/>
              <a:rect l="l" t="t" r="r" b="b"/>
              <a:pathLst>
                <a:path w="5334000" h="22860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2209800"/>
                  </a:lnTo>
                  <a:cubicBezTo>
                    <a:pt x="5334000" y="2251884"/>
                    <a:pt x="5299884" y="2286000"/>
                    <a:pt x="5257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E8DFD0"/>
              </a:solidFill>
            </a:ln>
          </p:spPr>
        </p:sp>
        <p:grpSp>
          <p:nvGrpSpPr>
            <p:cNvPr id="12" name="Group 12"/>
            <p:cNvGrpSpPr/>
            <p:nvPr/>
          </p:nvGrpSpPr>
          <p:grpSpPr>
            <a:xfrm>
              <a:off x="885825" y="1790700"/>
              <a:ext cx="171450" cy="171450"/>
              <a:chOff x="885825" y="1790700"/>
              <a:chExt cx="171450" cy="17145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885825" y="1790700"/>
                <a:ext cx="171450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171450">
                    <a:moveTo>
                      <a:pt x="0" y="85725"/>
                    </a:moveTo>
                    <a:cubicBezTo>
                      <a:pt x="0" y="133070"/>
                      <a:pt x="38380" y="171450"/>
                      <a:pt x="85725" y="171450"/>
                    </a:cubicBezTo>
                    <a:cubicBezTo>
                      <a:pt x="133070" y="171450"/>
                      <a:pt x="171450" y="133070"/>
                      <a:pt x="171450" y="85725"/>
                    </a:cubicBezTo>
                    <a:cubicBezTo>
                      <a:pt x="171450" y="38380"/>
                      <a:pt x="133070" y="0"/>
                      <a:pt x="85725" y="0"/>
                    </a:cubicBezTo>
                    <a:cubicBezTo>
                      <a:pt x="38380" y="0"/>
                      <a:pt x="0" y="38380"/>
                      <a:pt x="0" y="85725"/>
                    </a:cubicBez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8" name="Freeform 8"/>
              <p:cNvSpPr/>
              <p:nvPr/>
            </p:nvSpPr>
            <p:spPr>
              <a:xfrm>
                <a:off x="891540" y="1847850"/>
                <a:ext cx="16002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60020" h="9525">
                    <a:moveTo>
                      <a:pt x="0" y="0"/>
                    </a:moveTo>
                    <a:lnTo>
                      <a:pt x="160020" y="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9" name="Freeform 9"/>
              <p:cNvSpPr/>
              <p:nvPr/>
            </p:nvSpPr>
            <p:spPr>
              <a:xfrm>
                <a:off x="891540" y="1905000"/>
                <a:ext cx="16002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60020" h="9525">
                    <a:moveTo>
                      <a:pt x="0" y="0"/>
                    </a:moveTo>
                    <a:lnTo>
                      <a:pt x="160020" y="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10" name="Freeform 10"/>
              <p:cNvSpPr/>
              <p:nvPr/>
            </p:nvSpPr>
            <p:spPr>
              <a:xfrm>
                <a:off x="934050" y="1790700"/>
                <a:ext cx="32738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32738" h="171450">
                    <a:moveTo>
                      <a:pt x="32738" y="0"/>
                    </a:moveTo>
                    <a:cubicBezTo>
                      <a:pt x="0" y="52462"/>
                      <a:pt x="0" y="118988"/>
                      <a:pt x="32738" y="171450"/>
                    </a:cubicBez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11" name="Freeform 11"/>
              <p:cNvSpPr/>
              <p:nvPr/>
            </p:nvSpPr>
            <p:spPr>
              <a:xfrm>
                <a:off x="976312" y="1790700"/>
                <a:ext cx="32738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32738" h="171450">
                    <a:moveTo>
                      <a:pt x="0" y="0"/>
                    </a:moveTo>
                    <a:cubicBezTo>
                      <a:pt x="32738" y="52462"/>
                      <a:pt x="32738" y="118988"/>
                      <a:pt x="0" y="171450"/>
                    </a:cubicBez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</p:grpSp>
        <p:sp>
          <p:nvSpPr>
            <p:cNvPr id="13" name="TextBox 13"/>
            <p:cNvSpPr txBox="1"/>
            <p:nvPr/>
          </p:nvSpPr>
          <p:spPr>
            <a:xfrm>
              <a:off x="1181100" y="1762125"/>
              <a:ext cx="1222748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01 地理格局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842010" y="2108835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环山为障、依水通达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842010" y="2318385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的封闭与开放二元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842010" y="2527935"/>
              <a:ext cx="5562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结构。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6286500" y="1428750"/>
            <a:ext cx="5334000" cy="2286000"/>
            <a:chOff x="6286500" y="1428750"/>
            <a:chExt cx="5334000" cy="2286000"/>
          </a:xfrm>
        </p:grpSpPr>
        <p:sp>
          <p:nvSpPr>
            <p:cNvPr id="18" name="Freeform 18"/>
            <p:cNvSpPr/>
            <p:nvPr/>
          </p:nvSpPr>
          <p:spPr>
            <a:xfrm>
              <a:off x="6286500" y="1428750"/>
              <a:ext cx="5334000" cy="2286000"/>
            </a:xfrm>
            <a:custGeom>
              <a:avLst/>
              <a:gdLst/>
              <a:ahLst/>
              <a:cxnLst/>
              <a:rect l="l" t="t" r="r" b="b"/>
              <a:pathLst>
                <a:path w="5334000" h="22860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2209800"/>
                  </a:lnTo>
                  <a:cubicBezTo>
                    <a:pt x="5334000" y="2251884"/>
                    <a:pt x="5299884" y="2286000"/>
                    <a:pt x="5257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E8DFD0"/>
              </a:solidFill>
            </a:ln>
          </p:spPr>
        </p:sp>
        <p:grpSp>
          <p:nvGrpSpPr>
            <p:cNvPr id="21" name="Group 21"/>
            <p:cNvGrpSpPr/>
            <p:nvPr/>
          </p:nvGrpSpPr>
          <p:grpSpPr>
            <a:xfrm>
              <a:off x="6601301" y="1789370"/>
              <a:ext cx="175755" cy="179791"/>
              <a:chOff x="6601301" y="1789370"/>
              <a:chExt cx="175755" cy="179791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6686550" y="1838325"/>
                <a:ext cx="19050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57150">
                    <a:moveTo>
                      <a:pt x="0" y="0"/>
                    </a:moveTo>
                    <a:lnTo>
                      <a:pt x="0" y="38100"/>
                    </a:lnTo>
                    <a:lnTo>
                      <a:pt x="19050" y="5715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20" name="Freeform 20"/>
              <p:cNvSpPr/>
              <p:nvPr/>
            </p:nvSpPr>
            <p:spPr>
              <a:xfrm>
                <a:off x="6601301" y="1789370"/>
                <a:ext cx="175755" cy="179791"/>
              </a:xfrm>
              <a:custGeom>
                <a:avLst/>
                <a:gdLst/>
                <a:ahLst/>
                <a:cxnLst/>
                <a:rect l="l" t="t" r="r" b="b"/>
                <a:pathLst>
                  <a:path w="175755" h="179791">
                    <a:moveTo>
                      <a:pt x="0" y="77530"/>
                    </a:moveTo>
                    <a:cubicBezTo>
                      <a:pt x="4419" y="34148"/>
                      <a:pt x="40701" y="996"/>
                      <a:pt x="84305" y="498"/>
                    </a:cubicBezTo>
                    <a:cubicBezTo>
                      <a:pt x="127908" y="0"/>
                      <a:pt x="164938" y="32315"/>
                      <a:pt x="170347" y="75585"/>
                    </a:cubicBezTo>
                    <a:cubicBezTo>
                      <a:pt x="175755" y="118854"/>
                      <a:pt x="147820" y="159290"/>
                      <a:pt x="105435" y="169540"/>
                    </a:cubicBezTo>
                    <a:cubicBezTo>
                      <a:pt x="63050" y="179791"/>
                      <a:pt x="19724" y="156590"/>
                      <a:pt x="4762" y="115630"/>
                    </a:cubicBezTo>
                    <a:moveTo>
                      <a:pt x="0" y="163255"/>
                    </a:moveTo>
                    <a:lnTo>
                      <a:pt x="0" y="115630"/>
                    </a:lnTo>
                    <a:lnTo>
                      <a:pt x="47625" y="11563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</p:grpSp>
        <p:sp>
          <p:nvSpPr>
            <p:cNvPr id="22" name="TextBox 22"/>
            <p:cNvSpPr txBox="1"/>
            <p:nvPr/>
          </p:nvSpPr>
          <p:spPr>
            <a:xfrm>
              <a:off x="6896100" y="1762125"/>
              <a:ext cx="128025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02 行政沿革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6557010" y="2108835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唐代歙州至清代徽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6557010" y="2318385"/>
              <a:ext cx="1423797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州府，1300年超稳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6557010" y="2527935"/>
              <a:ext cx="7315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定辖区。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571500" y="3905250"/>
            <a:ext cx="5334000" cy="2286000"/>
            <a:chOff x="571500" y="3905250"/>
            <a:chExt cx="5334000" cy="2286000"/>
          </a:xfrm>
        </p:grpSpPr>
        <p:sp>
          <p:nvSpPr>
            <p:cNvPr id="27" name="Freeform 27"/>
            <p:cNvSpPr/>
            <p:nvPr/>
          </p:nvSpPr>
          <p:spPr>
            <a:xfrm>
              <a:off x="571500" y="3905250"/>
              <a:ext cx="5334000" cy="2286000"/>
            </a:xfrm>
            <a:custGeom>
              <a:avLst/>
              <a:gdLst/>
              <a:ahLst/>
              <a:cxnLst/>
              <a:rect l="l" t="t" r="r" b="b"/>
              <a:pathLst>
                <a:path w="5334000" h="22860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2209800"/>
                  </a:lnTo>
                  <a:cubicBezTo>
                    <a:pt x="5334000" y="2251884"/>
                    <a:pt x="5299884" y="2286000"/>
                    <a:pt x="5257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E8DFD0"/>
              </a:solidFill>
            </a:ln>
          </p:spPr>
        </p:sp>
        <p:grpSp>
          <p:nvGrpSpPr>
            <p:cNvPr id="31" name="Group 31"/>
            <p:cNvGrpSpPr/>
            <p:nvPr/>
          </p:nvGrpSpPr>
          <p:grpSpPr>
            <a:xfrm>
              <a:off x="885825" y="4267200"/>
              <a:ext cx="171450" cy="171450"/>
              <a:chOff x="885825" y="4267200"/>
              <a:chExt cx="171450" cy="17145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885825" y="4267200"/>
                <a:ext cx="171450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171450">
                    <a:moveTo>
                      <a:pt x="0" y="85725"/>
                    </a:moveTo>
                    <a:cubicBezTo>
                      <a:pt x="0" y="133070"/>
                      <a:pt x="38380" y="171450"/>
                      <a:pt x="85725" y="171450"/>
                    </a:cubicBezTo>
                    <a:cubicBezTo>
                      <a:pt x="133070" y="171450"/>
                      <a:pt x="171450" y="133070"/>
                      <a:pt x="171450" y="85725"/>
                    </a:cubicBezTo>
                    <a:cubicBezTo>
                      <a:pt x="171450" y="38380"/>
                      <a:pt x="133070" y="0"/>
                      <a:pt x="85725" y="0"/>
                    </a:cubicBezTo>
                    <a:cubicBezTo>
                      <a:pt x="38380" y="0"/>
                      <a:pt x="0" y="38380"/>
                      <a:pt x="0" y="85725"/>
                    </a:cubicBez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29" name="Freeform 29"/>
              <p:cNvSpPr/>
              <p:nvPr/>
            </p:nvSpPr>
            <p:spPr>
              <a:xfrm>
                <a:off x="942975" y="4314588"/>
                <a:ext cx="57150" cy="76674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76674">
                    <a:moveTo>
                      <a:pt x="55245" y="9762"/>
                    </a:moveTo>
                    <a:cubicBezTo>
                      <a:pt x="51729" y="3663"/>
                      <a:pt x="45136" y="0"/>
                      <a:pt x="38100" y="237"/>
                    </a:cubicBezTo>
                    <a:lnTo>
                      <a:pt x="19050" y="237"/>
                    </a:lnTo>
                    <a:cubicBezTo>
                      <a:pt x="8529" y="237"/>
                      <a:pt x="0" y="8766"/>
                      <a:pt x="0" y="19287"/>
                    </a:cubicBezTo>
                    <a:cubicBezTo>
                      <a:pt x="0" y="29808"/>
                      <a:pt x="8529" y="38337"/>
                      <a:pt x="19050" y="38337"/>
                    </a:cubicBezTo>
                    <a:lnTo>
                      <a:pt x="38100" y="38337"/>
                    </a:lnTo>
                    <a:cubicBezTo>
                      <a:pt x="48621" y="38337"/>
                      <a:pt x="57150" y="46866"/>
                      <a:pt x="57150" y="57387"/>
                    </a:cubicBezTo>
                    <a:cubicBezTo>
                      <a:pt x="57150" y="67908"/>
                      <a:pt x="48621" y="76437"/>
                      <a:pt x="38100" y="76437"/>
                    </a:cubicBezTo>
                    <a:lnTo>
                      <a:pt x="19050" y="76437"/>
                    </a:lnTo>
                    <a:cubicBezTo>
                      <a:pt x="12014" y="76674"/>
                      <a:pt x="5421" y="73011"/>
                      <a:pt x="1905" y="66912"/>
                    </a:cubicBez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30" name="Freeform 30"/>
              <p:cNvSpPr/>
              <p:nvPr/>
            </p:nvSpPr>
            <p:spPr>
              <a:xfrm>
                <a:off x="971550" y="4305300"/>
                <a:ext cx="9525" cy="9525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0">
                    <a:moveTo>
                      <a:pt x="0" y="0"/>
                    </a:moveTo>
                    <a:lnTo>
                      <a:pt x="0" y="9525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</p:grpSp>
        <p:sp>
          <p:nvSpPr>
            <p:cNvPr id="32" name="TextBox 32"/>
            <p:cNvSpPr txBox="1"/>
            <p:nvPr/>
          </p:nvSpPr>
          <p:spPr>
            <a:xfrm>
              <a:off x="1181100" y="4238625"/>
              <a:ext cx="128025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03 徽商帝国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842010" y="4585335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贾而好儒，盐典双核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842010" y="4794885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驱动的商业资本闭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842010" y="5004435"/>
              <a:ext cx="3810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环。</a:t>
              </a:r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6286500" y="3905250"/>
            <a:ext cx="5334000" cy="2286000"/>
            <a:chOff x="6286500" y="3905250"/>
            <a:chExt cx="5334000" cy="2286000"/>
          </a:xfrm>
        </p:grpSpPr>
        <p:sp>
          <p:nvSpPr>
            <p:cNvPr id="37" name="Freeform 37"/>
            <p:cNvSpPr/>
            <p:nvPr/>
          </p:nvSpPr>
          <p:spPr>
            <a:xfrm>
              <a:off x="6286500" y="3905250"/>
              <a:ext cx="5334000" cy="2286000"/>
            </a:xfrm>
            <a:custGeom>
              <a:avLst/>
              <a:gdLst/>
              <a:ahLst/>
              <a:cxnLst/>
              <a:rect l="l" t="t" r="r" b="b"/>
              <a:pathLst>
                <a:path w="5334000" h="22860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2209800"/>
                  </a:lnTo>
                  <a:cubicBezTo>
                    <a:pt x="5334000" y="2251884"/>
                    <a:pt x="5299884" y="2286000"/>
                    <a:pt x="5257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E8DFD0"/>
              </a:solidFill>
            </a:ln>
          </p:spPr>
        </p:sp>
        <p:grpSp>
          <p:nvGrpSpPr>
            <p:cNvPr id="41" name="Group 41"/>
            <p:cNvGrpSpPr/>
            <p:nvPr/>
          </p:nvGrpSpPr>
          <p:grpSpPr>
            <a:xfrm>
              <a:off x="6600825" y="4267200"/>
              <a:ext cx="171450" cy="171450"/>
              <a:chOff x="6600825" y="4267200"/>
              <a:chExt cx="171450" cy="171450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6600825" y="4267200"/>
                <a:ext cx="171450" cy="8572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85725">
                    <a:moveTo>
                      <a:pt x="19050" y="85725"/>
                    </a:moveTo>
                    <a:lnTo>
                      <a:pt x="0" y="85725"/>
                    </a:lnTo>
                    <a:lnTo>
                      <a:pt x="85725" y="0"/>
                    </a:lnTo>
                    <a:lnTo>
                      <a:pt x="171450" y="85725"/>
                    </a:lnTo>
                    <a:lnTo>
                      <a:pt x="152400" y="85725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39" name="Freeform 39"/>
              <p:cNvSpPr/>
              <p:nvPr/>
            </p:nvSpPr>
            <p:spPr>
              <a:xfrm>
                <a:off x="6619875" y="4352925"/>
                <a:ext cx="133350" cy="85725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85725">
                    <a:moveTo>
                      <a:pt x="0" y="0"/>
                    </a:moveTo>
                    <a:lnTo>
                      <a:pt x="0" y="66675"/>
                    </a:lnTo>
                    <a:cubicBezTo>
                      <a:pt x="0" y="77196"/>
                      <a:pt x="8529" y="85725"/>
                      <a:pt x="19050" y="85725"/>
                    </a:cubicBezTo>
                    <a:lnTo>
                      <a:pt x="114300" y="85725"/>
                    </a:lnTo>
                    <a:cubicBezTo>
                      <a:pt x="124821" y="85725"/>
                      <a:pt x="133350" y="77196"/>
                      <a:pt x="133350" y="66675"/>
                    </a:cubicBezTo>
                    <a:lnTo>
                      <a:pt x="133350" y="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40" name="Freeform 40"/>
              <p:cNvSpPr/>
              <p:nvPr/>
            </p:nvSpPr>
            <p:spPr>
              <a:xfrm>
                <a:off x="6657975" y="4362450"/>
                <a:ext cx="5715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76200">
                    <a:moveTo>
                      <a:pt x="0" y="76200"/>
                    </a:moveTo>
                    <a:lnTo>
                      <a:pt x="0" y="19050"/>
                    </a:lnTo>
                    <a:cubicBezTo>
                      <a:pt x="0" y="8529"/>
                      <a:pt x="8529" y="0"/>
                      <a:pt x="19050" y="0"/>
                    </a:cubicBezTo>
                    <a:lnTo>
                      <a:pt x="38100" y="0"/>
                    </a:lnTo>
                    <a:cubicBezTo>
                      <a:pt x="48621" y="0"/>
                      <a:pt x="57150" y="8529"/>
                      <a:pt x="57150" y="19050"/>
                    </a:cubicBezTo>
                    <a:lnTo>
                      <a:pt x="57150" y="7620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</p:grpSp>
        <p:sp>
          <p:nvSpPr>
            <p:cNvPr id="42" name="TextBox 42"/>
            <p:cNvSpPr txBox="1"/>
            <p:nvPr/>
          </p:nvSpPr>
          <p:spPr>
            <a:xfrm>
              <a:off x="6896100" y="4238625"/>
              <a:ext cx="128025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04 文化载体</a:t>
              </a:r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6557010" y="4585335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徽派建筑、三雕技艺</a:t>
              </a:r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6557010" y="4794885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与文房四宝的物质</a:t>
              </a:r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6557010" y="5004435"/>
              <a:ext cx="5562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呈现。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5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4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4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  <p:bldP spid="26" grpId="0"/>
      <p:bldP spid="36" grpId="0"/>
      <p:bldP spid="4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2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0E8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407670"/>
            <a:ext cx="6621780" cy="763905"/>
            <a:chOff x="541020" y="407670"/>
            <a:chExt cx="6621780" cy="763905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407670"/>
              <a:ext cx="5581650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新安理学与画派：义理与艺术互动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661035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7B8D"/>
                  </a:solidFill>
                  <a:latin typeface="Noto Sans CJK SC"/>
                  <a:ea typeface="Microsoft YaHei"/>
                  <a:cs typeface="Noto Sans CJK SC"/>
                </a:rPr>
                <a:t>程朱理学根基深厚，新安画派以理学义理指导艺术创作，独具一格。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571500" y="1428750"/>
            <a:ext cx="5334000" cy="2286000"/>
            <a:chOff x="571500" y="1428750"/>
            <a:chExt cx="5334000" cy="2286000"/>
          </a:xfrm>
        </p:grpSpPr>
        <p:sp>
          <p:nvSpPr>
            <p:cNvPr id="6" name="Freeform 6"/>
            <p:cNvSpPr/>
            <p:nvPr/>
          </p:nvSpPr>
          <p:spPr>
            <a:xfrm>
              <a:off x="571500" y="1428750"/>
              <a:ext cx="5334000" cy="2286000"/>
            </a:xfrm>
            <a:custGeom>
              <a:avLst/>
              <a:gdLst/>
              <a:ahLst/>
              <a:cxnLst/>
              <a:rect l="l" t="t" r="r" b="b"/>
              <a:pathLst>
                <a:path w="5334000" h="22860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2209800"/>
                  </a:lnTo>
                  <a:cubicBezTo>
                    <a:pt x="5334000" y="2251884"/>
                    <a:pt x="5299884" y="2286000"/>
                    <a:pt x="5257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F5F0E8"/>
                </a:gs>
              </a:gsLst>
              <a:lin ang="2700000" scaled="1"/>
            </a:gradFill>
            <a:ln w="9525">
              <a:solidFill>
                <a:srgbClr val="E8DFD0"/>
              </a:solidFill>
            </a:ln>
          </p:spPr>
        </p:sp>
        <p:grpSp>
          <p:nvGrpSpPr>
            <p:cNvPr id="9" name="Group 9"/>
            <p:cNvGrpSpPr/>
            <p:nvPr/>
          </p:nvGrpSpPr>
          <p:grpSpPr>
            <a:xfrm>
              <a:off x="876300" y="1809750"/>
              <a:ext cx="190500" cy="133350"/>
              <a:chOff x="876300" y="1809750"/>
              <a:chExt cx="190500" cy="13335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876300" y="1809750"/>
                <a:ext cx="190500" cy="95250"/>
              </a:xfrm>
              <a:custGeom>
                <a:avLst/>
                <a:gdLst/>
                <a:ahLst/>
                <a:cxnLst/>
                <a:rect l="l" t="t" r="r" b="b"/>
                <a:pathLst>
                  <a:path w="190500" h="95250">
                    <a:moveTo>
                      <a:pt x="190500" y="38100"/>
                    </a:moveTo>
                    <a:lnTo>
                      <a:pt x="95250" y="0"/>
                    </a:lnTo>
                    <a:lnTo>
                      <a:pt x="0" y="38100"/>
                    </a:lnTo>
                    <a:lnTo>
                      <a:pt x="95250" y="76200"/>
                    </a:lnTo>
                    <a:lnTo>
                      <a:pt x="190500" y="38100"/>
                    </a:lnTo>
                    <a:lnTo>
                      <a:pt x="190500" y="9525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8" name="Freeform 8"/>
              <p:cNvSpPr/>
              <p:nvPr/>
            </p:nvSpPr>
            <p:spPr>
              <a:xfrm>
                <a:off x="914400" y="1863090"/>
                <a:ext cx="114300" cy="80010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80010">
                    <a:moveTo>
                      <a:pt x="0" y="0"/>
                    </a:moveTo>
                    <a:lnTo>
                      <a:pt x="0" y="51435"/>
                    </a:lnTo>
                    <a:cubicBezTo>
                      <a:pt x="0" y="67217"/>
                      <a:pt x="25587" y="80010"/>
                      <a:pt x="57150" y="80010"/>
                    </a:cubicBezTo>
                    <a:cubicBezTo>
                      <a:pt x="88713" y="80010"/>
                      <a:pt x="114300" y="67217"/>
                      <a:pt x="114300" y="51435"/>
                    </a:cubicBezTo>
                    <a:lnTo>
                      <a:pt x="114300" y="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</p:grpSp>
        <p:sp>
          <p:nvSpPr>
            <p:cNvPr id="10" name="TextBox 10"/>
            <p:cNvSpPr txBox="1"/>
            <p:nvPr/>
          </p:nvSpPr>
          <p:spPr>
            <a:xfrm>
              <a:off x="1181100" y="1714500"/>
              <a:ext cx="2108359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新安理学：程朱阙里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842010" y="2013585"/>
              <a:ext cx="21336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朱熹祖籍地，理学思想深入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842010" y="2223135"/>
              <a:ext cx="23088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社会各层面，构建伦理秩序。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6286500" y="1428750"/>
            <a:ext cx="5334000" cy="2286000"/>
            <a:chOff x="6286500" y="1428750"/>
            <a:chExt cx="5334000" cy="2286000"/>
          </a:xfrm>
        </p:grpSpPr>
        <p:sp>
          <p:nvSpPr>
            <p:cNvPr id="14" name="Freeform 14"/>
            <p:cNvSpPr/>
            <p:nvPr/>
          </p:nvSpPr>
          <p:spPr>
            <a:xfrm>
              <a:off x="6286500" y="1428750"/>
              <a:ext cx="5334000" cy="2286000"/>
            </a:xfrm>
            <a:custGeom>
              <a:avLst/>
              <a:gdLst/>
              <a:ahLst/>
              <a:cxnLst/>
              <a:rect l="l" t="t" r="r" b="b"/>
              <a:pathLst>
                <a:path w="5334000" h="22860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2209800"/>
                  </a:lnTo>
                  <a:cubicBezTo>
                    <a:pt x="5334000" y="2251884"/>
                    <a:pt x="5299884" y="2286000"/>
                    <a:pt x="5257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F5F0E8"/>
                </a:gs>
              </a:gsLst>
              <a:lin ang="2700000" scaled="1"/>
            </a:gradFill>
            <a:ln w="9525">
              <a:solidFill>
                <a:srgbClr val="E8DFD0"/>
              </a:solidFill>
            </a:ln>
          </p:spPr>
        </p:sp>
        <p:grpSp>
          <p:nvGrpSpPr>
            <p:cNvPr id="19" name="Group 19"/>
            <p:cNvGrpSpPr/>
            <p:nvPr/>
          </p:nvGrpSpPr>
          <p:grpSpPr>
            <a:xfrm>
              <a:off x="6600825" y="1790700"/>
              <a:ext cx="171450" cy="171933"/>
              <a:chOff x="6600825" y="1790700"/>
              <a:chExt cx="171450" cy="171933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6600825" y="1790700"/>
                <a:ext cx="171450" cy="171933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171933">
                    <a:moveTo>
                      <a:pt x="85725" y="171450"/>
                    </a:moveTo>
                    <a:cubicBezTo>
                      <a:pt x="38380" y="171450"/>
                      <a:pt x="0" y="133070"/>
                      <a:pt x="0" y="85725"/>
                    </a:cubicBezTo>
                    <a:cubicBezTo>
                      <a:pt x="0" y="38380"/>
                      <a:pt x="38380" y="0"/>
                      <a:pt x="85725" y="0"/>
                    </a:cubicBezTo>
                    <a:cubicBezTo>
                      <a:pt x="133064" y="0"/>
                      <a:pt x="171450" y="34119"/>
                      <a:pt x="171450" y="76200"/>
                    </a:cubicBezTo>
                    <a:cubicBezTo>
                      <a:pt x="171450" y="86297"/>
                      <a:pt x="166935" y="95993"/>
                      <a:pt x="158896" y="103137"/>
                    </a:cubicBezTo>
                    <a:cubicBezTo>
                      <a:pt x="150857" y="110280"/>
                      <a:pt x="139951" y="114300"/>
                      <a:pt x="128588" y="114300"/>
                    </a:cubicBezTo>
                    <a:lnTo>
                      <a:pt x="104775" y="114300"/>
                    </a:lnTo>
                    <a:cubicBezTo>
                      <a:pt x="96031" y="114159"/>
                      <a:pt x="88315" y="119989"/>
                      <a:pt x="86061" y="128439"/>
                    </a:cubicBezTo>
                    <a:cubicBezTo>
                      <a:pt x="83808" y="136889"/>
                      <a:pt x="87597" y="145787"/>
                      <a:pt x="95250" y="150019"/>
                    </a:cubicBezTo>
                    <a:cubicBezTo>
                      <a:pt x="99149" y="153617"/>
                      <a:pt x="100323" y="159299"/>
                      <a:pt x="98168" y="164148"/>
                    </a:cubicBezTo>
                    <a:cubicBezTo>
                      <a:pt x="96013" y="168997"/>
                      <a:pt x="91009" y="171933"/>
                      <a:pt x="85725" y="171450"/>
                    </a:cubicBez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16" name="Freeform 16"/>
              <p:cNvSpPr/>
              <p:nvPr/>
            </p:nvSpPr>
            <p:spPr>
              <a:xfrm>
                <a:off x="6643688" y="1852612"/>
                <a:ext cx="19050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19050">
                    <a:moveTo>
                      <a:pt x="0" y="9525"/>
                    </a:moveTo>
                    <a:cubicBezTo>
                      <a:pt x="0" y="14786"/>
                      <a:pt x="4264" y="19050"/>
                      <a:pt x="9525" y="19050"/>
                    </a:cubicBezTo>
                    <a:cubicBezTo>
                      <a:pt x="14786" y="19050"/>
                      <a:pt x="19050" y="14786"/>
                      <a:pt x="19050" y="9525"/>
                    </a:cubicBezTo>
                    <a:cubicBezTo>
                      <a:pt x="19050" y="4264"/>
                      <a:pt x="14786" y="0"/>
                      <a:pt x="9525" y="0"/>
                    </a:cubicBezTo>
                    <a:cubicBezTo>
                      <a:pt x="4264" y="0"/>
                      <a:pt x="0" y="4264"/>
                      <a:pt x="0" y="9525"/>
                    </a:cubicBez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17" name="Freeform 17"/>
              <p:cNvSpPr/>
              <p:nvPr/>
            </p:nvSpPr>
            <p:spPr>
              <a:xfrm>
                <a:off x="6681788" y="1824038"/>
                <a:ext cx="19050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19050">
                    <a:moveTo>
                      <a:pt x="0" y="9525"/>
                    </a:moveTo>
                    <a:cubicBezTo>
                      <a:pt x="0" y="14786"/>
                      <a:pt x="4264" y="19050"/>
                      <a:pt x="9525" y="19050"/>
                    </a:cubicBezTo>
                    <a:cubicBezTo>
                      <a:pt x="14786" y="19050"/>
                      <a:pt x="19050" y="14786"/>
                      <a:pt x="19050" y="9525"/>
                    </a:cubicBezTo>
                    <a:cubicBezTo>
                      <a:pt x="19050" y="4264"/>
                      <a:pt x="14786" y="0"/>
                      <a:pt x="9525" y="0"/>
                    </a:cubicBezTo>
                    <a:cubicBezTo>
                      <a:pt x="4264" y="0"/>
                      <a:pt x="0" y="4264"/>
                      <a:pt x="0" y="9525"/>
                    </a:cubicBez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18" name="Freeform 18"/>
              <p:cNvSpPr/>
              <p:nvPr/>
            </p:nvSpPr>
            <p:spPr>
              <a:xfrm>
                <a:off x="6719888" y="1852612"/>
                <a:ext cx="19050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19050">
                    <a:moveTo>
                      <a:pt x="0" y="9525"/>
                    </a:moveTo>
                    <a:cubicBezTo>
                      <a:pt x="0" y="14786"/>
                      <a:pt x="4264" y="19050"/>
                      <a:pt x="9525" y="19050"/>
                    </a:cubicBezTo>
                    <a:cubicBezTo>
                      <a:pt x="14786" y="19050"/>
                      <a:pt x="19050" y="14786"/>
                      <a:pt x="19050" y="9525"/>
                    </a:cubicBezTo>
                    <a:cubicBezTo>
                      <a:pt x="19050" y="4264"/>
                      <a:pt x="14786" y="0"/>
                      <a:pt x="9525" y="0"/>
                    </a:cubicBezTo>
                    <a:cubicBezTo>
                      <a:pt x="4264" y="0"/>
                      <a:pt x="0" y="4264"/>
                      <a:pt x="0" y="9525"/>
                    </a:cubicBez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</p:grpSp>
        <p:sp>
          <p:nvSpPr>
            <p:cNvPr id="20" name="TextBox 20"/>
            <p:cNvSpPr txBox="1"/>
            <p:nvPr/>
          </p:nvSpPr>
          <p:spPr>
            <a:xfrm>
              <a:off x="6896100" y="1714500"/>
              <a:ext cx="2108359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画派特征：简淡荒寒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6557010" y="2013585"/>
              <a:ext cx="21336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崇尚倪瓒风格，笔墨简淡，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6557010" y="2223135"/>
              <a:ext cx="21336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意境荒寒，体现理学清修。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571500" y="3905250"/>
            <a:ext cx="5334000" cy="2286000"/>
            <a:chOff x="571500" y="3905250"/>
            <a:chExt cx="5334000" cy="2286000"/>
          </a:xfrm>
        </p:grpSpPr>
        <p:sp>
          <p:nvSpPr>
            <p:cNvPr id="24" name="Freeform 24"/>
            <p:cNvSpPr/>
            <p:nvPr/>
          </p:nvSpPr>
          <p:spPr>
            <a:xfrm>
              <a:off x="571500" y="3905250"/>
              <a:ext cx="5334000" cy="2286000"/>
            </a:xfrm>
            <a:custGeom>
              <a:avLst/>
              <a:gdLst/>
              <a:ahLst/>
              <a:cxnLst/>
              <a:rect l="l" t="t" r="r" b="b"/>
              <a:pathLst>
                <a:path w="5334000" h="22860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2209800"/>
                  </a:lnTo>
                  <a:cubicBezTo>
                    <a:pt x="5334000" y="2251884"/>
                    <a:pt x="5299884" y="2286000"/>
                    <a:pt x="5257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F5F0E8"/>
                </a:gs>
              </a:gsLst>
              <a:lin ang="2700000" scaled="1"/>
            </a:gradFill>
            <a:ln w="9525">
              <a:solidFill>
                <a:srgbClr val="E8DFD0"/>
              </a:solidFill>
            </a:ln>
          </p:spPr>
        </p:sp>
        <p:grpSp>
          <p:nvGrpSpPr>
            <p:cNvPr id="27" name="Group 27"/>
            <p:cNvGrpSpPr/>
            <p:nvPr/>
          </p:nvGrpSpPr>
          <p:grpSpPr>
            <a:xfrm>
              <a:off x="914400" y="4267200"/>
              <a:ext cx="114300" cy="171450"/>
              <a:chOff x="914400" y="4267200"/>
              <a:chExt cx="114300" cy="17145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933450" y="4267200"/>
                <a:ext cx="7620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76200">
                    <a:moveTo>
                      <a:pt x="0" y="38100"/>
                    </a:moveTo>
                    <a:cubicBezTo>
                      <a:pt x="0" y="59142"/>
                      <a:pt x="17058" y="76200"/>
                      <a:pt x="38100" y="76200"/>
                    </a:cubicBezTo>
                    <a:cubicBezTo>
                      <a:pt x="59142" y="76200"/>
                      <a:pt x="76200" y="59142"/>
                      <a:pt x="76200" y="38100"/>
                    </a:cubicBezTo>
                    <a:cubicBezTo>
                      <a:pt x="76200" y="17058"/>
                      <a:pt x="59142" y="0"/>
                      <a:pt x="38100" y="0"/>
                    </a:cubicBezTo>
                    <a:cubicBezTo>
                      <a:pt x="17058" y="0"/>
                      <a:pt x="0" y="17058"/>
                      <a:pt x="0" y="38100"/>
                    </a:cubicBez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26" name="Freeform 26"/>
              <p:cNvSpPr/>
              <p:nvPr/>
            </p:nvSpPr>
            <p:spPr>
              <a:xfrm>
                <a:off x="914400" y="4381500"/>
                <a:ext cx="114300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57150">
                    <a:moveTo>
                      <a:pt x="0" y="57150"/>
                    </a:moveTo>
                    <a:lnTo>
                      <a:pt x="0" y="38100"/>
                    </a:lnTo>
                    <a:cubicBezTo>
                      <a:pt x="0" y="17058"/>
                      <a:pt x="17058" y="0"/>
                      <a:pt x="38100" y="0"/>
                    </a:cubicBezTo>
                    <a:lnTo>
                      <a:pt x="76200" y="0"/>
                    </a:lnTo>
                    <a:cubicBezTo>
                      <a:pt x="97242" y="0"/>
                      <a:pt x="114300" y="17058"/>
                      <a:pt x="114300" y="38100"/>
                    </a:cubicBezTo>
                    <a:lnTo>
                      <a:pt x="114300" y="5715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</p:grpSp>
        <p:sp>
          <p:nvSpPr>
            <p:cNvPr id="28" name="TextBox 28"/>
            <p:cNvSpPr txBox="1"/>
            <p:nvPr/>
          </p:nvSpPr>
          <p:spPr>
            <a:xfrm>
              <a:off x="1181100" y="4191000"/>
              <a:ext cx="2338387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代表人物：渐江查士标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842010" y="4490085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作品反映遗民情怀与高洁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842010" y="4699635"/>
              <a:ext cx="21336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品格，坚守气节不随流俗。</a:t>
              </a:r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6286500" y="3905250"/>
            <a:ext cx="5334000" cy="2286000"/>
            <a:chOff x="6286500" y="3905250"/>
            <a:chExt cx="5334000" cy="2286000"/>
          </a:xfrm>
        </p:grpSpPr>
        <p:sp>
          <p:nvSpPr>
            <p:cNvPr id="32" name="Freeform 32"/>
            <p:cNvSpPr/>
            <p:nvPr/>
          </p:nvSpPr>
          <p:spPr>
            <a:xfrm>
              <a:off x="6286500" y="3905250"/>
              <a:ext cx="5334000" cy="2286000"/>
            </a:xfrm>
            <a:custGeom>
              <a:avLst/>
              <a:gdLst/>
              <a:ahLst/>
              <a:cxnLst/>
              <a:rect l="l" t="t" r="r" b="b"/>
              <a:pathLst>
                <a:path w="5334000" h="22860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2209800"/>
                  </a:lnTo>
                  <a:cubicBezTo>
                    <a:pt x="5334000" y="2251884"/>
                    <a:pt x="5299884" y="2286000"/>
                    <a:pt x="5257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F5F0E8"/>
                </a:gs>
              </a:gsLst>
              <a:lin ang="2700000" scaled="1"/>
            </a:gradFill>
            <a:ln w="9525">
              <a:solidFill>
                <a:srgbClr val="E8DFD0"/>
              </a:solidFill>
            </a:ln>
          </p:spPr>
        </p:sp>
        <p:grpSp>
          <p:nvGrpSpPr>
            <p:cNvPr id="36" name="Group 36"/>
            <p:cNvGrpSpPr/>
            <p:nvPr/>
          </p:nvGrpSpPr>
          <p:grpSpPr>
            <a:xfrm>
              <a:off x="6600825" y="4267200"/>
              <a:ext cx="171450" cy="171450"/>
              <a:chOff x="6600825" y="4267200"/>
              <a:chExt cx="171450" cy="171450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6600825" y="4267200"/>
                <a:ext cx="171450" cy="8572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85725">
                    <a:moveTo>
                      <a:pt x="0" y="85725"/>
                    </a:moveTo>
                    <a:lnTo>
                      <a:pt x="9525" y="85725"/>
                    </a:lnTo>
                    <a:moveTo>
                      <a:pt x="85725" y="0"/>
                    </a:moveTo>
                    <a:lnTo>
                      <a:pt x="85725" y="9525"/>
                    </a:lnTo>
                    <a:moveTo>
                      <a:pt x="161925" y="85725"/>
                    </a:moveTo>
                    <a:lnTo>
                      <a:pt x="171450" y="85725"/>
                    </a:lnTo>
                    <a:moveTo>
                      <a:pt x="24765" y="24765"/>
                    </a:moveTo>
                    <a:lnTo>
                      <a:pt x="31432" y="31433"/>
                    </a:lnTo>
                    <a:moveTo>
                      <a:pt x="146685" y="24765"/>
                    </a:moveTo>
                    <a:lnTo>
                      <a:pt x="140018" y="31433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34" name="Freeform 34"/>
              <p:cNvSpPr/>
              <p:nvPr/>
            </p:nvSpPr>
            <p:spPr>
              <a:xfrm>
                <a:off x="6634887" y="4305300"/>
                <a:ext cx="103327" cy="133350"/>
              </a:xfrm>
              <a:custGeom>
                <a:avLst/>
                <a:gdLst/>
                <a:ahLst/>
                <a:cxnLst/>
                <a:rect l="l" t="t" r="r" b="b"/>
                <a:pathLst>
                  <a:path w="103327" h="133350">
                    <a:moveTo>
                      <a:pt x="23088" y="85725"/>
                    </a:moveTo>
                    <a:cubicBezTo>
                      <a:pt x="6689" y="73425"/>
                      <a:pt x="0" y="52012"/>
                      <a:pt x="6482" y="32565"/>
                    </a:cubicBezTo>
                    <a:cubicBezTo>
                      <a:pt x="12965" y="13117"/>
                      <a:pt x="31164" y="0"/>
                      <a:pt x="51663" y="0"/>
                    </a:cubicBezTo>
                    <a:cubicBezTo>
                      <a:pt x="72163" y="0"/>
                      <a:pt x="90362" y="13117"/>
                      <a:pt x="96845" y="32565"/>
                    </a:cubicBezTo>
                    <a:cubicBezTo>
                      <a:pt x="103327" y="52012"/>
                      <a:pt x="96638" y="73425"/>
                      <a:pt x="80238" y="85725"/>
                    </a:cubicBezTo>
                    <a:cubicBezTo>
                      <a:pt x="72696" y="93191"/>
                      <a:pt x="69159" y="103802"/>
                      <a:pt x="70713" y="114300"/>
                    </a:cubicBezTo>
                    <a:cubicBezTo>
                      <a:pt x="70713" y="124821"/>
                      <a:pt x="62184" y="133350"/>
                      <a:pt x="51663" y="133350"/>
                    </a:cubicBezTo>
                    <a:cubicBezTo>
                      <a:pt x="41142" y="133350"/>
                      <a:pt x="32613" y="124821"/>
                      <a:pt x="32613" y="114300"/>
                    </a:cubicBezTo>
                    <a:cubicBezTo>
                      <a:pt x="34168" y="103802"/>
                      <a:pt x="30631" y="93191"/>
                      <a:pt x="23088" y="85725"/>
                    </a:cubicBez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35" name="Freeform 35"/>
              <p:cNvSpPr/>
              <p:nvPr/>
            </p:nvSpPr>
            <p:spPr>
              <a:xfrm>
                <a:off x="6664642" y="4400550"/>
                <a:ext cx="4381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3815" h="9525">
                    <a:moveTo>
                      <a:pt x="0" y="0"/>
                    </a:moveTo>
                    <a:lnTo>
                      <a:pt x="43815" y="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</p:grpSp>
        <p:sp>
          <p:nvSpPr>
            <p:cNvPr id="37" name="TextBox 37"/>
            <p:cNvSpPr txBox="1"/>
            <p:nvPr/>
          </p:nvSpPr>
          <p:spPr>
            <a:xfrm>
              <a:off x="6896100" y="4191000"/>
              <a:ext cx="2108359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当代价值：活态传承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6557010" y="4490085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从历史制度到现代治理，</a:t>
              </a:r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6557010" y="4699635"/>
              <a:ext cx="21336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为现代社会提供文化借鉴。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15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"/>
                            </p:stCondLst>
                            <p:childTnLst>
                              <p:par>
                                <p:cTn id="21" presetID="5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4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23" grpId="0"/>
      <p:bldP spid="31" grpId="0"/>
      <p:bldP spid="4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2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C1C1C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4667250" y="2000250"/>
            <a:ext cx="2857500" cy="2857500"/>
            <a:chOff x="4667250" y="2000250"/>
            <a:chExt cx="2857500" cy="2857500"/>
          </a:xfrm>
        </p:grpSpPr>
        <p:sp>
          <p:nvSpPr>
            <p:cNvPr id="3" name="Ellipse 3"/>
            <p:cNvSpPr/>
            <p:nvPr/>
          </p:nvSpPr>
          <p:spPr>
            <a:xfrm>
              <a:off x="4667250" y="2000250"/>
              <a:ext cx="2857500" cy="2857500"/>
            </a:xfrm>
            <a:prstGeom prst="ellipse">
              <a:avLst/>
            </a:prstGeom>
            <a:noFill/>
            <a:ln w="19050">
              <a:solidFill>
                <a:srgbClr val="C41E3A">
                  <a:alpha val="30000"/>
                </a:srgbClr>
              </a:solidFill>
            </a:ln>
          </p:spPr>
        </p:sp>
        <p:sp>
          <p:nvSpPr>
            <p:cNvPr id="4" name="Ellipse 4"/>
            <p:cNvSpPr/>
            <p:nvPr/>
          </p:nvSpPr>
          <p:spPr>
            <a:xfrm>
              <a:off x="4953000" y="2286000"/>
              <a:ext cx="2286000" cy="2286000"/>
            </a:xfrm>
            <a:prstGeom prst="ellipse">
              <a:avLst/>
            </a:prstGeom>
            <a:noFill/>
            <a:ln w="9525">
              <a:solidFill>
                <a:srgbClr val="6B7B8D">
                  <a:alpha val="20000"/>
                </a:srgbClr>
              </a:solidFill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4652962" y="2898458"/>
            <a:ext cx="2886075" cy="959167"/>
            <a:chOff x="4652962" y="2898458"/>
            <a:chExt cx="2886075" cy="959167"/>
          </a:xfrm>
        </p:grpSpPr>
        <p:sp>
          <p:nvSpPr>
            <p:cNvPr id="6" name="TextBox 6"/>
            <p:cNvSpPr txBox="1"/>
            <p:nvPr/>
          </p:nvSpPr>
          <p:spPr>
            <a:xfrm>
              <a:off x="5089874" y="2898458"/>
              <a:ext cx="2012252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15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感谢观看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4652962" y="3552825"/>
              <a:ext cx="288607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dirty="0">
                  <a:solidFill>
                    <a:srgbClr val="6B7B8D"/>
                  </a:solidFill>
                  <a:latin typeface="Noto Sans CJK SC"/>
                  <a:ea typeface="Microsoft YaHei"/>
                  <a:cs typeface="Noto Sans CJK SC"/>
                </a:rPr>
                <a:t>古徽州地域文化深度研究报告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5604796" y="6475095"/>
            <a:ext cx="982409" cy="1828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900" dirty="0">
                <a:solidFill>
                  <a:srgbClr val="6B7B8D">
                    <a:alphaMod val="50000"/>
                  </a:srgbClr>
                </a:solidFill>
                <a:latin typeface="Noto Sans CJK SC"/>
                <a:ea typeface="Microsoft YaHei"/>
                <a:cs typeface="Noto Sans CJK SC"/>
              </a:rPr>
              <a:t>Devnors AI 生成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5F0E8"/>
            </a:solidFill>
            <a:ln>
              <a:noFill/>
            </a:ln>
          </p:spPr>
        </p:sp>
        <p:pic>
          <p:nvPicPr>
            <p:cNvPr id="3" name="Imag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96000" y="0"/>
              <a:ext cx="6096000" cy="6858000"/>
            </a:xfrm>
            <a:prstGeom prst="rect">
              <a:avLst/>
            </a:prstGeom>
          </p:spPr>
        </p:pic>
        <p:sp>
          <p:nvSpPr>
            <p:cNvPr id="4" name="Rectangle 4"/>
            <p:cNvSpPr/>
            <p:nvPr/>
          </p:nvSpPr>
          <p:spPr>
            <a:xfrm>
              <a:off x="6096000" y="0"/>
              <a:ext cx="6096000" cy="6858000"/>
            </a:xfrm>
            <a:prstGeom prst="rect">
              <a:avLst/>
            </a:prstGeom>
            <a:solidFill>
              <a:srgbClr val="1C1C1C">
                <a:alpha val="10000"/>
              </a:srgbClr>
            </a:solidFill>
            <a:ln>
              <a:noFill/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542925" y="423862"/>
            <a:ext cx="5962650" cy="747713"/>
            <a:chOff x="542925" y="423862"/>
            <a:chExt cx="5962650" cy="747713"/>
          </a:xfrm>
        </p:grpSpPr>
        <p:sp>
          <p:nvSpPr>
            <p:cNvPr id="6" name="TextBox 6"/>
            <p:cNvSpPr txBox="1"/>
            <p:nvPr/>
          </p:nvSpPr>
          <p:spPr>
            <a:xfrm>
              <a:off x="542925" y="423862"/>
              <a:ext cx="4887754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环山为障与依水通达的地理辩证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552450" y="866775"/>
              <a:ext cx="595312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7B8D"/>
                  </a:solidFill>
                  <a:latin typeface="Noto Sans CJK SC"/>
                  <a:ea typeface="Microsoft YaHei"/>
                  <a:cs typeface="Noto Sans CJK SC"/>
                </a:rPr>
                <a:t>地理封闭性塑造了文化独立性，水系开放性提供了商业通道。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571500" y="1428750"/>
            <a:ext cx="5143500" cy="4762500"/>
            <a:chOff x="571500" y="1428750"/>
            <a:chExt cx="5143500" cy="4762500"/>
          </a:xfrm>
        </p:grpSpPr>
        <p:sp>
          <p:nvSpPr>
            <p:cNvPr id="9" name="Freeform 9"/>
            <p:cNvSpPr/>
            <p:nvPr/>
          </p:nvSpPr>
          <p:spPr>
            <a:xfrm>
              <a:off x="571500" y="1428750"/>
              <a:ext cx="5143500" cy="4762500"/>
            </a:xfrm>
            <a:custGeom>
              <a:avLst/>
              <a:gdLst/>
              <a:ahLst/>
              <a:cxnLst/>
              <a:rect l="l" t="t" r="r" b="b"/>
              <a:pathLst>
                <a:path w="5143500" h="4762500">
                  <a:moveTo>
                    <a:pt x="76200" y="0"/>
                  </a:moveTo>
                  <a:lnTo>
                    <a:pt x="5067300" y="0"/>
                  </a:lnTo>
                  <a:cubicBezTo>
                    <a:pt x="5109384" y="0"/>
                    <a:pt x="5143500" y="34116"/>
                    <a:pt x="5143500" y="76200"/>
                  </a:cubicBezTo>
                  <a:lnTo>
                    <a:pt x="5143500" y="4686300"/>
                  </a:lnTo>
                  <a:cubicBezTo>
                    <a:pt x="5143500" y="4728384"/>
                    <a:pt x="5109384" y="4762500"/>
                    <a:pt x="5067300" y="4762500"/>
                  </a:cubicBezTo>
                  <a:lnTo>
                    <a:pt x="76200" y="4762500"/>
                  </a:lnTo>
                  <a:cubicBezTo>
                    <a:pt x="34116" y="4762500"/>
                    <a:pt x="0" y="4728384"/>
                    <a:pt x="0" y="46863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E8DFD0"/>
              </a:solidFill>
            </a:ln>
          </p:spPr>
        </p:sp>
        <p:grpSp>
          <p:nvGrpSpPr>
            <p:cNvPr id="12" name="Group 12"/>
            <p:cNvGrpSpPr/>
            <p:nvPr/>
          </p:nvGrpSpPr>
          <p:grpSpPr>
            <a:xfrm>
              <a:off x="885825" y="1848533"/>
              <a:ext cx="171450" cy="151717"/>
              <a:chOff x="885825" y="1848533"/>
              <a:chExt cx="171450" cy="151717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885825" y="1848533"/>
                <a:ext cx="171450" cy="151717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151717">
                    <a:moveTo>
                      <a:pt x="0" y="151717"/>
                    </a:moveTo>
                    <a:lnTo>
                      <a:pt x="171450" y="151717"/>
                    </a:lnTo>
                    <a:lnTo>
                      <a:pt x="105527" y="12537"/>
                    </a:lnTo>
                    <a:cubicBezTo>
                      <a:pt x="101905" y="4882"/>
                      <a:pt x="94194" y="0"/>
                      <a:pt x="85725" y="0"/>
                    </a:cubicBezTo>
                    <a:cubicBezTo>
                      <a:pt x="77256" y="0"/>
                      <a:pt x="69545" y="4882"/>
                      <a:pt x="65923" y="12537"/>
                    </a:cubicBezTo>
                    <a:lnTo>
                      <a:pt x="0" y="151717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11" name="Freeform 11"/>
              <p:cNvSpPr/>
              <p:nvPr/>
            </p:nvSpPr>
            <p:spPr>
              <a:xfrm>
                <a:off x="928688" y="1914525"/>
                <a:ext cx="8572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85725" h="28575">
                    <a:moveTo>
                      <a:pt x="0" y="0"/>
                    </a:moveTo>
                    <a:lnTo>
                      <a:pt x="19050" y="23812"/>
                    </a:lnTo>
                    <a:lnTo>
                      <a:pt x="42862" y="0"/>
                    </a:lnTo>
                    <a:lnTo>
                      <a:pt x="61912" y="28575"/>
                    </a:lnTo>
                    <a:lnTo>
                      <a:pt x="85725" y="9525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</p:grpSp>
        <p:sp>
          <p:nvSpPr>
            <p:cNvPr id="13" name="TextBox 13"/>
            <p:cNvSpPr txBox="1"/>
            <p:nvPr/>
          </p:nvSpPr>
          <p:spPr>
            <a:xfrm>
              <a:off x="1181100" y="1819275"/>
              <a:ext cx="2108359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地形封闭与水系开放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840105" y="2235518"/>
              <a:ext cx="1452417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• 天然屏障保护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842010" y="2518410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北靠黄山，南倚天目，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842010" y="272796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形成相对独立的地理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42010" y="2937510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单元，利于文化内生。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840105" y="3283268"/>
              <a:ext cx="1452417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• 黄金水道外联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842010" y="356616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新安江直通钱塘江，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842010" y="377571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成为徽商走向苏杭乃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842010" y="3985260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至全国的生命线。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6096000" y="1428750"/>
            <a:ext cx="5143500" cy="4762500"/>
            <a:chOff x="6096000" y="1428750"/>
            <a:chExt cx="5143500" cy="4762500"/>
          </a:xfrm>
        </p:grpSpPr>
        <p:sp>
          <p:nvSpPr>
            <p:cNvPr id="23" name="Freeform 23"/>
            <p:cNvSpPr/>
            <p:nvPr/>
          </p:nvSpPr>
          <p:spPr>
            <a:xfrm>
              <a:off x="6096000" y="1428750"/>
              <a:ext cx="5143500" cy="4762500"/>
            </a:xfrm>
            <a:custGeom>
              <a:avLst/>
              <a:gdLst/>
              <a:ahLst/>
              <a:cxnLst/>
              <a:rect l="l" t="t" r="r" b="b"/>
              <a:pathLst>
                <a:path w="5143500" h="4762500">
                  <a:moveTo>
                    <a:pt x="76200" y="0"/>
                  </a:moveTo>
                  <a:lnTo>
                    <a:pt x="5067300" y="0"/>
                  </a:lnTo>
                  <a:cubicBezTo>
                    <a:pt x="5109384" y="0"/>
                    <a:pt x="5143500" y="34116"/>
                    <a:pt x="5143500" y="76200"/>
                  </a:cubicBezTo>
                  <a:lnTo>
                    <a:pt x="5143500" y="4686300"/>
                  </a:lnTo>
                  <a:cubicBezTo>
                    <a:pt x="5143500" y="4728384"/>
                    <a:pt x="5109384" y="4762500"/>
                    <a:pt x="5067300" y="4762500"/>
                  </a:cubicBezTo>
                  <a:lnTo>
                    <a:pt x="76200" y="4762500"/>
                  </a:lnTo>
                  <a:cubicBezTo>
                    <a:pt x="34116" y="4762500"/>
                    <a:pt x="0" y="4728384"/>
                    <a:pt x="0" y="46863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E8DFD0"/>
              </a:solidFill>
            </a:ln>
          </p:spPr>
        </p:sp>
        <p:grpSp>
          <p:nvGrpSpPr>
            <p:cNvPr id="26" name="Group 26"/>
            <p:cNvGrpSpPr/>
            <p:nvPr/>
          </p:nvGrpSpPr>
          <p:grpSpPr>
            <a:xfrm>
              <a:off x="6412410" y="1830888"/>
              <a:ext cx="167279" cy="185364"/>
              <a:chOff x="6412410" y="1830888"/>
              <a:chExt cx="167279" cy="185364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6467475" y="1885950"/>
                <a:ext cx="57150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57150">
                    <a:moveTo>
                      <a:pt x="0" y="28575"/>
                    </a:moveTo>
                    <a:cubicBezTo>
                      <a:pt x="0" y="44357"/>
                      <a:pt x="12793" y="57150"/>
                      <a:pt x="28575" y="57150"/>
                    </a:cubicBezTo>
                    <a:cubicBezTo>
                      <a:pt x="44357" y="57150"/>
                      <a:pt x="57150" y="44357"/>
                      <a:pt x="57150" y="28575"/>
                    </a:cubicBezTo>
                    <a:cubicBezTo>
                      <a:pt x="57150" y="12793"/>
                      <a:pt x="44357" y="0"/>
                      <a:pt x="28575" y="0"/>
                    </a:cubicBezTo>
                    <a:cubicBezTo>
                      <a:pt x="12793" y="0"/>
                      <a:pt x="0" y="12793"/>
                      <a:pt x="0" y="28575"/>
                    </a:cubicBez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25" name="Freeform 25"/>
              <p:cNvSpPr/>
              <p:nvPr/>
            </p:nvSpPr>
            <p:spPr>
              <a:xfrm>
                <a:off x="6412410" y="1830888"/>
                <a:ext cx="167279" cy="185364"/>
              </a:xfrm>
              <a:custGeom>
                <a:avLst/>
                <a:gdLst/>
                <a:ahLst/>
                <a:cxnLst/>
                <a:rect l="l" t="t" r="r" b="b"/>
                <a:pathLst>
                  <a:path w="167279" h="185364">
                    <a:moveTo>
                      <a:pt x="137523" y="137519"/>
                    </a:moveTo>
                    <a:lnTo>
                      <a:pt x="97108" y="177934"/>
                    </a:lnTo>
                    <a:cubicBezTo>
                      <a:pt x="89670" y="185364"/>
                      <a:pt x="77619" y="185364"/>
                      <a:pt x="70181" y="177934"/>
                    </a:cubicBezTo>
                    <a:lnTo>
                      <a:pt x="29757" y="137519"/>
                    </a:lnTo>
                    <a:cubicBezTo>
                      <a:pt x="0" y="107761"/>
                      <a:pt x="1" y="59515"/>
                      <a:pt x="29759" y="29757"/>
                    </a:cubicBezTo>
                    <a:cubicBezTo>
                      <a:pt x="59517" y="0"/>
                      <a:pt x="107763" y="0"/>
                      <a:pt x="137521" y="29757"/>
                    </a:cubicBezTo>
                    <a:cubicBezTo>
                      <a:pt x="167279" y="59515"/>
                      <a:pt x="167279" y="107761"/>
                      <a:pt x="137523" y="137519"/>
                    </a:cubicBez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</p:grpSp>
        <p:sp>
          <p:nvSpPr>
            <p:cNvPr id="27" name="TextBox 27"/>
            <p:cNvSpPr txBox="1"/>
            <p:nvPr/>
          </p:nvSpPr>
          <p:spPr>
            <a:xfrm>
              <a:off x="6705600" y="1819275"/>
              <a:ext cx="2108359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耕地稀缺与交通节点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6364605" y="2235518"/>
              <a:ext cx="1452417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• 人地矛盾驱动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6366510" y="2518410"/>
              <a:ext cx="1721739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人均耕地不足0.5亩，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6366510" y="272796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生存压力迫使人口向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6366510" y="2937510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商业领域大规模转移。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6364605" y="3283268"/>
              <a:ext cx="1452417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• 水陆码头枢纽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6366510" y="356616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休宁万安镇等关键码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6366510" y="377571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头，连接内陆山区与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6366510" y="3985260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沿海广阔市场。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4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4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2" grpId="0"/>
      <p:bldP spid="3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0E8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5546407" cy="747713"/>
            <a:chOff x="542925" y="423862"/>
            <a:chExt cx="5546407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4870502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一府六县1300年超稳定行政辖区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553688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7B8D"/>
                  </a:solidFill>
                  <a:latin typeface="Noto Sans CJK SC"/>
                  <a:ea typeface="Microsoft YaHei"/>
                  <a:cs typeface="Noto Sans CJK SC"/>
                </a:rPr>
                <a:t>从公元618年唐代歙州设立到1912年，行政区划高度稳定。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98220" y="1428750"/>
            <a:ext cx="10719054" cy="4486275"/>
            <a:chOff x="998220" y="1428750"/>
            <a:chExt cx="10719054" cy="4486275"/>
          </a:xfrm>
        </p:grpSpPr>
        <p:sp>
          <p:nvSpPr>
            <p:cNvPr id="6" name="Line 6"/>
            <p:cNvSpPr/>
            <p:nvPr/>
          </p:nvSpPr>
          <p:spPr>
            <a:xfrm>
              <a:off x="1905000" y="1428750"/>
              <a:ext cx="9525" cy="4476750"/>
            </a:xfrm>
            <a:custGeom>
              <a:avLst/>
              <a:gdLst/>
              <a:ahLst/>
              <a:cxnLst/>
              <a:rect l="l" t="t" r="r" b="b"/>
              <a:pathLst>
                <a:path w="9525" h="4476750">
                  <a:moveTo>
                    <a:pt x="0" y="0"/>
                  </a:moveTo>
                  <a:lnTo>
                    <a:pt x="0" y="4476750"/>
                  </a:lnTo>
                </a:path>
              </a:pathLst>
            </a:custGeom>
            <a:noFill/>
            <a:ln w="9525">
              <a:solidFill>
                <a:srgbClr val="E8DFD0"/>
              </a:solidFill>
            </a:ln>
          </p:spPr>
        </p:sp>
        <p:sp>
          <p:nvSpPr>
            <p:cNvPr id="7" name="Line 7"/>
            <p:cNvSpPr/>
            <p:nvPr/>
          </p:nvSpPr>
          <p:spPr>
            <a:xfrm>
              <a:off x="1905000" y="5905500"/>
              <a:ext cx="9144000" cy="9525"/>
            </a:xfrm>
            <a:custGeom>
              <a:avLst/>
              <a:gdLst/>
              <a:ahLst/>
              <a:cxnLst/>
              <a:rect l="l" t="t" r="r" b="b"/>
              <a:pathLst>
                <a:path w="9144000" h="9525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noFill/>
            <a:ln w="19050">
              <a:solidFill>
                <a:srgbClr val="2C2C2C"/>
              </a:solidFill>
            </a:ln>
          </p:spPr>
        </p:sp>
        <p:sp>
          <p:nvSpPr>
            <p:cNvPr id="8" name="Freeform 8"/>
            <p:cNvSpPr/>
            <p:nvPr/>
          </p:nvSpPr>
          <p:spPr>
            <a:xfrm>
              <a:off x="1905000" y="1714500"/>
              <a:ext cx="8229600" cy="476250"/>
            </a:xfrm>
            <a:custGeom>
              <a:avLst/>
              <a:gdLst/>
              <a:ahLst/>
              <a:cxnLst/>
              <a:rect l="l" t="t" r="r" b="b"/>
              <a:pathLst>
                <a:path w="8229600" h="476250">
                  <a:moveTo>
                    <a:pt x="38100" y="0"/>
                  </a:moveTo>
                  <a:lnTo>
                    <a:pt x="8191500" y="0"/>
                  </a:lnTo>
                  <a:cubicBezTo>
                    <a:pt x="8212542" y="0"/>
                    <a:pt x="8229600" y="17058"/>
                    <a:pt x="8229600" y="38100"/>
                  </a:cubicBezTo>
                  <a:lnTo>
                    <a:pt x="8229600" y="438150"/>
                  </a:lnTo>
                  <a:cubicBezTo>
                    <a:pt x="8229600" y="459192"/>
                    <a:pt x="8212542" y="476250"/>
                    <a:pt x="8191500" y="476250"/>
                  </a:cubicBezTo>
                  <a:lnTo>
                    <a:pt x="38100" y="476250"/>
                  </a:lnTo>
                  <a:cubicBezTo>
                    <a:pt x="17058" y="476250"/>
                    <a:pt x="0" y="459192"/>
                    <a:pt x="0" y="438150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C41E3A"/>
            </a:solidFill>
            <a:ln>
              <a:noFill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998220" y="1851660"/>
              <a:ext cx="7315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时间跨度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214610" y="1851660"/>
              <a:ext cx="1502664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1294年 (618-1912)</a:t>
              </a:r>
            </a:p>
          </p:txBody>
        </p:sp>
        <p:sp>
          <p:nvSpPr>
            <p:cNvPr id="11" name="Freeform 11"/>
            <p:cNvSpPr/>
            <p:nvPr/>
          </p:nvSpPr>
          <p:spPr>
            <a:xfrm>
              <a:off x="1905000" y="2428875"/>
              <a:ext cx="8229600" cy="476250"/>
            </a:xfrm>
            <a:custGeom>
              <a:avLst/>
              <a:gdLst/>
              <a:ahLst/>
              <a:cxnLst/>
              <a:rect l="l" t="t" r="r" b="b"/>
              <a:pathLst>
                <a:path w="8229600" h="476250">
                  <a:moveTo>
                    <a:pt x="38100" y="0"/>
                  </a:moveTo>
                  <a:lnTo>
                    <a:pt x="8191500" y="0"/>
                  </a:lnTo>
                  <a:cubicBezTo>
                    <a:pt x="8212542" y="0"/>
                    <a:pt x="8229600" y="17058"/>
                    <a:pt x="8229600" y="38100"/>
                  </a:cubicBezTo>
                  <a:lnTo>
                    <a:pt x="8229600" y="438150"/>
                  </a:lnTo>
                  <a:cubicBezTo>
                    <a:pt x="8229600" y="459192"/>
                    <a:pt x="8212542" y="476250"/>
                    <a:pt x="8191500" y="476250"/>
                  </a:cubicBezTo>
                  <a:lnTo>
                    <a:pt x="38100" y="476250"/>
                  </a:lnTo>
                  <a:cubicBezTo>
                    <a:pt x="17058" y="476250"/>
                    <a:pt x="0" y="459192"/>
                    <a:pt x="0" y="438150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1C1C1C"/>
            </a:solidFill>
            <a:ln>
              <a:noFill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998220" y="2566035"/>
              <a:ext cx="7315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核心辖区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0214610" y="2566035"/>
              <a:ext cx="766572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六县不变</a:t>
              </a:r>
            </a:p>
          </p:txBody>
        </p:sp>
        <p:sp>
          <p:nvSpPr>
            <p:cNvPr id="14" name="Freeform 14"/>
            <p:cNvSpPr/>
            <p:nvPr/>
          </p:nvSpPr>
          <p:spPr>
            <a:xfrm>
              <a:off x="1905000" y="3143250"/>
              <a:ext cx="8229600" cy="476250"/>
            </a:xfrm>
            <a:custGeom>
              <a:avLst/>
              <a:gdLst/>
              <a:ahLst/>
              <a:cxnLst/>
              <a:rect l="l" t="t" r="r" b="b"/>
              <a:pathLst>
                <a:path w="8229600" h="476250">
                  <a:moveTo>
                    <a:pt x="38100" y="0"/>
                  </a:moveTo>
                  <a:lnTo>
                    <a:pt x="8191500" y="0"/>
                  </a:lnTo>
                  <a:cubicBezTo>
                    <a:pt x="8212542" y="0"/>
                    <a:pt x="8229600" y="17058"/>
                    <a:pt x="8229600" y="38100"/>
                  </a:cubicBezTo>
                  <a:lnTo>
                    <a:pt x="8229600" y="438150"/>
                  </a:lnTo>
                  <a:cubicBezTo>
                    <a:pt x="8229600" y="459192"/>
                    <a:pt x="8212542" y="476250"/>
                    <a:pt x="8191500" y="476250"/>
                  </a:cubicBezTo>
                  <a:lnTo>
                    <a:pt x="38100" y="476250"/>
                  </a:lnTo>
                  <a:cubicBezTo>
                    <a:pt x="17058" y="476250"/>
                    <a:pt x="0" y="459192"/>
                    <a:pt x="0" y="438150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6B7B8D"/>
            </a:solidFill>
            <a:ln>
              <a:noFill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998220" y="3280410"/>
              <a:ext cx="7315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府治所在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0214610" y="3280410"/>
              <a:ext cx="1024204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歙县 (长期)</a:t>
              </a:r>
            </a:p>
          </p:txBody>
        </p:sp>
        <p:sp>
          <p:nvSpPr>
            <p:cNvPr id="17" name="Freeform 17"/>
            <p:cNvSpPr/>
            <p:nvPr/>
          </p:nvSpPr>
          <p:spPr>
            <a:xfrm>
              <a:off x="1905000" y="3857625"/>
              <a:ext cx="8229600" cy="476250"/>
            </a:xfrm>
            <a:custGeom>
              <a:avLst/>
              <a:gdLst/>
              <a:ahLst/>
              <a:cxnLst/>
              <a:rect l="l" t="t" r="r" b="b"/>
              <a:pathLst>
                <a:path w="8229600" h="476250">
                  <a:moveTo>
                    <a:pt x="38100" y="0"/>
                  </a:moveTo>
                  <a:lnTo>
                    <a:pt x="8191500" y="0"/>
                  </a:lnTo>
                  <a:cubicBezTo>
                    <a:pt x="8212542" y="0"/>
                    <a:pt x="8229600" y="17058"/>
                    <a:pt x="8229600" y="38100"/>
                  </a:cubicBezTo>
                  <a:lnTo>
                    <a:pt x="8229600" y="438150"/>
                  </a:lnTo>
                  <a:cubicBezTo>
                    <a:pt x="8229600" y="459192"/>
                    <a:pt x="8212542" y="476250"/>
                    <a:pt x="8191500" y="476250"/>
                  </a:cubicBezTo>
                  <a:lnTo>
                    <a:pt x="38100" y="476250"/>
                  </a:lnTo>
                  <a:cubicBezTo>
                    <a:pt x="17058" y="476250"/>
                    <a:pt x="0" y="459192"/>
                    <a:pt x="0" y="438150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C41E3A"/>
            </a:solidFill>
            <a:ln>
              <a:noFill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998220" y="3994785"/>
              <a:ext cx="7315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地理边界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0214610" y="3994785"/>
              <a:ext cx="1318641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与自然单元重合</a:t>
              </a:r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561022" y="6483191"/>
            <a:ext cx="3942945" cy="1676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5" dirty="0">
                <a:solidFill>
                  <a:srgbClr val="6B7B8D">
                    <a:alphaMod val="50000"/>
                  </a:srgbClr>
                </a:solidFill>
                <a:latin typeface="Noto Sans CJK SC"/>
                <a:ea typeface="Microsoft YaHei"/>
                <a:cs typeface="Noto Sans CJK SC"/>
              </a:rPr>
              <a:t>数据来源：《徽州府志》及历代行政区划沿革研究 | 统计区间：618-1912年</a:t>
            </a:r>
          </a:p>
        </p:txBody>
      </p:sp>
    </p:spTree>
  </p:cSld>
  <p:clrMapOvr>
    <a:masterClrMapping/>
  </p:clrMapOvr>
  <p:transition xmlns:p14="http://schemas.microsoft.com/office/powerpoint/2010/main" p14:dur="4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0E8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5743575" cy="747713"/>
            <a:chOff x="542925" y="423862"/>
            <a:chExt cx="5743575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4542711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徽州六县版图与文化功能分工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573405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7B8D"/>
                  </a:solidFill>
                  <a:latin typeface="Noto Sans CJK SC"/>
                  <a:ea typeface="Microsoft YaHei"/>
                  <a:cs typeface="Noto Sans CJK SC"/>
                </a:rPr>
                <a:t>六县在徽文化体系中承担不同功能，形成互补的区域生态。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571500" y="1428750"/>
            <a:ext cx="2667000" cy="2286000"/>
            <a:chOff x="571500" y="1428750"/>
            <a:chExt cx="2667000" cy="2286000"/>
          </a:xfrm>
        </p:grpSpPr>
        <p:sp>
          <p:nvSpPr>
            <p:cNvPr id="6" name="Freeform 6"/>
            <p:cNvSpPr/>
            <p:nvPr/>
          </p:nvSpPr>
          <p:spPr>
            <a:xfrm>
              <a:off x="571500" y="1428750"/>
              <a:ext cx="2667000" cy="2286000"/>
            </a:xfrm>
            <a:custGeom>
              <a:avLst/>
              <a:gdLst/>
              <a:ahLst/>
              <a:cxnLst/>
              <a:rect l="l" t="t" r="r" b="b"/>
              <a:pathLst>
                <a:path w="2667000" h="2286000">
                  <a:moveTo>
                    <a:pt x="76200" y="0"/>
                  </a:moveTo>
                  <a:lnTo>
                    <a:pt x="2590800" y="0"/>
                  </a:lnTo>
                  <a:cubicBezTo>
                    <a:pt x="2632884" y="0"/>
                    <a:pt x="2667000" y="34116"/>
                    <a:pt x="2667000" y="76200"/>
                  </a:cubicBezTo>
                  <a:lnTo>
                    <a:pt x="2667000" y="2209800"/>
                  </a:lnTo>
                  <a:cubicBezTo>
                    <a:pt x="2667000" y="2251884"/>
                    <a:pt x="2632884" y="2286000"/>
                    <a:pt x="2590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E8DFD0"/>
              </a:solidFill>
            </a:ln>
          </p:spPr>
        </p:sp>
        <p:grpSp>
          <p:nvGrpSpPr>
            <p:cNvPr id="15" name="Group 15"/>
            <p:cNvGrpSpPr/>
            <p:nvPr/>
          </p:nvGrpSpPr>
          <p:grpSpPr>
            <a:xfrm>
              <a:off x="790575" y="1695450"/>
              <a:ext cx="171450" cy="180975"/>
              <a:chOff x="790575" y="1695450"/>
              <a:chExt cx="171450" cy="180975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790575" y="1866900"/>
                <a:ext cx="1714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9525">
                    <a:moveTo>
                      <a:pt x="0" y="0"/>
                    </a:moveTo>
                    <a:lnTo>
                      <a:pt x="171450" y="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8" name="Freeform 8"/>
              <p:cNvSpPr/>
              <p:nvPr/>
            </p:nvSpPr>
            <p:spPr>
              <a:xfrm>
                <a:off x="847725" y="1743075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25" y="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9" name="Freeform 9"/>
              <p:cNvSpPr/>
              <p:nvPr/>
            </p:nvSpPr>
            <p:spPr>
              <a:xfrm>
                <a:off x="847725" y="1781175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25" y="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10" name="Freeform 10"/>
              <p:cNvSpPr/>
              <p:nvPr/>
            </p:nvSpPr>
            <p:spPr>
              <a:xfrm>
                <a:off x="847725" y="1819275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25" y="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11" name="Freeform 11"/>
              <p:cNvSpPr/>
              <p:nvPr/>
            </p:nvSpPr>
            <p:spPr>
              <a:xfrm>
                <a:off x="895350" y="1743075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25" y="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12" name="Freeform 12"/>
              <p:cNvSpPr/>
              <p:nvPr/>
            </p:nvSpPr>
            <p:spPr>
              <a:xfrm>
                <a:off x="895350" y="1781175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25" y="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13" name="Freeform 13"/>
              <p:cNvSpPr/>
              <p:nvPr/>
            </p:nvSpPr>
            <p:spPr>
              <a:xfrm>
                <a:off x="895350" y="1819275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25" y="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14" name="Freeform 14"/>
              <p:cNvSpPr/>
              <p:nvPr/>
            </p:nvSpPr>
            <p:spPr>
              <a:xfrm>
                <a:off x="809625" y="1695450"/>
                <a:ext cx="133350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71450">
                    <a:moveTo>
                      <a:pt x="0" y="171450"/>
                    </a:moveTo>
                    <a:lnTo>
                      <a:pt x="0" y="19050"/>
                    </a:lnTo>
                    <a:cubicBezTo>
                      <a:pt x="0" y="8529"/>
                      <a:pt x="8529" y="0"/>
                      <a:pt x="19050" y="0"/>
                    </a:cubicBezTo>
                    <a:lnTo>
                      <a:pt x="114300" y="0"/>
                    </a:lnTo>
                    <a:cubicBezTo>
                      <a:pt x="124821" y="0"/>
                      <a:pt x="133350" y="8529"/>
                      <a:pt x="133350" y="19050"/>
                    </a:cubicBezTo>
                    <a:lnTo>
                      <a:pt x="133350" y="17145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</p:grpSp>
        <p:sp>
          <p:nvSpPr>
            <p:cNvPr id="16" name="TextBox 16"/>
            <p:cNvSpPr txBox="1"/>
            <p:nvPr/>
          </p:nvSpPr>
          <p:spPr>
            <a:xfrm>
              <a:off x="1068705" y="1664018"/>
              <a:ext cx="44834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歙县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46760" y="196596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府治所在，徽商发源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46760" y="217551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地，宗族制度完备。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3429000" y="1428750"/>
            <a:ext cx="2667000" cy="2286000"/>
            <a:chOff x="3429000" y="1428750"/>
            <a:chExt cx="2667000" cy="2286000"/>
          </a:xfrm>
        </p:grpSpPr>
        <p:sp>
          <p:nvSpPr>
            <p:cNvPr id="20" name="Freeform 20"/>
            <p:cNvSpPr/>
            <p:nvPr/>
          </p:nvSpPr>
          <p:spPr>
            <a:xfrm>
              <a:off x="3429000" y="1428750"/>
              <a:ext cx="2667000" cy="2286000"/>
            </a:xfrm>
            <a:custGeom>
              <a:avLst/>
              <a:gdLst/>
              <a:ahLst/>
              <a:cxnLst/>
              <a:rect l="l" t="t" r="r" b="b"/>
              <a:pathLst>
                <a:path w="2667000" h="2286000">
                  <a:moveTo>
                    <a:pt x="76200" y="0"/>
                  </a:moveTo>
                  <a:lnTo>
                    <a:pt x="2590800" y="0"/>
                  </a:lnTo>
                  <a:cubicBezTo>
                    <a:pt x="2632884" y="0"/>
                    <a:pt x="2667000" y="34116"/>
                    <a:pt x="2667000" y="76200"/>
                  </a:cubicBezTo>
                  <a:lnTo>
                    <a:pt x="2667000" y="2209800"/>
                  </a:lnTo>
                  <a:cubicBezTo>
                    <a:pt x="2667000" y="2251884"/>
                    <a:pt x="2632884" y="2286000"/>
                    <a:pt x="2590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E8DFD0"/>
              </a:solidFill>
            </a:ln>
          </p:spPr>
        </p:sp>
        <p:grpSp>
          <p:nvGrpSpPr>
            <p:cNvPr id="23" name="Group 23"/>
            <p:cNvGrpSpPr/>
            <p:nvPr/>
          </p:nvGrpSpPr>
          <p:grpSpPr>
            <a:xfrm>
              <a:off x="3638550" y="1714500"/>
              <a:ext cx="190500" cy="133350"/>
              <a:chOff x="3638550" y="1714500"/>
              <a:chExt cx="190500" cy="13335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3638550" y="1714500"/>
                <a:ext cx="190500" cy="95250"/>
              </a:xfrm>
              <a:custGeom>
                <a:avLst/>
                <a:gdLst/>
                <a:ahLst/>
                <a:cxnLst/>
                <a:rect l="l" t="t" r="r" b="b"/>
                <a:pathLst>
                  <a:path w="190500" h="95250">
                    <a:moveTo>
                      <a:pt x="190500" y="38100"/>
                    </a:moveTo>
                    <a:lnTo>
                      <a:pt x="95250" y="0"/>
                    </a:lnTo>
                    <a:lnTo>
                      <a:pt x="0" y="38100"/>
                    </a:lnTo>
                    <a:lnTo>
                      <a:pt x="95250" y="76200"/>
                    </a:lnTo>
                    <a:lnTo>
                      <a:pt x="190500" y="38100"/>
                    </a:lnTo>
                    <a:lnTo>
                      <a:pt x="190500" y="9525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22" name="Freeform 22"/>
              <p:cNvSpPr/>
              <p:nvPr/>
            </p:nvSpPr>
            <p:spPr>
              <a:xfrm>
                <a:off x="3676650" y="1767840"/>
                <a:ext cx="114300" cy="80010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80010">
                    <a:moveTo>
                      <a:pt x="0" y="0"/>
                    </a:moveTo>
                    <a:lnTo>
                      <a:pt x="0" y="51435"/>
                    </a:lnTo>
                    <a:cubicBezTo>
                      <a:pt x="0" y="67217"/>
                      <a:pt x="25587" y="80010"/>
                      <a:pt x="57150" y="80010"/>
                    </a:cubicBezTo>
                    <a:cubicBezTo>
                      <a:pt x="88713" y="80010"/>
                      <a:pt x="114300" y="67217"/>
                      <a:pt x="114300" y="51435"/>
                    </a:cubicBezTo>
                    <a:lnTo>
                      <a:pt x="114300" y="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</p:grpSp>
        <p:sp>
          <p:nvSpPr>
            <p:cNvPr id="24" name="TextBox 24"/>
            <p:cNvSpPr txBox="1"/>
            <p:nvPr/>
          </p:nvSpPr>
          <p:spPr>
            <a:xfrm>
              <a:off x="3926205" y="1664018"/>
              <a:ext cx="44834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休宁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3604260" y="196596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中国第一状元县，科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604260" y="2175510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举成就最高，文教浓。</a:t>
              </a:r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6286500" y="1428750"/>
            <a:ext cx="2667000" cy="2286000"/>
            <a:chOff x="6286500" y="1428750"/>
            <a:chExt cx="2667000" cy="2286000"/>
          </a:xfrm>
        </p:grpSpPr>
        <p:sp>
          <p:nvSpPr>
            <p:cNvPr id="28" name="Freeform 28"/>
            <p:cNvSpPr/>
            <p:nvPr/>
          </p:nvSpPr>
          <p:spPr>
            <a:xfrm>
              <a:off x="6286500" y="1428750"/>
              <a:ext cx="2667000" cy="2286000"/>
            </a:xfrm>
            <a:custGeom>
              <a:avLst/>
              <a:gdLst/>
              <a:ahLst/>
              <a:cxnLst/>
              <a:rect l="l" t="t" r="r" b="b"/>
              <a:pathLst>
                <a:path w="2667000" h="2286000">
                  <a:moveTo>
                    <a:pt x="76200" y="0"/>
                  </a:moveTo>
                  <a:lnTo>
                    <a:pt x="2590800" y="0"/>
                  </a:lnTo>
                  <a:cubicBezTo>
                    <a:pt x="2632884" y="0"/>
                    <a:pt x="2667000" y="34116"/>
                    <a:pt x="2667000" y="76200"/>
                  </a:cubicBezTo>
                  <a:lnTo>
                    <a:pt x="2667000" y="2209800"/>
                  </a:lnTo>
                  <a:cubicBezTo>
                    <a:pt x="2667000" y="2251884"/>
                    <a:pt x="2632884" y="2286000"/>
                    <a:pt x="2590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E8DFD0"/>
              </a:solidFill>
            </a:ln>
          </p:spPr>
        </p:sp>
        <p:grpSp>
          <p:nvGrpSpPr>
            <p:cNvPr id="33" name="Group 33"/>
            <p:cNvGrpSpPr/>
            <p:nvPr/>
          </p:nvGrpSpPr>
          <p:grpSpPr>
            <a:xfrm>
              <a:off x="6505575" y="1695450"/>
              <a:ext cx="171450" cy="171450"/>
              <a:chOff x="6505575" y="1695450"/>
              <a:chExt cx="171450" cy="17145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6543675" y="1809750"/>
                <a:ext cx="95250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95250" h="57150">
                    <a:moveTo>
                      <a:pt x="0" y="0"/>
                    </a:moveTo>
                    <a:lnTo>
                      <a:pt x="95250" y="0"/>
                    </a:lnTo>
                    <a:lnTo>
                      <a:pt x="95250" y="38100"/>
                    </a:lnTo>
                    <a:cubicBezTo>
                      <a:pt x="95250" y="48621"/>
                      <a:pt x="86721" y="57150"/>
                      <a:pt x="76200" y="57150"/>
                    </a:cubicBezTo>
                    <a:lnTo>
                      <a:pt x="19050" y="57150"/>
                    </a:lnTo>
                    <a:cubicBezTo>
                      <a:pt x="8529" y="57150"/>
                      <a:pt x="0" y="48621"/>
                      <a:pt x="0" y="38100"/>
                    </a:cubicBez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30" name="Freeform 30"/>
              <p:cNvSpPr/>
              <p:nvPr/>
            </p:nvSpPr>
            <p:spPr>
              <a:xfrm>
                <a:off x="6505575" y="1695450"/>
                <a:ext cx="85725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85725" h="76200">
                    <a:moveTo>
                      <a:pt x="85725" y="57150"/>
                    </a:moveTo>
                    <a:cubicBezTo>
                      <a:pt x="85725" y="25587"/>
                      <a:pt x="60138" y="0"/>
                      <a:pt x="28575" y="0"/>
                    </a:cubicBezTo>
                    <a:lnTo>
                      <a:pt x="0" y="0"/>
                    </a:lnTo>
                    <a:lnTo>
                      <a:pt x="0" y="19050"/>
                    </a:lnTo>
                    <a:cubicBezTo>
                      <a:pt x="0" y="50613"/>
                      <a:pt x="25587" y="76200"/>
                      <a:pt x="57150" y="76200"/>
                    </a:cubicBezTo>
                    <a:lnTo>
                      <a:pt x="85725" y="7620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31" name="Freeform 31"/>
              <p:cNvSpPr/>
              <p:nvPr/>
            </p:nvSpPr>
            <p:spPr>
              <a:xfrm>
                <a:off x="6591300" y="1714500"/>
                <a:ext cx="85725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85725" h="66675">
                    <a:moveTo>
                      <a:pt x="0" y="57150"/>
                    </a:moveTo>
                    <a:cubicBezTo>
                      <a:pt x="0" y="25587"/>
                      <a:pt x="25587" y="0"/>
                      <a:pt x="57150" y="0"/>
                    </a:cubicBezTo>
                    <a:lnTo>
                      <a:pt x="85725" y="0"/>
                    </a:lnTo>
                    <a:lnTo>
                      <a:pt x="85725" y="9525"/>
                    </a:lnTo>
                    <a:cubicBezTo>
                      <a:pt x="85725" y="41088"/>
                      <a:pt x="60138" y="66675"/>
                      <a:pt x="28575" y="66675"/>
                    </a:cubicBezTo>
                    <a:lnTo>
                      <a:pt x="0" y="66675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32" name="Freeform 32"/>
              <p:cNvSpPr/>
              <p:nvPr/>
            </p:nvSpPr>
            <p:spPr>
              <a:xfrm>
                <a:off x="6591300" y="1752600"/>
                <a:ext cx="9525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57150">
                    <a:moveTo>
                      <a:pt x="0" y="57150"/>
                    </a:move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</p:grpSp>
        <p:sp>
          <p:nvSpPr>
            <p:cNvPr id="34" name="TextBox 34"/>
            <p:cNvSpPr txBox="1"/>
            <p:nvPr/>
          </p:nvSpPr>
          <p:spPr>
            <a:xfrm>
              <a:off x="6783705" y="1664018"/>
              <a:ext cx="44834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婺源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6461760" y="196596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朱熹故里，理学传播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6461760" y="2175510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中心，乡村景观完整。</a:t>
              </a:r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9144000" y="1428750"/>
            <a:ext cx="2667000" cy="2286000"/>
            <a:chOff x="9144000" y="1428750"/>
            <a:chExt cx="2667000" cy="2286000"/>
          </a:xfrm>
        </p:grpSpPr>
        <p:sp>
          <p:nvSpPr>
            <p:cNvPr id="38" name="Freeform 38"/>
            <p:cNvSpPr/>
            <p:nvPr/>
          </p:nvSpPr>
          <p:spPr>
            <a:xfrm>
              <a:off x="9144000" y="1428750"/>
              <a:ext cx="2667000" cy="2286000"/>
            </a:xfrm>
            <a:custGeom>
              <a:avLst/>
              <a:gdLst/>
              <a:ahLst/>
              <a:cxnLst/>
              <a:rect l="l" t="t" r="r" b="b"/>
              <a:pathLst>
                <a:path w="2667000" h="2286000">
                  <a:moveTo>
                    <a:pt x="76200" y="0"/>
                  </a:moveTo>
                  <a:lnTo>
                    <a:pt x="2590800" y="0"/>
                  </a:lnTo>
                  <a:cubicBezTo>
                    <a:pt x="2632884" y="0"/>
                    <a:pt x="2667000" y="34116"/>
                    <a:pt x="2667000" y="76200"/>
                  </a:cubicBezTo>
                  <a:lnTo>
                    <a:pt x="2667000" y="2209800"/>
                  </a:lnTo>
                  <a:cubicBezTo>
                    <a:pt x="2667000" y="2251884"/>
                    <a:pt x="2632884" y="2286000"/>
                    <a:pt x="2590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E8DFD0"/>
              </a:solidFill>
            </a:ln>
          </p:spPr>
        </p:sp>
        <p:grpSp>
          <p:nvGrpSpPr>
            <p:cNvPr id="42" name="Group 42"/>
            <p:cNvGrpSpPr/>
            <p:nvPr/>
          </p:nvGrpSpPr>
          <p:grpSpPr>
            <a:xfrm>
              <a:off x="9363075" y="1695450"/>
              <a:ext cx="171450" cy="171450"/>
              <a:chOff x="9363075" y="1695450"/>
              <a:chExt cx="171450" cy="171450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9363075" y="1695450"/>
                <a:ext cx="171450" cy="8572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85725">
                    <a:moveTo>
                      <a:pt x="19050" y="85725"/>
                    </a:moveTo>
                    <a:lnTo>
                      <a:pt x="0" y="85725"/>
                    </a:lnTo>
                    <a:lnTo>
                      <a:pt x="85725" y="0"/>
                    </a:lnTo>
                    <a:lnTo>
                      <a:pt x="171450" y="85725"/>
                    </a:lnTo>
                    <a:lnTo>
                      <a:pt x="152400" y="85725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40" name="Freeform 40"/>
              <p:cNvSpPr/>
              <p:nvPr/>
            </p:nvSpPr>
            <p:spPr>
              <a:xfrm>
                <a:off x="9382125" y="1781175"/>
                <a:ext cx="133350" cy="85725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85725">
                    <a:moveTo>
                      <a:pt x="0" y="0"/>
                    </a:moveTo>
                    <a:lnTo>
                      <a:pt x="0" y="66675"/>
                    </a:lnTo>
                    <a:cubicBezTo>
                      <a:pt x="0" y="77196"/>
                      <a:pt x="8529" y="85725"/>
                      <a:pt x="19050" y="85725"/>
                    </a:cubicBezTo>
                    <a:lnTo>
                      <a:pt x="114300" y="85725"/>
                    </a:lnTo>
                    <a:cubicBezTo>
                      <a:pt x="124821" y="85725"/>
                      <a:pt x="133350" y="77196"/>
                      <a:pt x="133350" y="66675"/>
                    </a:cubicBezTo>
                    <a:lnTo>
                      <a:pt x="133350" y="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41" name="Freeform 41"/>
              <p:cNvSpPr/>
              <p:nvPr/>
            </p:nvSpPr>
            <p:spPr>
              <a:xfrm>
                <a:off x="9420225" y="1790700"/>
                <a:ext cx="5715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76200">
                    <a:moveTo>
                      <a:pt x="0" y="76200"/>
                    </a:moveTo>
                    <a:lnTo>
                      <a:pt x="0" y="19050"/>
                    </a:lnTo>
                    <a:cubicBezTo>
                      <a:pt x="0" y="8529"/>
                      <a:pt x="8529" y="0"/>
                      <a:pt x="19050" y="0"/>
                    </a:cubicBezTo>
                    <a:lnTo>
                      <a:pt x="38100" y="0"/>
                    </a:lnTo>
                    <a:cubicBezTo>
                      <a:pt x="48621" y="0"/>
                      <a:pt x="57150" y="8529"/>
                      <a:pt x="57150" y="19050"/>
                    </a:cubicBezTo>
                    <a:lnTo>
                      <a:pt x="57150" y="7620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</p:grpSp>
        <p:sp>
          <p:nvSpPr>
            <p:cNvPr id="43" name="TextBox 43"/>
            <p:cNvSpPr txBox="1"/>
            <p:nvPr/>
          </p:nvSpPr>
          <p:spPr>
            <a:xfrm>
              <a:off x="9641205" y="1664018"/>
              <a:ext cx="44834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黟县</a:t>
              </a:r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9319260" y="196596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西递宏村所在地，建</a:t>
              </a:r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9319260" y="2175510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筑艺术巅峰，世遗地。</a:t>
              </a:r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2000250" y="3905250"/>
            <a:ext cx="2667000" cy="2286000"/>
            <a:chOff x="2000250" y="3905250"/>
            <a:chExt cx="2667000" cy="2286000"/>
          </a:xfrm>
        </p:grpSpPr>
        <p:sp>
          <p:nvSpPr>
            <p:cNvPr id="47" name="Freeform 47"/>
            <p:cNvSpPr/>
            <p:nvPr/>
          </p:nvSpPr>
          <p:spPr>
            <a:xfrm>
              <a:off x="2000250" y="3905250"/>
              <a:ext cx="2667000" cy="2286000"/>
            </a:xfrm>
            <a:custGeom>
              <a:avLst/>
              <a:gdLst/>
              <a:ahLst/>
              <a:cxnLst/>
              <a:rect l="l" t="t" r="r" b="b"/>
              <a:pathLst>
                <a:path w="2667000" h="2286000">
                  <a:moveTo>
                    <a:pt x="76200" y="0"/>
                  </a:moveTo>
                  <a:lnTo>
                    <a:pt x="2590800" y="0"/>
                  </a:lnTo>
                  <a:cubicBezTo>
                    <a:pt x="2632884" y="0"/>
                    <a:pt x="2667000" y="34116"/>
                    <a:pt x="2667000" y="76200"/>
                  </a:cubicBezTo>
                  <a:lnTo>
                    <a:pt x="2667000" y="2209800"/>
                  </a:lnTo>
                  <a:cubicBezTo>
                    <a:pt x="2667000" y="2251884"/>
                    <a:pt x="2632884" y="2286000"/>
                    <a:pt x="2590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E8DFD0"/>
              </a:solidFill>
            </a:ln>
          </p:spPr>
        </p:sp>
        <p:grpSp>
          <p:nvGrpSpPr>
            <p:cNvPr id="50" name="Group 50"/>
            <p:cNvGrpSpPr/>
            <p:nvPr/>
          </p:nvGrpSpPr>
          <p:grpSpPr>
            <a:xfrm>
              <a:off x="2219325" y="4182158"/>
              <a:ext cx="171450" cy="151717"/>
              <a:chOff x="2219325" y="4182158"/>
              <a:chExt cx="171450" cy="151717"/>
            </a:xfrm>
          </p:grpSpPr>
          <p:sp>
            <p:nvSpPr>
              <p:cNvPr id="48" name="Freeform 48"/>
              <p:cNvSpPr/>
              <p:nvPr/>
            </p:nvSpPr>
            <p:spPr>
              <a:xfrm>
                <a:off x="2219325" y="4182158"/>
                <a:ext cx="171450" cy="151717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151717">
                    <a:moveTo>
                      <a:pt x="0" y="151717"/>
                    </a:moveTo>
                    <a:lnTo>
                      <a:pt x="171450" y="151717"/>
                    </a:lnTo>
                    <a:lnTo>
                      <a:pt x="105527" y="12537"/>
                    </a:lnTo>
                    <a:cubicBezTo>
                      <a:pt x="101905" y="4882"/>
                      <a:pt x="94194" y="0"/>
                      <a:pt x="85725" y="0"/>
                    </a:cubicBezTo>
                    <a:cubicBezTo>
                      <a:pt x="77256" y="0"/>
                      <a:pt x="69545" y="4882"/>
                      <a:pt x="65923" y="12537"/>
                    </a:cubicBezTo>
                    <a:lnTo>
                      <a:pt x="0" y="151717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49" name="Freeform 49"/>
              <p:cNvSpPr/>
              <p:nvPr/>
            </p:nvSpPr>
            <p:spPr>
              <a:xfrm>
                <a:off x="2262188" y="4248150"/>
                <a:ext cx="8572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85725" h="28575">
                    <a:moveTo>
                      <a:pt x="0" y="0"/>
                    </a:moveTo>
                    <a:lnTo>
                      <a:pt x="19050" y="23812"/>
                    </a:lnTo>
                    <a:lnTo>
                      <a:pt x="42862" y="0"/>
                    </a:lnTo>
                    <a:lnTo>
                      <a:pt x="61912" y="28575"/>
                    </a:lnTo>
                    <a:lnTo>
                      <a:pt x="85725" y="9525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</p:grpSp>
        <p:sp>
          <p:nvSpPr>
            <p:cNvPr id="51" name="TextBox 51"/>
            <p:cNvSpPr txBox="1"/>
            <p:nvPr/>
          </p:nvSpPr>
          <p:spPr>
            <a:xfrm>
              <a:off x="2497455" y="4140518"/>
              <a:ext cx="44834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祁门</a:t>
              </a:r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2175510" y="444246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红茶发源地，茶业贸</a:t>
              </a:r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2175510" y="4652010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易枢纽，山林资源丰富。</a:t>
              </a:r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4857750" y="3905250"/>
            <a:ext cx="2667000" cy="2286000"/>
            <a:chOff x="4857750" y="3905250"/>
            <a:chExt cx="2667000" cy="2286000"/>
          </a:xfrm>
        </p:grpSpPr>
        <p:sp>
          <p:nvSpPr>
            <p:cNvPr id="55" name="Freeform 55"/>
            <p:cNvSpPr/>
            <p:nvPr/>
          </p:nvSpPr>
          <p:spPr>
            <a:xfrm>
              <a:off x="4857750" y="3905250"/>
              <a:ext cx="2667000" cy="2286000"/>
            </a:xfrm>
            <a:custGeom>
              <a:avLst/>
              <a:gdLst/>
              <a:ahLst/>
              <a:cxnLst/>
              <a:rect l="l" t="t" r="r" b="b"/>
              <a:pathLst>
                <a:path w="2667000" h="2286000">
                  <a:moveTo>
                    <a:pt x="76200" y="0"/>
                  </a:moveTo>
                  <a:lnTo>
                    <a:pt x="2590800" y="0"/>
                  </a:lnTo>
                  <a:cubicBezTo>
                    <a:pt x="2632884" y="0"/>
                    <a:pt x="2667000" y="34116"/>
                    <a:pt x="2667000" y="76200"/>
                  </a:cubicBezTo>
                  <a:lnTo>
                    <a:pt x="2667000" y="2209800"/>
                  </a:lnTo>
                  <a:cubicBezTo>
                    <a:pt x="2667000" y="2251884"/>
                    <a:pt x="2632884" y="2286000"/>
                    <a:pt x="2590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E8DFD0"/>
              </a:solidFill>
            </a:ln>
          </p:spPr>
        </p:sp>
        <p:grpSp>
          <p:nvGrpSpPr>
            <p:cNvPr id="59" name="Group 59"/>
            <p:cNvGrpSpPr/>
            <p:nvPr/>
          </p:nvGrpSpPr>
          <p:grpSpPr>
            <a:xfrm>
              <a:off x="5095875" y="4200525"/>
              <a:ext cx="133350" cy="114300"/>
              <a:chOff x="5095875" y="4200525"/>
              <a:chExt cx="133350" cy="114300"/>
            </a:xfrm>
          </p:grpSpPr>
          <p:sp>
            <p:nvSpPr>
              <p:cNvPr id="56" name="Freeform 56"/>
              <p:cNvSpPr/>
              <p:nvPr/>
            </p:nvSpPr>
            <p:spPr>
              <a:xfrm>
                <a:off x="5095875" y="4257675"/>
                <a:ext cx="1333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9525">
                    <a:moveTo>
                      <a:pt x="0" y="0"/>
                    </a:moveTo>
                    <a:lnTo>
                      <a:pt x="133350" y="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57" name="Freeform 57"/>
              <p:cNvSpPr/>
              <p:nvPr/>
            </p:nvSpPr>
            <p:spPr>
              <a:xfrm>
                <a:off x="5172075" y="4257675"/>
                <a:ext cx="57150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57150">
                    <a:moveTo>
                      <a:pt x="0" y="57150"/>
                    </a:moveTo>
                    <a:lnTo>
                      <a:pt x="57150" y="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58" name="Freeform 58"/>
              <p:cNvSpPr/>
              <p:nvPr/>
            </p:nvSpPr>
            <p:spPr>
              <a:xfrm>
                <a:off x="5172075" y="4200525"/>
                <a:ext cx="57150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57150">
                    <a:moveTo>
                      <a:pt x="0" y="0"/>
                    </a:moveTo>
                    <a:lnTo>
                      <a:pt x="57150" y="5715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</p:grpSp>
        <p:sp>
          <p:nvSpPr>
            <p:cNvPr id="60" name="TextBox 60"/>
            <p:cNvSpPr txBox="1"/>
            <p:nvPr/>
          </p:nvSpPr>
          <p:spPr>
            <a:xfrm>
              <a:off x="5354955" y="4140518"/>
              <a:ext cx="44834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绩溪</a:t>
              </a:r>
            </a:p>
          </p:txBody>
        </p:sp>
        <p:sp>
          <p:nvSpPr>
            <p:cNvPr id="61" name="TextBox 61"/>
            <p:cNvSpPr txBox="1"/>
            <p:nvPr/>
          </p:nvSpPr>
          <p:spPr>
            <a:xfrm>
              <a:off x="5033010" y="444246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徽杭古道起点，胡适</a:t>
              </a:r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5033010" y="4652010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故乡，连接江浙门户。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4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"/>
                            </p:stCondLst>
                            <p:childTnLst>
                              <p:par>
                                <p:cTn id="21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4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4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8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4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9" grpId="0"/>
      <p:bldP spid="27" grpId="0"/>
      <p:bldP spid="37" grpId="0"/>
      <p:bldP spid="46" grpId="0"/>
      <p:bldP spid="54" grpId="0"/>
      <p:bldP spid="6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C1C1C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4381500" y="1714500"/>
            <a:ext cx="3429000" cy="3429000"/>
            <a:chOff x="4381500" y="1714500"/>
            <a:chExt cx="3429000" cy="3429000"/>
          </a:xfrm>
        </p:grpSpPr>
        <p:sp>
          <p:nvSpPr>
            <p:cNvPr id="3" name="Ellipse 3"/>
            <p:cNvSpPr/>
            <p:nvPr/>
          </p:nvSpPr>
          <p:spPr>
            <a:xfrm>
              <a:off x="4381500" y="1714500"/>
              <a:ext cx="3429000" cy="3429000"/>
            </a:xfrm>
            <a:prstGeom prst="ellipse">
              <a:avLst/>
            </a:prstGeom>
            <a:noFill/>
            <a:ln w="19050">
              <a:solidFill>
                <a:srgbClr val="C41E3A">
                  <a:alpha val="30000"/>
                </a:srgbClr>
              </a:solidFill>
            </a:ln>
          </p:spPr>
        </p:sp>
        <p:sp>
          <p:nvSpPr>
            <p:cNvPr id="4" name="Ellipse 4"/>
            <p:cNvSpPr/>
            <p:nvPr/>
          </p:nvSpPr>
          <p:spPr>
            <a:xfrm>
              <a:off x="4762500" y="2095500"/>
              <a:ext cx="2667000" cy="2667000"/>
            </a:xfrm>
            <a:prstGeom prst="ellipse">
              <a:avLst/>
            </a:prstGeom>
            <a:noFill/>
            <a:ln w="9525">
              <a:solidFill>
                <a:srgbClr val="6B7B8D">
                  <a:alpha val="20000"/>
                </a:srgbClr>
              </a:solidFill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4292825" y="2898458"/>
            <a:ext cx="3606351" cy="959167"/>
            <a:chOff x="4292825" y="2898458"/>
            <a:chExt cx="3606351" cy="959167"/>
          </a:xfrm>
        </p:grpSpPr>
        <p:sp>
          <p:nvSpPr>
            <p:cNvPr id="6" name="TextBox 6"/>
            <p:cNvSpPr txBox="1"/>
            <p:nvPr/>
          </p:nvSpPr>
          <p:spPr>
            <a:xfrm>
              <a:off x="4292825" y="2898458"/>
              <a:ext cx="3606351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15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第二章 徽商崛起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4390072" y="3552825"/>
              <a:ext cx="341185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dirty="0">
                  <a:solidFill>
                    <a:srgbClr val="6B7B8D"/>
                  </a:solidFill>
                  <a:latin typeface="Noto Sans CJK SC"/>
                  <a:ea typeface="Microsoft YaHei"/>
                  <a:cs typeface="Noto Sans CJK SC"/>
                </a:rPr>
                <a:t>THE RISE OF HUISHANG MERCHANTS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5F0E8"/>
            </a:solidFill>
            <a:ln>
              <a:noFill/>
            </a:ln>
          </p:spPr>
        </p:sp>
        <p:pic>
          <p:nvPicPr>
            <p:cNvPr id="3" name="Imag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67500" y="1428750"/>
              <a:ext cx="4953000" cy="4953000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>
            <a:off x="542925" y="423862"/>
            <a:ext cx="6400800" cy="747713"/>
            <a:chOff x="542925" y="423862"/>
            <a:chExt cx="6400800" cy="747713"/>
          </a:xfrm>
        </p:grpSpPr>
        <p:sp>
          <p:nvSpPr>
            <p:cNvPr id="5" name="TextBox 5"/>
            <p:cNvSpPr txBox="1"/>
            <p:nvPr/>
          </p:nvSpPr>
          <p:spPr>
            <a:xfrm>
              <a:off x="542925" y="423862"/>
              <a:ext cx="5232797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贾而好儒：徽商的精神内核与特质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552450" y="866775"/>
              <a:ext cx="639127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7B8D"/>
                  </a:solidFill>
                  <a:latin typeface="Noto Sans CJK SC"/>
                  <a:ea typeface="Microsoft YaHei"/>
                  <a:cs typeface="Noto Sans CJK SC"/>
                </a:rPr>
                <a:t>徽商不同于其他商帮，以儒家伦理指导商业实践，实现义利统一。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97694" y="1683068"/>
            <a:ext cx="3311366" cy="498157"/>
            <a:chOff x="597694" y="1683068"/>
            <a:chExt cx="3311366" cy="498157"/>
          </a:xfrm>
        </p:grpSpPr>
        <p:grpSp>
          <p:nvGrpSpPr>
            <p:cNvPr id="11" name="Group 11"/>
            <p:cNvGrpSpPr/>
            <p:nvPr/>
          </p:nvGrpSpPr>
          <p:grpSpPr>
            <a:xfrm>
              <a:off x="597694" y="1750219"/>
              <a:ext cx="157162" cy="157162"/>
              <a:chOff x="597694" y="1750219"/>
              <a:chExt cx="157162" cy="157162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597694" y="1750219"/>
                <a:ext cx="157162" cy="157162"/>
              </a:xfrm>
              <a:custGeom>
                <a:avLst/>
                <a:gdLst/>
                <a:ahLst/>
                <a:cxnLst/>
                <a:rect l="l" t="t" r="r" b="b"/>
                <a:pathLst>
                  <a:path w="157162" h="157162">
                    <a:moveTo>
                      <a:pt x="0" y="78581"/>
                    </a:moveTo>
                    <a:cubicBezTo>
                      <a:pt x="0" y="121980"/>
                      <a:pt x="35182" y="157162"/>
                      <a:pt x="78581" y="157162"/>
                    </a:cubicBezTo>
                    <a:cubicBezTo>
                      <a:pt x="121980" y="157162"/>
                      <a:pt x="157162" y="121980"/>
                      <a:pt x="157162" y="78581"/>
                    </a:cubicBezTo>
                    <a:cubicBezTo>
                      <a:pt x="157162" y="35182"/>
                      <a:pt x="121980" y="0"/>
                      <a:pt x="78581" y="0"/>
                    </a:cubicBezTo>
                    <a:cubicBezTo>
                      <a:pt x="35182" y="0"/>
                      <a:pt x="0" y="35182"/>
                      <a:pt x="0" y="78581"/>
                    </a:cubicBez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9" name="Freeform 9"/>
              <p:cNvSpPr/>
              <p:nvPr/>
            </p:nvSpPr>
            <p:spPr>
              <a:xfrm>
                <a:off x="676275" y="1802606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87" y="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10" name="Freeform 10"/>
              <p:cNvSpPr/>
              <p:nvPr/>
            </p:nvSpPr>
            <p:spPr>
              <a:xfrm>
                <a:off x="667544" y="1828800"/>
                <a:ext cx="17463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17463" h="34925">
                    <a:moveTo>
                      <a:pt x="0" y="0"/>
                    </a:moveTo>
                    <a:lnTo>
                      <a:pt x="8731" y="0"/>
                    </a:lnTo>
                    <a:lnTo>
                      <a:pt x="8731" y="34925"/>
                    </a:lnTo>
                    <a:lnTo>
                      <a:pt x="17463" y="34925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</p:grpSp>
        <p:sp>
          <p:nvSpPr>
            <p:cNvPr id="12" name="TextBox 12"/>
            <p:cNvSpPr txBox="1"/>
            <p:nvPr/>
          </p:nvSpPr>
          <p:spPr>
            <a:xfrm>
              <a:off x="897255" y="1683068"/>
              <a:ext cx="1897523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儒商结合：诚信为本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899160" y="1937385"/>
              <a:ext cx="30099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以朱子家礼规范商业行为，童叟无欺。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597694" y="2730818"/>
            <a:ext cx="3661886" cy="498157"/>
            <a:chOff x="597694" y="2730818"/>
            <a:chExt cx="3661886" cy="498157"/>
          </a:xfrm>
        </p:grpSpPr>
        <p:grpSp>
          <p:nvGrpSpPr>
            <p:cNvPr id="20" name="Group 20"/>
            <p:cNvGrpSpPr/>
            <p:nvPr/>
          </p:nvGrpSpPr>
          <p:grpSpPr>
            <a:xfrm>
              <a:off x="597694" y="2810125"/>
              <a:ext cx="166687" cy="127544"/>
              <a:chOff x="597694" y="2810125"/>
              <a:chExt cx="166687" cy="127544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597694" y="2923632"/>
                <a:ext cx="157162" cy="14037"/>
              </a:xfrm>
              <a:custGeom>
                <a:avLst/>
                <a:gdLst/>
                <a:ahLst/>
                <a:cxnLst/>
                <a:rect l="l" t="t" r="r" b="b"/>
                <a:pathLst>
                  <a:path w="157162" h="14037">
                    <a:moveTo>
                      <a:pt x="0" y="14037"/>
                    </a:moveTo>
                    <a:cubicBezTo>
                      <a:pt x="24313" y="0"/>
                      <a:pt x="54268" y="0"/>
                      <a:pt x="78581" y="14037"/>
                    </a:cubicBezTo>
                    <a:cubicBezTo>
                      <a:pt x="102894" y="0"/>
                      <a:pt x="132849" y="0"/>
                      <a:pt x="157162" y="14037"/>
                    </a:cubicBez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16" name="Freeform 16"/>
              <p:cNvSpPr/>
              <p:nvPr/>
            </p:nvSpPr>
            <p:spPr>
              <a:xfrm>
                <a:off x="597694" y="2810125"/>
                <a:ext cx="157162" cy="14037"/>
              </a:xfrm>
              <a:custGeom>
                <a:avLst/>
                <a:gdLst/>
                <a:ahLst/>
                <a:cxnLst/>
                <a:rect l="l" t="t" r="r" b="b"/>
                <a:pathLst>
                  <a:path w="157162" h="14037">
                    <a:moveTo>
                      <a:pt x="0" y="14037"/>
                    </a:moveTo>
                    <a:cubicBezTo>
                      <a:pt x="24313" y="0"/>
                      <a:pt x="54268" y="0"/>
                      <a:pt x="78581" y="14037"/>
                    </a:cubicBezTo>
                    <a:cubicBezTo>
                      <a:pt x="102894" y="0"/>
                      <a:pt x="132849" y="0"/>
                      <a:pt x="157162" y="14037"/>
                    </a:cubicBez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17" name="Freeform 17"/>
              <p:cNvSpPr/>
              <p:nvPr/>
            </p:nvSpPr>
            <p:spPr>
              <a:xfrm>
                <a:off x="597694" y="2824162"/>
                <a:ext cx="9525" cy="113506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113506">
                    <a:moveTo>
                      <a:pt x="0" y="0"/>
                    </a:moveTo>
                    <a:lnTo>
                      <a:pt x="0" y="113506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18" name="Freeform 18"/>
              <p:cNvSpPr/>
              <p:nvPr/>
            </p:nvSpPr>
            <p:spPr>
              <a:xfrm>
                <a:off x="676275" y="2824162"/>
                <a:ext cx="9525" cy="113506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113506">
                    <a:moveTo>
                      <a:pt x="0" y="0"/>
                    </a:moveTo>
                    <a:lnTo>
                      <a:pt x="0" y="113506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19" name="Freeform 19"/>
              <p:cNvSpPr/>
              <p:nvPr/>
            </p:nvSpPr>
            <p:spPr>
              <a:xfrm>
                <a:off x="754856" y="2824162"/>
                <a:ext cx="9525" cy="113506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113506">
                    <a:moveTo>
                      <a:pt x="0" y="0"/>
                    </a:moveTo>
                    <a:lnTo>
                      <a:pt x="0" y="113506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</p:grpSp>
        <p:sp>
          <p:nvSpPr>
            <p:cNvPr id="21" name="TextBox 21"/>
            <p:cNvSpPr txBox="1"/>
            <p:nvPr/>
          </p:nvSpPr>
          <p:spPr>
            <a:xfrm>
              <a:off x="897255" y="2730818"/>
              <a:ext cx="1897523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亦贾亦儒：反哺文教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899160" y="2985135"/>
              <a:ext cx="33604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经商致富后回乡建书院、刻书，资助科举。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597694" y="3778568"/>
            <a:ext cx="3486626" cy="498157"/>
            <a:chOff x="597694" y="3778568"/>
            <a:chExt cx="3486626" cy="498157"/>
          </a:xfrm>
        </p:grpSpPr>
        <p:grpSp>
          <p:nvGrpSpPr>
            <p:cNvPr id="28" name="Group 28"/>
            <p:cNvGrpSpPr/>
            <p:nvPr/>
          </p:nvGrpSpPr>
          <p:grpSpPr>
            <a:xfrm>
              <a:off x="597694" y="3845719"/>
              <a:ext cx="157163" cy="157163"/>
              <a:chOff x="597694" y="3845719"/>
              <a:chExt cx="157163" cy="157163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615156" y="3845719"/>
                <a:ext cx="69850" cy="69850"/>
              </a:xfrm>
              <a:custGeom>
                <a:avLst/>
                <a:gdLst/>
                <a:ahLst/>
                <a:cxnLst/>
                <a:rect l="l" t="t" r="r" b="b"/>
                <a:pathLst>
                  <a:path w="69850" h="69850">
                    <a:moveTo>
                      <a:pt x="0" y="34925"/>
                    </a:moveTo>
                    <a:cubicBezTo>
                      <a:pt x="0" y="54214"/>
                      <a:pt x="15636" y="69850"/>
                      <a:pt x="34925" y="69850"/>
                    </a:cubicBezTo>
                    <a:cubicBezTo>
                      <a:pt x="54214" y="69850"/>
                      <a:pt x="69850" y="54214"/>
                      <a:pt x="69850" y="34925"/>
                    </a:cubicBezTo>
                    <a:cubicBezTo>
                      <a:pt x="69850" y="15636"/>
                      <a:pt x="54214" y="0"/>
                      <a:pt x="34925" y="0"/>
                    </a:cubicBezTo>
                    <a:cubicBezTo>
                      <a:pt x="15636" y="0"/>
                      <a:pt x="0" y="15636"/>
                      <a:pt x="0" y="34925"/>
                    </a:cubicBez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25" name="Freeform 25"/>
              <p:cNvSpPr/>
              <p:nvPr/>
            </p:nvSpPr>
            <p:spPr>
              <a:xfrm>
                <a:off x="597694" y="3950494"/>
                <a:ext cx="104775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52388">
                    <a:moveTo>
                      <a:pt x="0" y="52388"/>
                    </a:moveTo>
                    <a:lnTo>
                      <a:pt x="0" y="34925"/>
                    </a:lnTo>
                    <a:cubicBezTo>
                      <a:pt x="0" y="15636"/>
                      <a:pt x="15636" y="0"/>
                      <a:pt x="34925" y="0"/>
                    </a:cubicBezTo>
                    <a:lnTo>
                      <a:pt x="69850" y="0"/>
                    </a:lnTo>
                    <a:cubicBezTo>
                      <a:pt x="89139" y="0"/>
                      <a:pt x="104775" y="15636"/>
                      <a:pt x="104775" y="34925"/>
                    </a:cubicBezTo>
                    <a:lnTo>
                      <a:pt x="104775" y="52388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26" name="Freeform 26"/>
              <p:cNvSpPr/>
              <p:nvPr/>
            </p:nvSpPr>
            <p:spPr>
              <a:xfrm>
                <a:off x="711200" y="3846854"/>
                <a:ext cx="26262" cy="67667"/>
              </a:xfrm>
              <a:custGeom>
                <a:avLst/>
                <a:gdLst/>
                <a:ahLst/>
                <a:cxnLst/>
                <a:rect l="l" t="t" r="r" b="b"/>
                <a:pathLst>
                  <a:path w="26262" h="67667">
                    <a:moveTo>
                      <a:pt x="0" y="0"/>
                    </a:moveTo>
                    <a:cubicBezTo>
                      <a:pt x="15454" y="3957"/>
                      <a:pt x="26262" y="17882"/>
                      <a:pt x="26262" y="33834"/>
                    </a:cubicBezTo>
                    <a:cubicBezTo>
                      <a:pt x="26262" y="49786"/>
                      <a:pt x="15454" y="63710"/>
                      <a:pt x="0" y="67667"/>
                    </a:cubicBez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27" name="Freeform 27"/>
              <p:cNvSpPr/>
              <p:nvPr/>
            </p:nvSpPr>
            <p:spPr>
              <a:xfrm>
                <a:off x="728663" y="3951803"/>
                <a:ext cx="26194" cy="51078"/>
              </a:xfrm>
              <a:custGeom>
                <a:avLst/>
                <a:gdLst/>
                <a:ahLst/>
                <a:cxnLst/>
                <a:rect l="l" t="t" r="r" b="b"/>
                <a:pathLst>
                  <a:path w="26194" h="51078">
                    <a:moveTo>
                      <a:pt x="26194" y="51078"/>
                    </a:moveTo>
                    <a:lnTo>
                      <a:pt x="26194" y="33615"/>
                    </a:lnTo>
                    <a:cubicBezTo>
                      <a:pt x="26103" y="17764"/>
                      <a:pt x="15348" y="3963"/>
                      <a:pt x="0" y="0"/>
                    </a:cubicBez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</p:grpSp>
        <p:sp>
          <p:nvSpPr>
            <p:cNvPr id="29" name="TextBox 29"/>
            <p:cNvSpPr txBox="1"/>
            <p:nvPr/>
          </p:nvSpPr>
          <p:spPr>
            <a:xfrm>
              <a:off x="897255" y="3778568"/>
              <a:ext cx="231157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宗族纽带：降低交易成本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899160" y="4032885"/>
              <a:ext cx="31851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依托宗族关系建立商业网络，信任度高。</a:t>
              </a:r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597694" y="4826318"/>
            <a:ext cx="3486626" cy="498157"/>
            <a:chOff x="597694" y="4826318"/>
            <a:chExt cx="3486626" cy="498157"/>
          </a:xfrm>
        </p:grpSpPr>
        <p:grpSp>
          <p:nvGrpSpPr>
            <p:cNvPr id="34" name="Group 34"/>
            <p:cNvGrpSpPr/>
            <p:nvPr/>
          </p:nvGrpSpPr>
          <p:grpSpPr>
            <a:xfrm>
              <a:off x="597694" y="4893469"/>
              <a:ext cx="157162" cy="157162"/>
              <a:chOff x="597694" y="4893469"/>
              <a:chExt cx="157162" cy="157162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597694" y="4893469"/>
                <a:ext cx="157162" cy="157162"/>
              </a:xfrm>
              <a:custGeom>
                <a:avLst/>
                <a:gdLst/>
                <a:ahLst/>
                <a:cxnLst/>
                <a:rect l="l" t="t" r="r" b="b"/>
                <a:pathLst>
                  <a:path w="157162" h="157162">
                    <a:moveTo>
                      <a:pt x="0" y="78581"/>
                    </a:moveTo>
                    <a:cubicBezTo>
                      <a:pt x="0" y="121980"/>
                      <a:pt x="35182" y="157162"/>
                      <a:pt x="78581" y="157162"/>
                    </a:cubicBezTo>
                    <a:cubicBezTo>
                      <a:pt x="121980" y="157162"/>
                      <a:pt x="157162" y="121980"/>
                      <a:pt x="157162" y="78581"/>
                    </a:cubicBezTo>
                    <a:cubicBezTo>
                      <a:pt x="157162" y="35182"/>
                      <a:pt x="121980" y="0"/>
                      <a:pt x="78581" y="0"/>
                    </a:cubicBezTo>
                    <a:cubicBezTo>
                      <a:pt x="35182" y="0"/>
                      <a:pt x="0" y="35182"/>
                      <a:pt x="0" y="78581"/>
                    </a:cubicBez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33" name="Freeform 33"/>
              <p:cNvSpPr/>
              <p:nvPr/>
            </p:nvSpPr>
            <p:spPr>
              <a:xfrm>
                <a:off x="676275" y="4928394"/>
                <a:ext cx="26194" cy="69850"/>
              </a:xfrm>
              <a:custGeom>
                <a:avLst/>
                <a:gdLst/>
                <a:ahLst/>
                <a:cxnLst/>
                <a:rect l="l" t="t" r="r" b="b"/>
                <a:pathLst>
                  <a:path w="26194" h="69850">
                    <a:moveTo>
                      <a:pt x="0" y="0"/>
                    </a:moveTo>
                    <a:lnTo>
                      <a:pt x="0" y="43656"/>
                    </a:lnTo>
                    <a:lnTo>
                      <a:pt x="26194" y="6985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</p:grpSp>
        <p:sp>
          <p:nvSpPr>
            <p:cNvPr id="35" name="TextBox 35"/>
            <p:cNvSpPr txBox="1"/>
            <p:nvPr/>
          </p:nvSpPr>
          <p:spPr>
            <a:xfrm>
              <a:off x="897255" y="4826318"/>
              <a:ext cx="1897523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长远眼光：百年老店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899160" y="5080635"/>
              <a:ext cx="31851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不追求短期暴利，注重品牌声誉与传承。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5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etch(across)">
                                      <p:cBhvr>
                                        <p:cTn id="11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00"/>
                            </p:stCondLst>
                            <p:childTnLst>
                              <p:par>
                                <p:cTn id="17" presetID="1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00"/>
                            </p:stCondLst>
                            <p:childTnLst>
                              <p:par>
                                <p:cTn id="21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23" dur="4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  <p:bldP spid="23" grpId="0"/>
      <p:bldP spid="31" grpId="0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0E8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5962650" cy="747713"/>
            <a:chOff x="542925" y="423862"/>
            <a:chExt cx="5962650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5577840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盐典双核：两淮盐业与苏州典当数据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595312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7B8D"/>
                  </a:solidFill>
                  <a:latin typeface="Noto Sans CJK SC"/>
                  <a:ea typeface="Microsoft YaHei"/>
                  <a:cs typeface="Noto Sans CJK SC"/>
                </a:rPr>
                <a:t>徽商垄断两淮盐业承销，并在苏州典当业占据绝对主导地位。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71500" y="1333500"/>
            <a:ext cx="2906077" cy="4381500"/>
            <a:chOff x="571500" y="1333500"/>
            <a:chExt cx="2906077" cy="4381500"/>
          </a:xfrm>
        </p:grpSpPr>
        <p:sp>
          <p:nvSpPr>
            <p:cNvPr id="6" name="Freeform 6"/>
            <p:cNvSpPr/>
            <p:nvPr/>
          </p:nvSpPr>
          <p:spPr>
            <a:xfrm>
              <a:off x="571500" y="1333500"/>
              <a:ext cx="2571750" cy="4381500"/>
            </a:xfrm>
            <a:custGeom>
              <a:avLst/>
              <a:gdLst/>
              <a:ahLst/>
              <a:cxnLst/>
              <a:rect l="l" t="t" r="r" b="b"/>
              <a:pathLst>
                <a:path w="2571750" h="4381500">
                  <a:moveTo>
                    <a:pt x="76200" y="0"/>
                  </a:moveTo>
                  <a:lnTo>
                    <a:pt x="2495550" y="0"/>
                  </a:lnTo>
                  <a:cubicBezTo>
                    <a:pt x="2537634" y="0"/>
                    <a:pt x="2571750" y="34116"/>
                    <a:pt x="2571750" y="76200"/>
                  </a:cubicBezTo>
                  <a:lnTo>
                    <a:pt x="2571750" y="4305300"/>
                  </a:lnTo>
                  <a:cubicBezTo>
                    <a:pt x="2571750" y="4347384"/>
                    <a:pt x="2537634" y="4381500"/>
                    <a:pt x="2495550" y="4381500"/>
                  </a:cubicBezTo>
                  <a:lnTo>
                    <a:pt x="76200" y="4381500"/>
                  </a:lnTo>
                  <a:cubicBezTo>
                    <a:pt x="34116" y="4381500"/>
                    <a:pt x="0" y="4347384"/>
                    <a:pt x="0" y="43053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E8DFD0"/>
              </a:solidFill>
            </a:ln>
          </p:spPr>
        </p:sp>
        <p:grpSp>
          <p:nvGrpSpPr>
            <p:cNvPr id="9" name="Group 9"/>
            <p:cNvGrpSpPr/>
            <p:nvPr/>
          </p:nvGrpSpPr>
          <p:grpSpPr>
            <a:xfrm>
              <a:off x="887490" y="1702123"/>
              <a:ext cx="200900" cy="201212"/>
              <a:chOff x="887490" y="1702123"/>
              <a:chExt cx="200900" cy="201212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887490" y="1702123"/>
                <a:ext cx="200900" cy="201212"/>
              </a:xfrm>
              <a:custGeom>
                <a:avLst/>
                <a:gdLst/>
                <a:ahLst/>
                <a:cxnLst/>
                <a:rect l="l" t="t" r="r" b="b"/>
                <a:pathLst>
                  <a:path w="200900" h="201212">
                    <a:moveTo>
                      <a:pt x="80885" y="312"/>
                    </a:moveTo>
                    <a:cubicBezTo>
                      <a:pt x="32768" y="11466"/>
                      <a:pt x="0" y="56077"/>
                      <a:pt x="3747" y="105327"/>
                    </a:cubicBezTo>
                    <a:cubicBezTo>
                      <a:pt x="7494" y="154578"/>
                      <a:pt x="46634" y="193718"/>
                      <a:pt x="95884" y="197465"/>
                    </a:cubicBezTo>
                    <a:cubicBezTo>
                      <a:pt x="145135" y="201212"/>
                      <a:pt x="189745" y="168444"/>
                      <a:pt x="200900" y="120327"/>
                    </a:cubicBezTo>
                    <a:cubicBezTo>
                      <a:pt x="200900" y="114189"/>
                      <a:pt x="195925" y="109214"/>
                      <a:pt x="189788" y="109214"/>
                    </a:cubicBezTo>
                    <a:lnTo>
                      <a:pt x="114223" y="109214"/>
                    </a:lnTo>
                    <a:cubicBezTo>
                      <a:pt x="101948" y="109214"/>
                      <a:pt x="91998" y="99264"/>
                      <a:pt x="91998" y="86989"/>
                    </a:cubicBezTo>
                    <a:lnTo>
                      <a:pt x="91998" y="9202"/>
                    </a:lnTo>
                    <a:cubicBezTo>
                      <a:pt x="91719" y="6542"/>
                      <a:pt x="90387" y="4105"/>
                      <a:pt x="88299" y="2435"/>
                    </a:cubicBezTo>
                    <a:cubicBezTo>
                      <a:pt x="86211" y="765"/>
                      <a:pt x="83541" y="0"/>
                      <a:pt x="80885" y="312"/>
                    </a:cubicBez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8" name="Freeform 8"/>
              <p:cNvSpPr/>
              <p:nvPr/>
            </p:nvSpPr>
            <p:spPr>
              <a:xfrm>
                <a:off x="1023938" y="1705769"/>
                <a:ext cx="61119" cy="61119"/>
              </a:xfrm>
              <a:custGeom>
                <a:avLst/>
                <a:gdLst/>
                <a:ahLst/>
                <a:cxnLst/>
                <a:rect l="l" t="t" r="r" b="b"/>
                <a:pathLst>
                  <a:path w="61119" h="61119">
                    <a:moveTo>
                      <a:pt x="0" y="0"/>
                    </a:moveTo>
                    <a:cubicBezTo>
                      <a:pt x="28579" y="10063"/>
                      <a:pt x="51056" y="32540"/>
                      <a:pt x="61119" y="61119"/>
                    </a:cubicBezTo>
                    <a:lnTo>
                      <a:pt x="11113" y="61119"/>
                    </a:lnTo>
                    <a:cubicBezTo>
                      <a:pt x="4975" y="61119"/>
                      <a:pt x="0" y="56144"/>
                      <a:pt x="0" y="50006"/>
                    </a:cubicBez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</p:grpSp>
        <p:sp>
          <p:nvSpPr>
            <p:cNvPr id="10" name="TextBox 10"/>
            <p:cNvSpPr txBox="1"/>
            <p:nvPr/>
          </p:nvSpPr>
          <p:spPr>
            <a:xfrm>
              <a:off x="1242060" y="1680210"/>
              <a:ext cx="1134618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盐业市场份额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817245" y="2136458"/>
              <a:ext cx="877060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rgbClr val="C41E3A"/>
                  </a:solidFill>
                  <a:latin typeface="Noto Sans CJK SC"/>
                  <a:ea typeface="Microsoft YaHei"/>
                  <a:cs typeface="Noto Sans CJK SC"/>
                </a:rPr>
                <a:t>70</a:t>
              </a:r>
              <a:r>
                <a:rPr lang="zh-CN" sz="150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%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842010" y="272796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掌控两淮盐业承销权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843915" y="3029902"/>
              <a:ext cx="2633662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6B7B8D"/>
                  </a:solidFill>
                  <a:latin typeface="Noto Sans CJK SC"/>
                  <a:ea typeface="Microsoft YaHei"/>
                  <a:cs typeface="Noto Sans CJK SC"/>
                </a:rPr>
                <a:t>市场份额超七成，形成区域垄断优势。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3333750" y="1333500"/>
            <a:ext cx="2906077" cy="4381500"/>
            <a:chOff x="3333750" y="1333500"/>
            <a:chExt cx="2906077" cy="4381500"/>
          </a:xfrm>
        </p:grpSpPr>
        <p:sp>
          <p:nvSpPr>
            <p:cNvPr id="15" name="Freeform 15"/>
            <p:cNvSpPr/>
            <p:nvPr/>
          </p:nvSpPr>
          <p:spPr>
            <a:xfrm>
              <a:off x="3333750" y="1333500"/>
              <a:ext cx="2571750" cy="4381500"/>
            </a:xfrm>
            <a:custGeom>
              <a:avLst/>
              <a:gdLst/>
              <a:ahLst/>
              <a:cxnLst/>
              <a:rect l="l" t="t" r="r" b="b"/>
              <a:pathLst>
                <a:path w="2571750" h="4381500">
                  <a:moveTo>
                    <a:pt x="76200" y="0"/>
                  </a:moveTo>
                  <a:lnTo>
                    <a:pt x="2495550" y="0"/>
                  </a:lnTo>
                  <a:cubicBezTo>
                    <a:pt x="2537634" y="0"/>
                    <a:pt x="2571750" y="34116"/>
                    <a:pt x="2571750" y="76200"/>
                  </a:cubicBezTo>
                  <a:lnTo>
                    <a:pt x="2571750" y="4305300"/>
                  </a:lnTo>
                  <a:cubicBezTo>
                    <a:pt x="2571750" y="4347384"/>
                    <a:pt x="2537634" y="4381500"/>
                    <a:pt x="2495550" y="4381500"/>
                  </a:cubicBezTo>
                  <a:lnTo>
                    <a:pt x="76200" y="4381500"/>
                  </a:lnTo>
                  <a:cubicBezTo>
                    <a:pt x="34116" y="4381500"/>
                    <a:pt x="0" y="4347384"/>
                    <a:pt x="0" y="43053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E8DFD0"/>
              </a:solidFill>
            </a:ln>
          </p:spPr>
        </p:sp>
        <p:grpSp>
          <p:nvGrpSpPr>
            <p:cNvPr id="24" name="Group 24"/>
            <p:cNvGrpSpPr/>
            <p:nvPr/>
          </p:nvGrpSpPr>
          <p:grpSpPr>
            <a:xfrm>
              <a:off x="3652838" y="1700212"/>
              <a:ext cx="200025" cy="209551"/>
              <a:chOff x="3652838" y="1700212"/>
              <a:chExt cx="200025" cy="209551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3652838" y="1900238"/>
                <a:ext cx="2000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9525">
                    <a:moveTo>
                      <a:pt x="0" y="0"/>
                    </a:moveTo>
                    <a:lnTo>
                      <a:pt x="200025" y="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17" name="Freeform 17"/>
              <p:cNvSpPr/>
              <p:nvPr/>
            </p:nvSpPr>
            <p:spPr>
              <a:xfrm>
                <a:off x="3719512" y="1755775"/>
                <a:ext cx="11113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1113" h="9525">
                    <a:moveTo>
                      <a:pt x="0" y="0"/>
                    </a:moveTo>
                    <a:lnTo>
                      <a:pt x="11113" y="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18" name="Freeform 18"/>
              <p:cNvSpPr/>
              <p:nvPr/>
            </p:nvSpPr>
            <p:spPr>
              <a:xfrm>
                <a:off x="3719512" y="1800225"/>
                <a:ext cx="11113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1113" h="9525">
                    <a:moveTo>
                      <a:pt x="0" y="0"/>
                    </a:moveTo>
                    <a:lnTo>
                      <a:pt x="11113" y="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19" name="Freeform 19"/>
              <p:cNvSpPr/>
              <p:nvPr/>
            </p:nvSpPr>
            <p:spPr>
              <a:xfrm>
                <a:off x="3719512" y="1844675"/>
                <a:ext cx="11113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1113" h="9525">
                    <a:moveTo>
                      <a:pt x="0" y="0"/>
                    </a:moveTo>
                    <a:lnTo>
                      <a:pt x="11113" y="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20" name="Freeform 20"/>
              <p:cNvSpPr/>
              <p:nvPr/>
            </p:nvSpPr>
            <p:spPr>
              <a:xfrm>
                <a:off x="3775075" y="1755775"/>
                <a:ext cx="11113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1113" h="9525">
                    <a:moveTo>
                      <a:pt x="0" y="0"/>
                    </a:moveTo>
                    <a:lnTo>
                      <a:pt x="11113" y="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21" name="Freeform 21"/>
              <p:cNvSpPr/>
              <p:nvPr/>
            </p:nvSpPr>
            <p:spPr>
              <a:xfrm>
                <a:off x="3775075" y="1800225"/>
                <a:ext cx="11113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1113" h="9525">
                    <a:moveTo>
                      <a:pt x="0" y="0"/>
                    </a:moveTo>
                    <a:lnTo>
                      <a:pt x="11113" y="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22" name="Freeform 22"/>
              <p:cNvSpPr/>
              <p:nvPr/>
            </p:nvSpPr>
            <p:spPr>
              <a:xfrm>
                <a:off x="3775075" y="1844675"/>
                <a:ext cx="11113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1113" h="9525">
                    <a:moveTo>
                      <a:pt x="0" y="0"/>
                    </a:moveTo>
                    <a:lnTo>
                      <a:pt x="11113" y="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23" name="Freeform 23"/>
              <p:cNvSpPr/>
              <p:nvPr/>
            </p:nvSpPr>
            <p:spPr>
              <a:xfrm>
                <a:off x="3675062" y="1700212"/>
                <a:ext cx="155575" cy="200025"/>
              </a:xfrm>
              <a:custGeom>
                <a:avLst/>
                <a:gdLst/>
                <a:ahLst/>
                <a:cxnLst/>
                <a:rect l="l" t="t" r="r" b="b"/>
                <a:pathLst>
                  <a:path w="155575" h="200025">
                    <a:moveTo>
                      <a:pt x="0" y="200025"/>
                    </a:moveTo>
                    <a:lnTo>
                      <a:pt x="0" y="22225"/>
                    </a:lnTo>
                    <a:cubicBezTo>
                      <a:pt x="0" y="9950"/>
                      <a:pt x="9950" y="0"/>
                      <a:pt x="22225" y="0"/>
                    </a:cubicBezTo>
                    <a:lnTo>
                      <a:pt x="133350" y="0"/>
                    </a:lnTo>
                    <a:cubicBezTo>
                      <a:pt x="145625" y="0"/>
                      <a:pt x="155575" y="9950"/>
                      <a:pt x="155575" y="22225"/>
                    </a:cubicBezTo>
                    <a:lnTo>
                      <a:pt x="155575" y="200025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</p:grpSp>
        <p:sp>
          <p:nvSpPr>
            <p:cNvPr id="25" name="TextBox 25"/>
            <p:cNvSpPr txBox="1"/>
            <p:nvPr/>
          </p:nvSpPr>
          <p:spPr>
            <a:xfrm>
              <a:off x="4004310" y="1680210"/>
              <a:ext cx="1134618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苏州典当占比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579495" y="2136458"/>
              <a:ext cx="877060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rgbClr val="C41E3A"/>
                  </a:solidFill>
                  <a:latin typeface="Noto Sans CJK SC"/>
                  <a:ea typeface="Microsoft YaHei"/>
                  <a:cs typeface="Noto Sans CJK SC"/>
                </a:rPr>
                <a:t>80</a:t>
              </a:r>
              <a:r>
                <a:rPr lang="zh-CN" sz="150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%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3604260" y="2727960"/>
              <a:ext cx="1546479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苏州城200余家当铺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3606165" y="3029902"/>
              <a:ext cx="2633662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6B7B8D"/>
                  </a:solidFill>
                  <a:latin typeface="Noto Sans CJK SC"/>
                  <a:ea typeface="Microsoft YaHei"/>
                  <a:cs typeface="Noto Sans CJK SC"/>
                </a:rPr>
                <a:t>徽商开设占比逾八成，主导金融流通。</a:t>
              </a:r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6096000" y="1333500"/>
            <a:ext cx="2571750" cy="4381500"/>
            <a:chOff x="6096000" y="1333500"/>
            <a:chExt cx="2571750" cy="4381500"/>
          </a:xfrm>
        </p:grpSpPr>
        <p:sp>
          <p:nvSpPr>
            <p:cNvPr id="30" name="Freeform 30"/>
            <p:cNvSpPr/>
            <p:nvPr/>
          </p:nvSpPr>
          <p:spPr>
            <a:xfrm>
              <a:off x="6096000" y="1333500"/>
              <a:ext cx="2571750" cy="4381500"/>
            </a:xfrm>
            <a:custGeom>
              <a:avLst/>
              <a:gdLst/>
              <a:ahLst/>
              <a:cxnLst/>
              <a:rect l="l" t="t" r="r" b="b"/>
              <a:pathLst>
                <a:path w="2571750" h="4381500">
                  <a:moveTo>
                    <a:pt x="76200" y="0"/>
                  </a:moveTo>
                  <a:lnTo>
                    <a:pt x="2495550" y="0"/>
                  </a:lnTo>
                  <a:cubicBezTo>
                    <a:pt x="2537634" y="0"/>
                    <a:pt x="2571750" y="34116"/>
                    <a:pt x="2571750" y="76200"/>
                  </a:cubicBezTo>
                  <a:lnTo>
                    <a:pt x="2571750" y="4305300"/>
                  </a:lnTo>
                  <a:cubicBezTo>
                    <a:pt x="2571750" y="4347384"/>
                    <a:pt x="2537634" y="4381500"/>
                    <a:pt x="2495550" y="4381500"/>
                  </a:cubicBezTo>
                  <a:lnTo>
                    <a:pt x="76200" y="4381500"/>
                  </a:lnTo>
                  <a:cubicBezTo>
                    <a:pt x="34116" y="4381500"/>
                    <a:pt x="0" y="4347384"/>
                    <a:pt x="0" y="43053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E8DFD0"/>
              </a:solidFill>
            </a:ln>
          </p:spPr>
        </p:sp>
        <p:grpSp>
          <p:nvGrpSpPr>
            <p:cNvPr id="34" name="Group 34"/>
            <p:cNvGrpSpPr/>
            <p:nvPr/>
          </p:nvGrpSpPr>
          <p:grpSpPr>
            <a:xfrm>
              <a:off x="6415088" y="1700212"/>
              <a:ext cx="200025" cy="200025"/>
              <a:chOff x="6415088" y="1700212"/>
              <a:chExt cx="200025" cy="200025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6415088" y="1700212"/>
                <a:ext cx="200025" cy="200025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200025">
                    <a:moveTo>
                      <a:pt x="0" y="100012"/>
                    </a:moveTo>
                    <a:cubicBezTo>
                      <a:pt x="0" y="155248"/>
                      <a:pt x="44777" y="200025"/>
                      <a:pt x="100012" y="200025"/>
                    </a:cubicBezTo>
                    <a:cubicBezTo>
                      <a:pt x="155248" y="200025"/>
                      <a:pt x="200025" y="155248"/>
                      <a:pt x="200025" y="100012"/>
                    </a:cubicBezTo>
                    <a:cubicBezTo>
                      <a:pt x="200025" y="44777"/>
                      <a:pt x="155248" y="0"/>
                      <a:pt x="100012" y="0"/>
                    </a:cubicBezTo>
                    <a:cubicBezTo>
                      <a:pt x="44777" y="0"/>
                      <a:pt x="0" y="44777"/>
                      <a:pt x="0" y="100012"/>
                    </a:cubicBez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32" name="Freeform 32"/>
              <p:cNvSpPr/>
              <p:nvPr/>
            </p:nvSpPr>
            <p:spPr>
              <a:xfrm>
                <a:off x="6481762" y="1755499"/>
                <a:ext cx="66675" cy="89453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89453">
                    <a:moveTo>
                      <a:pt x="64452" y="11389"/>
                    </a:moveTo>
                    <a:cubicBezTo>
                      <a:pt x="60351" y="4273"/>
                      <a:pt x="52659" y="0"/>
                      <a:pt x="44450" y="276"/>
                    </a:cubicBezTo>
                    <a:lnTo>
                      <a:pt x="22225" y="276"/>
                    </a:lnTo>
                    <a:cubicBezTo>
                      <a:pt x="9950" y="276"/>
                      <a:pt x="0" y="10227"/>
                      <a:pt x="0" y="22501"/>
                    </a:cubicBezTo>
                    <a:cubicBezTo>
                      <a:pt x="0" y="34776"/>
                      <a:pt x="9950" y="44726"/>
                      <a:pt x="22225" y="44726"/>
                    </a:cubicBezTo>
                    <a:lnTo>
                      <a:pt x="44450" y="44726"/>
                    </a:lnTo>
                    <a:cubicBezTo>
                      <a:pt x="56725" y="44726"/>
                      <a:pt x="66675" y="54677"/>
                      <a:pt x="66675" y="66951"/>
                    </a:cubicBezTo>
                    <a:cubicBezTo>
                      <a:pt x="66675" y="79226"/>
                      <a:pt x="56725" y="89176"/>
                      <a:pt x="44450" y="89176"/>
                    </a:cubicBezTo>
                    <a:lnTo>
                      <a:pt x="22225" y="89176"/>
                    </a:lnTo>
                    <a:cubicBezTo>
                      <a:pt x="14016" y="89453"/>
                      <a:pt x="6324" y="85179"/>
                      <a:pt x="2223" y="78064"/>
                    </a:cubicBez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33" name="Freeform 33"/>
              <p:cNvSpPr/>
              <p:nvPr/>
            </p:nvSpPr>
            <p:spPr>
              <a:xfrm>
                <a:off x="6515100" y="1744662"/>
                <a:ext cx="9525" cy="1111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111125">
                    <a:moveTo>
                      <a:pt x="0" y="0"/>
                    </a:moveTo>
                    <a:lnTo>
                      <a:pt x="0" y="111125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</p:grpSp>
        <p:sp>
          <p:nvSpPr>
            <p:cNvPr id="35" name="TextBox 35"/>
            <p:cNvSpPr txBox="1"/>
            <p:nvPr/>
          </p:nvSpPr>
          <p:spPr>
            <a:xfrm>
              <a:off x="6766560" y="1680210"/>
              <a:ext cx="1134618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资本投入体量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6341745" y="2136458"/>
              <a:ext cx="2012252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rgbClr val="C41E3A"/>
                  </a:solidFill>
                  <a:latin typeface="Noto Sans CJK SC"/>
                  <a:ea typeface="Microsoft YaHei"/>
                  <a:cs typeface="Noto Sans CJK SC"/>
                </a:rPr>
                <a:t>数千万</a:t>
              </a:r>
              <a:r>
                <a:rPr lang="zh-CN" sz="150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两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6366510" y="2727960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清乾隆年间投入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6368415" y="3029902"/>
              <a:ext cx="2173605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6B7B8D"/>
                  </a:solidFill>
                  <a:latin typeface="Noto Sans CJK SC"/>
                  <a:ea typeface="Microsoft YaHei"/>
                  <a:cs typeface="Noto Sans CJK SC"/>
                </a:rPr>
                <a:t>巨额资本支撑盐业规模化运营。</a:t>
              </a:r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8858250" y="1333500"/>
            <a:ext cx="2752725" cy="4381500"/>
            <a:chOff x="8858250" y="1333500"/>
            <a:chExt cx="2752725" cy="4381500"/>
          </a:xfrm>
        </p:grpSpPr>
        <p:sp>
          <p:nvSpPr>
            <p:cNvPr id="40" name="Freeform 40"/>
            <p:cNvSpPr/>
            <p:nvPr/>
          </p:nvSpPr>
          <p:spPr>
            <a:xfrm>
              <a:off x="8858250" y="1333500"/>
              <a:ext cx="2571750" cy="4381500"/>
            </a:xfrm>
            <a:custGeom>
              <a:avLst/>
              <a:gdLst/>
              <a:ahLst/>
              <a:cxnLst/>
              <a:rect l="l" t="t" r="r" b="b"/>
              <a:pathLst>
                <a:path w="2571750" h="4381500">
                  <a:moveTo>
                    <a:pt x="76200" y="0"/>
                  </a:moveTo>
                  <a:lnTo>
                    <a:pt x="2495550" y="0"/>
                  </a:lnTo>
                  <a:cubicBezTo>
                    <a:pt x="2537634" y="0"/>
                    <a:pt x="2571750" y="34116"/>
                    <a:pt x="2571750" y="76200"/>
                  </a:cubicBezTo>
                  <a:lnTo>
                    <a:pt x="2571750" y="4305300"/>
                  </a:lnTo>
                  <a:cubicBezTo>
                    <a:pt x="2571750" y="4347384"/>
                    <a:pt x="2537634" y="4381500"/>
                    <a:pt x="2495550" y="4381500"/>
                  </a:cubicBezTo>
                  <a:lnTo>
                    <a:pt x="76200" y="4381500"/>
                  </a:lnTo>
                  <a:cubicBezTo>
                    <a:pt x="34116" y="4381500"/>
                    <a:pt x="0" y="4347384"/>
                    <a:pt x="0" y="43053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E8DFD0"/>
              </a:solidFill>
            </a:ln>
          </p:spPr>
        </p:sp>
        <p:grpSp>
          <p:nvGrpSpPr>
            <p:cNvPr id="45" name="Group 45"/>
            <p:cNvGrpSpPr/>
            <p:nvPr/>
          </p:nvGrpSpPr>
          <p:grpSpPr>
            <a:xfrm>
              <a:off x="9199562" y="1700212"/>
              <a:ext cx="155575" cy="200026"/>
              <a:chOff x="9199562" y="1700212"/>
              <a:chExt cx="155575" cy="200026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9199562" y="1722438"/>
                <a:ext cx="155575" cy="177800"/>
              </a:xfrm>
              <a:custGeom>
                <a:avLst/>
                <a:gdLst/>
                <a:ahLst/>
                <a:cxnLst/>
                <a:rect l="l" t="t" r="r" b="b"/>
                <a:pathLst>
                  <a:path w="155575" h="177800">
                    <a:moveTo>
                      <a:pt x="44450" y="0"/>
                    </a:moveTo>
                    <a:lnTo>
                      <a:pt x="22225" y="0"/>
                    </a:lnTo>
                    <a:cubicBezTo>
                      <a:pt x="9950" y="0"/>
                      <a:pt x="0" y="9950"/>
                      <a:pt x="0" y="22225"/>
                    </a:cubicBezTo>
                    <a:lnTo>
                      <a:pt x="0" y="155575"/>
                    </a:lnTo>
                    <a:cubicBezTo>
                      <a:pt x="0" y="167850"/>
                      <a:pt x="9950" y="177800"/>
                      <a:pt x="22225" y="177800"/>
                    </a:cubicBezTo>
                    <a:lnTo>
                      <a:pt x="133350" y="177800"/>
                    </a:lnTo>
                    <a:cubicBezTo>
                      <a:pt x="145625" y="177800"/>
                      <a:pt x="155575" y="167850"/>
                      <a:pt x="155575" y="155575"/>
                    </a:cubicBezTo>
                    <a:lnTo>
                      <a:pt x="155575" y="22225"/>
                    </a:lnTo>
                    <a:cubicBezTo>
                      <a:pt x="155575" y="9950"/>
                      <a:pt x="145625" y="0"/>
                      <a:pt x="133350" y="0"/>
                    </a:cubicBezTo>
                    <a:lnTo>
                      <a:pt x="111125" y="0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42" name="Freeform 42"/>
              <p:cNvSpPr/>
              <p:nvPr/>
            </p:nvSpPr>
            <p:spPr>
              <a:xfrm>
                <a:off x="9244012" y="1700212"/>
                <a:ext cx="66675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44450">
                    <a:moveTo>
                      <a:pt x="0" y="22225"/>
                    </a:moveTo>
                    <a:cubicBezTo>
                      <a:pt x="0" y="9950"/>
                      <a:pt x="9950" y="0"/>
                      <a:pt x="22225" y="0"/>
                    </a:cubicBezTo>
                    <a:lnTo>
                      <a:pt x="44450" y="0"/>
                    </a:lnTo>
                    <a:cubicBezTo>
                      <a:pt x="56725" y="0"/>
                      <a:pt x="66675" y="9950"/>
                      <a:pt x="66675" y="22225"/>
                    </a:cubicBezTo>
                    <a:cubicBezTo>
                      <a:pt x="66675" y="34500"/>
                      <a:pt x="56725" y="44450"/>
                      <a:pt x="44450" y="44450"/>
                    </a:cubicBezTo>
                    <a:lnTo>
                      <a:pt x="22225" y="44450"/>
                    </a:lnTo>
                    <a:cubicBezTo>
                      <a:pt x="9950" y="44450"/>
                      <a:pt x="0" y="34500"/>
                      <a:pt x="0" y="22225"/>
                    </a:cubicBez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43" name="Freeform 43"/>
              <p:cNvSpPr/>
              <p:nvPr/>
            </p:nvSpPr>
            <p:spPr>
              <a:xfrm>
                <a:off x="9255125" y="1789112"/>
                <a:ext cx="44450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66675">
                    <a:moveTo>
                      <a:pt x="44450" y="0"/>
                    </a:moveTo>
                    <a:lnTo>
                      <a:pt x="16669" y="0"/>
                    </a:lnTo>
                    <a:cubicBezTo>
                      <a:pt x="7463" y="0"/>
                      <a:pt x="0" y="7463"/>
                      <a:pt x="0" y="16669"/>
                    </a:cubicBezTo>
                    <a:cubicBezTo>
                      <a:pt x="0" y="25875"/>
                      <a:pt x="7463" y="33338"/>
                      <a:pt x="16669" y="33338"/>
                    </a:cubicBezTo>
                    <a:lnTo>
                      <a:pt x="27781" y="33338"/>
                    </a:lnTo>
                    <a:cubicBezTo>
                      <a:pt x="36987" y="33338"/>
                      <a:pt x="44450" y="40800"/>
                      <a:pt x="44450" y="50006"/>
                    </a:cubicBezTo>
                    <a:cubicBezTo>
                      <a:pt x="44450" y="59212"/>
                      <a:pt x="36987" y="66675"/>
                      <a:pt x="27781" y="66675"/>
                    </a:cubicBezTo>
                    <a:lnTo>
                      <a:pt x="0" y="66675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  <p:sp>
            <p:nvSpPr>
              <p:cNvPr id="44" name="Freeform 44"/>
              <p:cNvSpPr/>
              <p:nvPr/>
            </p:nvSpPr>
            <p:spPr>
              <a:xfrm>
                <a:off x="9277350" y="1778000"/>
                <a:ext cx="9525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88900">
                    <a:moveTo>
                      <a:pt x="0" y="77788"/>
                    </a:moveTo>
                    <a:lnTo>
                      <a:pt x="0" y="88900"/>
                    </a:lnTo>
                    <a:moveTo>
                      <a:pt x="0" y="0"/>
                    </a:moveTo>
                    <a:lnTo>
                      <a:pt x="0" y="11113"/>
                    </a:lnTo>
                  </a:path>
                </a:pathLst>
              </a:custGeom>
              <a:noFill/>
              <a:ln w="19050">
                <a:solidFill>
                  <a:srgbClr val="C41E3A"/>
                </a:solidFill>
              </a:ln>
            </p:spPr>
          </p:sp>
        </p:grpSp>
        <p:sp>
          <p:nvSpPr>
            <p:cNvPr id="46" name="TextBox 46"/>
            <p:cNvSpPr txBox="1"/>
            <p:nvPr/>
          </p:nvSpPr>
          <p:spPr>
            <a:xfrm>
              <a:off x="9528810" y="1680210"/>
              <a:ext cx="1134618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国家财政贡献</a:t>
              </a:r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9103995" y="2136458"/>
              <a:ext cx="2012252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rgbClr val="C41E3A"/>
                  </a:solidFill>
                  <a:latin typeface="Noto Sans CJK SC"/>
                  <a:ea typeface="Microsoft YaHei"/>
                  <a:cs typeface="Noto Sans CJK SC"/>
                </a:rPr>
                <a:t>重要</a:t>
              </a:r>
              <a:r>
                <a:rPr lang="zh-CN" sz="150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比例</a:t>
              </a:r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9128760" y="2727960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盐税占财政收入</a:t>
              </a:r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9130665" y="3029902"/>
              <a:ext cx="2480310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6B7B8D"/>
                  </a:solidFill>
                  <a:latin typeface="Noto Sans CJK SC"/>
                  <a:ea typeface="Microsoft YaHei"/>
                  <a:cs typeface="Noto Sans CJK SC"/>
                </a:rPr>
                <a:t>支撑清廷财政，体现经济支柱地位。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8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29" grpId="0"/>
      <p:bldP spid="39" grpId="0"/>
      <p:bldP spid="5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0E8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5962650" cy="747713"/>
            <a:chOff x="542925" y="423862"/>
            <a:chExt cx="5962650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5577840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徽商资本闭环：盐利养典与典资助盐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595312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7B8D"/>
                  </a:solidFill>
                  <a:latin typeface="Noto Sans CJK SC"/>
                  <a:ea typeface="Microsoft YaHei"/>
                  <a:cs typeface="Noto Sans CJK SC"/>
                </a:rPr>
                <a:t>构建盐业与典当业协同生态，实现资本高效周转与风险对冲。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62000" y="2667000"/>
            <a:ext cx="2286000" cy="1905000"/>
            <a:chOff x="762000" y="2667000"/>
            <a:chExt cx="2286000" cy="1905000"/>
          </a:xfrm>
        </p:grpSpPr>
        <p:sp>
          <p:nvSpPr>
            <p:cNvPr id="6" name="Freeform 6"/>
            <p:cNvSpPr/>
            <p:nvPr/>
          </p:nvSpPr>
          <p:spPr>
            <a:xfrm>
              <a:off x="762000" y="2667000"/>
              <a:ext cx="2286000" cy="1905000"/>
            </a:xfrm>
            <a:custGeom>
              <a:avLst/>
              <a:gdLst/>
              <a:ahLst/>
              <a:cxnLst/>
              <a:rect l="l" t="t" r="r" b="b"/>
              <a:pathLst>
                <a:path w="2286000" h="1905000">
                  <a:moveTo>
                    <a:pt x="76200" y="0"/>
                  </a:moveTo>
                  <a:lnTo>
                    <a:pt x="2209800" y="0"/>
                  </a:lnTo>
                  <a:cubicBezTo>
                    <a:pt x="2251884" y="0"/>
                    <a:pt x="2286000" y="34116"/>
                    <a:pt x="2286000" y="76200"/>
                  </a:cubicBezTo>
                  <a:lnTo>
                    <a:pt x="2286000" y="1828800"/>
                  </a:lnTo>
                  <a:cubicBezTo>
                    <a:pt x="2286000" y="1870884"/>
                    <a:pt x="2251884" y="1905000"/>
                    <a:pt x="2209800" y="1905000"/>
                  </a:cubicBezTo>
                  <a:lnTo>
                    <a:pt x="76200" y="1905000"/>
                  </a:lnTo>
                  <a:cubicBezTo>
                    <a:pt x="34116" y="1905000"/>
                    <a:pt x="0" y="1870884"/>
                    <a:pt x="0" y="1828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E8DFD0"/>
              </a:solidFill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929640" y="2806065"/>
              <a:ext cx="280349" cy="3657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C41E3A"/>
                  </a:solidFill>
                  <a:latin typeface="Noto Sans CJK SC"/>
                  <a:ea typeface="Microsoft YaHei"/>
                  <a:cs typeface="Noto Sans CJK SC"/>
                </a:rPr>
                <a:t>01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935355" y="3188018"/>
              <a:ext cx="862393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获取盐引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937260" y="3489960"/>
              <a:ext cx="10820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通过垄断经营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937260" y="3728085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获取高额盐业利润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3429000" y="2667000"/>
            <a:ext cx="2286000" cy="1905000"/>
            <a:chOff x="3429000" y="2667000"/>
            <a:chExt cx="2286000" cy="1905000"/>
          </a:xfrm>
        </p:grpSpPr>
        <p:sp>
          <p:nvSpPr>
            <p:cNvPr id="12" name="Freeform 12"/>
            <p:cNvSpPr/>
            <p:nvPr/>
          </p:nvSpPr>
          <p:spPr>
            <a:xfrm>
              <a:off x="3429000" y="2667000"/>
              <a:ext cx="2286000" cy="1905000"/>
            </a:xfrm>
            <a:custGeom>
              <a:avLst/>
              <a:gdLst/>
              <a:ahLst/>
              <a:cxnLst/>
              <a:rect l="l" t="t" r="r" b="b"/>
              <a:pathLst>
                <a:path w="2286000" h="1905000">
                  <a:moveTo>
                    <a:pt x="76200" y="0"/>
                  </a:moveTo>
                  <a:lnTo>
                    <a:pt x="2209800" y="0"/>
                  </a:lnTo>
                  <a:cubicBezTo>
                    <a:pt x="2251884" y="0"/>
                    <a:pt x="2286000" y="34116"/>
                    <a:pt x="2286000" y="76200"/>
                  </a:cubicBezTo>
                  <a:lnTo>
                    <a:pt x="2286000" y="1828800"/>
                  </a:lnTo>
                  <a:cubicBezTo>
                    <a:pt x="2286000" y="1870884"/>
                    <a:pt x="2251884" y="1905000"/>
                    <a:pt x="2209800" y="1905000"/>
                  </a:cubicBezTo>
                  <a:lnTo>
                    <a:pt x="76200" y="1905000"/>
                  </a:lnTo>
                  <a:cubicBezTo>
                    <a:pt x="34116" y="1905000"/>
                    <a:pt x="0" y="1870884"/>
                    <a:pt x="0" y="1828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E8DFD0"/>
              </a:solidFill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3596640" y="2806065"/>
              <a:ext cx="349358" cy="3657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C41E3A"/>
                  </a:solidFill>
                  <a:latin typeface="Noto Sans CJK SC"/>
                  <a:ea typeface="Microsoft YaHei"/>
                  <a:cs typeface="Noto Sans CJK SC"/>
                </a:rPr>
                <a:t>02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602355" y="3188018"/>
              <a:ext cx="862393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投入典当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3604260" y="3489960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利用高周转特性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3604260" y="3728085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实现资本快速增值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6096000" y="2667000"/>
            <a:ext cx="2286000" cy="1905000"/>
            <a:chOff x="6096000" y="2667000"/>
            <a:chExt cx="2286000" cy="1905000"/>
          </a:xfrm>
        </p:grpSpPr>
        <p:sp>
          <p:nvSpPr>
            <p:cNvPr id="18" name="Freeform 18"/>
            <p:cNvSpPr/>
            <p:nvPr/>
          </p:nvSpPr>
          <p:spPr>
            <a:xfrm>
              <a:off x="6096000" y="2667000"/>
              <a:ext cx="2286000" cy="1905000"/>
            </a:xfrm>
            <a:custGeom>
              <a:avLst/>
              <a:gdLst/>
              <a:ahLst/>
              <a:cxnLst/>
              <a:rect l="l" t="t" r="r" b="b"/>
              <a:pathLst>
                <a:path w="2286000" h="1905000">
                  <a:moveTo>
                    <a:pt x="76200" y="0"/>
                  </a:moveTo>
                  <a:lnTo>
                    <a:pt x="2209800" y="0"/>
                  </a:lnTo>
                  <a:cubicBezTo>
                    <a:pt x="2251884" y="0"/>
                    <a:pt x="2286000" y="34116"/>
                    <a:pt x="2286000" y="76200"/>
                  </a:cubicBezTo>
                  <a:lnTo>
                    <a:pt x="2286000" y="1828800"/>
                  </a:lnTo>
                  <a:cubicBezTo>
                    <a:pt x="2286000" y="1870884"/>
                    <a:pt x="2251884" y="1905000"/>
                    <a:pt x="2209800" y="1905000"/>
                  </a:cubicBezTo>
                  <a:lnTo>
                    <a:pt x="76200" y="1905000"/>
                  </a:lnTo>
                  <a:cubicBezTo>
                    <a:pt x="34116" y="1905000"/>
                    <a:pt x="0" y="1870884"/>
                    <a:pt x="0" y="1828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E8DFD0"/>
              </a:solidFill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6263640" y="2806065"/>
              <a:ext cx="349358" cy="3657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C41E3A"/>
                  </a:solidFill>
                  <a:latin typeface="Noto Sans CJK SC"/>
                  <a:ea typeface="Microsoft YaHei"/>
                  <a:cs typeface="Noto Sans CJK SC"/>
                </a:rPr>
                <a:t>03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6269355" y="3188018"/>
              <a:ext cx="862393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收益反哺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6271260" y="3489960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典当收益回流盐业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6271260" y="3728085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扩大规模与份额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8763000" y="2667000"/>
            <a:ext cx="2286000" cy="1905000"/>
            <a:chOff x="8763000" y="2667000"/>
            <a:chExt cx="2286000" cy="1905000"/>
          </a:xfrm>
        </p:grpSpPr>
        <p:sp>
          <p:nvSpPr>
            <p:cNvPr id="24" name="Freeform 24"/>
            <p:cNvSpPr/>
            <p:nvPr/>
          </p:nvSpPr>
          <p:spPr>
            <a:xfrm>
              <a:off x="8763000" y="2667000"/>
              <a:ext cx="2286000" cy="1905000"/>
            </a:xfrm>
            <a:custGeom>
              <a:avLst/>
              <a:gdLst/>
              <a:ahLst/>
              <a:cxnLst/>
              <a:rect l="l" t="t" r="r" b="b"/>
              <a:pathLst>
                <a:path w="2286000" h="1905000">
                  <a:moveTo>
                    <a:pt x="76200" y="0"/>
                  </a:moveTo>
                  <a:lnTo>
                    <a:pt x="2209800" y="0"/>
                  </a:lnTo>
                  <a:cubicBezTo>
                    <a:pt x="2251884" y="0"/>
                    <a:pt x="2286000" y="34116"/>
                    <a:pt x="2286000" y="76200"/>
                  </a:cubicBezTo>
                  <a:lnTo>
                    <a:pt x="2286000" y="1828800"/>
                  </a:lnTo>
                  <a:cubicBezTo>
                    <a:pt x="2286000" y="1870884"/>
                    <a:pt x="2251884" y="1905000"/>
                    <a:pt x="2209800" y="1905000"/>
                  </a:cubicBezTo>
                  <a:lnTo>
                    <a:pt x="76200" y="1905000"/>
                  </a:lnTo>
                  <a:cubicBezTo>
                    <a:pt x="34116" y="1905000"/>
                    <a:pt x="0" y="1870884"/>
                    <a:pt x="0" y="1828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E8DFD0"/>
              </a:solidFill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8930640" y="2806065"/>
              <a:ext cx="349358" cy="3657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C41E3A"/>
                  </a:solidFill>
                  <a:latin typeface="Noto Sans CJK SC"/>
                  <a:ea typeface="Microsoft YaHei"/>
                  <a:cs typeface="Noto Sans CJK SC"/>
                </a:rPr>
                <a:t>04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8936355" y="3188018"/>
              <a:ext cx="862393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良性循环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8938260" y="3489960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增强抗风险能力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8938260" y="3728085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2C2C"/>
                  </a:solidFill>
                  <a:latin typeface="Noto Sans CJK SC"/>
                  <a:ea typeface="Microsoft YaHei"/>
                  <a:cs typeface="Noto Sans CJK SC"/>
                </a:rPr>
                <a:t>维持百年商业繁荣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3048000" y="3571875"/>
            <a:ext cx="476250" cy="95250"/>
            <a:chOff x="3048000" y="3571875"/>
            <a:chExt cx="476250" cy="95250"/>
          </a:xfrm>
        </p:grpSpPr>
        <p:sp>
          <p:nvSpPr>
            <p:cNvPr id="30" name="Freeform 30"/>
            <p:cNvSpPr/>
            <p:nvPr/>
          </p:nvSpPr>
          <p:spPr>
            <a:xfrm>
              <a:off x="3048000" y="3619500"/>
              <a:ext cx="381000" cy="9525"/>
            </a:xfrm>
            <a:custGeom>
              <a:avLst/>
              <a:gdLst/>
              <a:ahLst/>
              <a:cxnLst/>
              <a:rect l="l" t="t" r="r" b="b"/>
              <a:pathLst>
                <a:path w="381000" h="9525">
                  <a:moveTo>
                    <a:pt x="0" y="0"/>
                  </a:moveTo>
                  <a:lnTo>
                    <a:pt x="381000" y="0"/>
                  </a:lnTo>
                </a:path>
              </a:pathLst>
            </a:custGeom>
            <a:noFill/>
            <a:ln w="19050">
              <a:solidFill>
                <a:srgbClr val="C41E3A"/>
              </a:solidFill>
            </a:ln>
          </p:spPr>
        </p:sp>
        <p:sp>
          <p:nvSpPr>
            <p:cNvPr id="31" name="Polygon 31"/>
            <p:cNvSpPr/>
            <p:nvPr/>
          </p:nvSpPr>
          <p:spPr>
            <a:xfrm>
              <a:off x="3429000" y="3571875"/>
              <a:ext cx="95250" cy="95250"/>
            </a:xfrm>
            <a:custGeom>
              <a:avLst/>
              <a:gdLst/>
              <a:ahLst/>
              <a:cxnLst/>
              <a:rect l="l" t="t" r="r" b="b"/>
              <a:pathLst>
                <a:path w="95250" h="95250">
                  <a:moveTo>
                    <a:pt x="0" y="0"/>
                  </a:moveTo>
                  <a:lnTo>
                    <a:pt x="0" y="95250"/>
                  </a:lnTo>
                  <a:lnTo>
                    <a:pt x="95250" y="47625"/>
                  </a:lnTo>
                  <a:close/>
                </a:path>
              </a:pathLst>
            </a:custGeom>
            <a:solidFill>
              <a:srgbClr val="C41E3A"/>
            </a:solidFill>
            <a:ln>
              <a:noFill/>
            </a:ln>
          </p:spPr>
        </p:sp>
      </p:grpSp>
      <p:grpSp>
        <p:nvGrpSpPr>
          <p:cNvPr id="35" name="Group 35"/>
          <p:cNvGrpSpPr/>
          <p:nvPr/>
        </p:nvGrpSpPr>
        <p:grpSpPr>
          <a:xfrm>
            <a:off x="5715000" y="3571875"/>
            <a:ext cx="476250" cy="95250"/>
            <a:chOff x="5715000" y="3571875"/>
            <a:chExt cx="476250" cy="95250"/>
          </a:xfrm>
        </p:grpSpPr>
        <p:sp>
          <p:nvSpPr>
            <p:cNvPr id="33" name="Freeform 33"/>
            <p:cNvSpPr/>
            <p:nvPr/>
          </p:nvSpPr>
          <p:spPr>
            <a:xfrm>
              <a:off x="5715000" y="3619500"/>
              <a:ext cx="381000" cy="9525"/>
            </a:xfrm>
            <a:custGeom>
              <a:avLst/>
              <a:gdLst/>
              <a:ahLst/>
              <a:cxnLst/>
              <a:rect l="l" t="t" r="r" b="b"/>
              <a:pathLst>
                <a:path w="381000" h="9525">
                  <a:moveTo>
                    <a:pt x="0" y="0"/>
                  </a:moveTo>
                  <a:lnTo>
                    <a:pt x="381000" y="0"/>
                  </a:lnTo>
                </a:path>
              </a:pathLst>
            </a:custGeom>
            <a:noFill/>
            <a:ln w="19050">
              <a:solidFill>
                <a:srgbClr val="C41E3A"/>
              </a:solidFill>
            </a:ln>
          </p:spPr>
        </p:sp>
        <p:sp>
          <p:nvSpPr>
            <p:cNvPr id="34" name="Polygon 34"/>
            <p:cNvSpPr/>
            <p:nvPr/>
          </p:nvSpPr>
          <p:spPr>
            <a:xfrm>
              <a:off x="6096000" y="3571875"/>
              <a:ext cx="95250" cy="95250"/>
            </a:xfrm>
            <a:custGeom>
              <a:avLst/>
              <a:gdLst/>
              <a:ahLst/>
              <a:cxnLst/>
              <a:rect l="l" t="t" r="r" b="b"/>
              <a:pathLst>
                <a:path w="95250" h="95250">
                  <a:moveTo>
                    <a:pt x="0" y="0"/>
                  </a:moveTo>
                  <a:lnTo>
                    <a:pt x="0" y="95250"/>
                  </a:lnTo>
                  <a:lnTo>
                    <a:pt x="95250" y="47625"/>
                  </a:lnTo>
                  <a:close/>
                </a:path>
              </a:pathLst>
            </a:custGeom>
            <a:solidFill>
              <a:srgbClr val="C41E3A"/>
            </a:solidFill>
            <a:ln>
              <a:noFill/>
            </a:ln>
          </p:spPr>
        </p:sp>
      </p:grpSp>
      <p:grpSp>
        <p:nvGrpSpPr>
          <p:cNvPr id="38" name="Group 38"/>
          <p:cNvGrpSpPr/>
          <p:nvPr/>
        </p:nvGrpSpPr>
        <p:grpSpPr>
          <a:xfrm>
            <a:off x="8382000" y="3571875"/>
            <a:ext cx="476250" cy="95250"/>
            <a:chOff x="8382000" y="3571875"/>
            <a:chExt cx="476250" cy="95250"/>
          </a:xfrm>
        </p:grpSpPr>
        <p:sp>
          <p:nvSpPr>
            <p:cNvPr id="36" name="Freeform 36"/>
            <p:cNvSpPr/>
            <p:nvPr/>
          </p:nvSpPr>
          <p:spPr>
            <a:xfrm>
              <a:off x="8382000" y="3619500"/>
              <a:ext cx="381000" cy="9525"/>
            </a:xfrm>
            <a:custGeom>
              <a:avLst/>
              <a:gdLst/>
              <a:ahLst/>
              <a:cxnLst/>
              <a:rect l="l" t="t" r="r" b="b"/>
              <a:pathLst>
                <a:path w="381000" h="9525">
                  <a:moveTo>
                    <a:pt x="0" y="0"/>
                  </a:moveTo>
                  <a:lnTo>
                    <a:pt x="381000" y="0"/>
                  </a:lnTo>
                </a:path>
              </a:pathLst>
            </a:custGeom>
            <a:noFill/>
            <a:ln w="19050">
              <a:solidFill>
                <a:srgbClr val="C41E3A"/>
              </a:solidFill>
            </a:ln>
          </p:spPr>
        </p:sp>
        <p:sp>
          <p:nvSpPr>
            <p:cNvPr id="37" name="Polygon 37"/>
            <p:cNvSpPr/>
            <p:nvPr/>
          </p:nvSpPr>
          <p:spPr>
            <a:xfrm>
              <a:off x="8763000" y="3571875"/>
              <a:ext cx="95250" cy="95250"/>
            </a:xfrm>
            <a:custGeom>
              <a:avLst/>
              <a:gdLst/>
              <a:ahLst/>
              <a:cxnLst/>
              <a:rect l="l" t="t" r="r" b="b"/>
              <a:pathLst>
                <a:path w="95250" h="95250">
                  <a:moveTo>
                    <a:pt x="0" y="0"/>
                  </a:moveTo>
                  <a:lnTo>
                    <a:pt x="0" y="95250"/>
                  </a:lnTo>
                  <a:lnTo>
                    <a:pt x="95250" y="47625"/>
                  </a:lnTo>
                  <a:close/>
                </a:path>
              </a:pathLst>
            </a:custGeom>
            <a:solidFill>
              <a:srgbClr val="C41E3A"/>
            </a:solidFill>
            <a:ln>
              <a:noFill/>
            </a:ln>
          </p:spPr>
        </p:sp>
      </p:grpSp>
    </p:spTree>
  </p:cSld>
  <p:clrMapOvr>
    <a:masterClrMapping/>
  </p:clrMapOvr>
  <p:transition xmlns:p14="http://schemas.microsoft.com/office/powerpoint/2010/main" p14:dur="4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4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3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7" grpId="0"/>
      <p:bldP spid="23" grpId="0"/>
      <p:bldP spid="29" grpId="0"/>
      <p:bldP spid="32" grpId="0"/>
      <p:bldP spid="35" grpId="0"/>
      <p:bldP spid="3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