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Default Extension="png" ContentType="image/png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" Type="http://schemas.openxmlformats.org/officeDocument/2006/relationships/image" Target="../media/bg_s1.png"/>
</Relationships>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0" Type="http://schemas.openxmlformats.org/officeDocument/2006/relationships/image" Target="../media/bg_s10.png"/>
</Relationships>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1" Type="http://schemas.openxmlformats.org/officeDocument/2006/relationships/image" Target="../media/bg_s11.png"/>
</Relationships>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2" Type="http://schemas.openxmlformats.org/officeDocument/2006/relationships/image" Target="../media/bg_s12.png"/>
</Relationships>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3" Type="http://schemas.openxmlformats.org/officeDocument/2006/relationships/image" Target="../media/bg_s13.png"/>
</Relationships>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4" Type="http://schemas.openxmlformats.org/officeDocument/2006/relationships/image" Target="../media/bg_s14.png"/>
</Relationships>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5" Type="http://schemas.openxmlformats.org/officeDocument/2006/relationships/image" Target="../media/bg_s15.png"/>
</Relationships>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6" Type="http://schemas.openxmlformats.org/officeDocument/2006/relationships/image" Target="../media/bg_s16.png"/>
</Relationships>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7" Type="http://schemas.openxmlformats.org/officeDocument/2006/relationships/image" Target="../media/bg_s17.png"/>
</Relationships>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8" Type="http://schemas.openxmlformats.org/officeDocument/2006/relationships/image" Target="../media/bg_s18.png"/>
</Relationships>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19" Type="http://schemas.openxmlformats.org/officeDocument/2006/relationships/image" Target="../media/bg_s19.png"/>
</Relationships>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2" Type="http://schemas.openxmlformats.org/officeDocument/2006/relationships/image" Target="../media/bg_s2.png"/>
</Relationships>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20" Type="http://schemas.openxmlformats.org/officeDocument/2006/relationships/image" Target="../media/bg_s20.png"/>
</Relationships>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21" Type="http://schemas.openxmlformats.org/officeDocument/2006/relationships/image" Target="../media/bg_s21.png"/>
</Relationships>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22" Type="http://schemas.openxmlformats.org/officeDocument/2006/relationships/image" Target="../media/bg_s22.png"/>
</Relationships>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23" Type="http://schemas.openxmlformats.org/officeDocument/2006/relationships/image" Target="../media/bg_s23.png"/>
</Relationships>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24" Type="http://schemas.openxmlformats.org/officeDocument/2006/relationships/image" Target="../media/bg_s24.png"/>
</Relationships>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25" Type="http://schemas.openxmlformats.org/officeDocument/2006/relationships/image" Target="../media/bg_s25.png"/>
</Relationships>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26" Type="http://schemas.openxmlformats.org/officeDocument/2006/relationships/image" Target="../media/bg_s26.png"/>
</Relationships>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27" Type="http://schemas.openxmlformats.org/officeDocument/2006/relationships/image" Target="../media/bg_s27.png"/>
</Relationships>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3" Type="http://schemas.openxmlformats.org/officeDocument/2006/relationships/image" Target="../media/bg_s3.png"/>
</Relationships>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4" Type="http://schemas.openxmlformats.org/officeDocument/2006/relationships/image" Target="../media/bg_s4.png"/>
</Relationships>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5" Type="http://schemas.openxmlformats.org/officeDocument/2006/relationships/image" Target="../media/bg_s5.png"/>
</Relationships>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6" Type="http://schemas.openxmlformats.org/officeDocument/2006/relationships/image" Target="../media/bg_s6.png"/>
</Relationships>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7" Type="http://schemas.openxmlformats.org/officeDocument/2006/relationships/image" Target="../media/bg_s7.png"/>
</Relationships>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8" Type="http://schemas.openxmlformats.org/officeDocument/2006/relationships/image" Target="../media/bg_s8.png"/>
</Relationships>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Bg9" Type="http://schemas.openxmlformats.org/officeDocument/2006/relationships/image" Target="../media/bg_s9.png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1A73E8"/>
            </a:solidFill>
            <a:ln>
              <a:noFill/>
            </a:ln>
          </p:spPr>
        </p:sp>
        <p:sp>
          <p:nvSpPr>
            <p:cNvPr id="3" name="Freeform 3"/>
            <p:cNvSpPr/>
            <p:nvPr/>
          </p:nvSpPr>
          <p:spPr>
            <a:xfrm>
              <a:off x="6096000" y="0"/>
              <a:ext cx="6096000" cy="6858000"/>
            </a:xfrm>
            <a:custGeom>
              <a:avLst/>
              <a:gdLst/>
              <a:ahLst/>
              <a:cxnLst/>
              <a:rect l="l" t="t" r="r" b="b"/>
              <a:pathLst>
                <a:path w="6096000" h="6858000">
                  <a:moveTo>
                    <a:pt x="114300" y="0"/>
                  </a:moveTo>
                  <a:lnTo>
                    <a:pt x="5981700" y="0"/>
                  </a:lnTo>
                  <a:cubicBezTo>
                    <a:pt x="6044826" y="0"/>
                    <a:pt x="6096000" y="51174"/>
                    <a:pt x="6096000" y="114300"/>
                  </a:cubicBezTo>
                  <a:lnTo>
                    <a:pt x="6096000" y="6743700"/>
                  </a:lnTo>
                  <a:cubicBezTo>
                    <a:pt x="6096000" y="6806826"/>
                    <a:pt x="6044826" y="6858000"/>
                    <a:pt x="5981700" y="6858000"/>
                  </a:cubicBezTo>
                  <a:lnTo>
                    <a:pt x="114300" y="6858000"/>
                  </a:lnTo>
                  <a:cubicBezTo>
                    <a:pt x="51174" y="6858000"/>
                    <a:pt x="0" y="6806826"/>
                    <a:pt x="0" y="67437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gradFill>
              <a:gsLst>
                <a:gs pos="0">
                  <a:srgbClr val="E8F0FE"/>
                </a:gs>
                <a:gs pos="50000">
                  <a:srgbClr val="34A853">
                    <a:alpha val="40000"/>
                  </a:srgbClr>
                </a:gs>
                <a:gs pos="100000">
                  <a:srgbClr val="1A73E8">
                    <a:alpha val="25000"/>
                  </a:srgbClr>
                </a:gs>
              </a:gsLst>
              <a:lin ang="3542174" scaled="1"/>
            </a:gradFill>
            <a:ln>
              <a:noFill/>
            </a:ln>
          </p:spPr>
        </p:sp>
        <p:sp>
          <p:nvSpPr>
            <p:cNvPr id="4" name="Ellipse 4"/>
            <p:cNvSpPr/>
            <p:nvPr/>
          </p:nvSpPr>
          <p:spPr>
            <a:xfrm>
              <a:off x="9267825" y="962025"/>
              <a:ext cx="2190750" cy="2190750"/>
            </a:xfrm>
            <a:prstGeom prst="ellipse">
              <a:avLst/>
            </a:prstGeom>
            <a:solidFill>
              <a:srgbClr val="34A853">
                <a:alpha val="12000"/>
              </a:srgbClr>
            </a:solidFill>
            <a:ln>
              <a:noFill/>
            </a:ln>
          </p:spPr>
        </p:sp>
        <p:sp>
          <p:nvSpPr>
            <p:cNvPr id="5" name="Ellipse 5"/>
            <p:cNvSpPr/>
            <p:nvPr/>
          </p:nvSpPr>
          <p:spPr>
            <a:xfrm>
              <a:off x="7315200" y="3848100"/>
              <a:ext cx="1219200" cy="1219200"/>
            </a:xfrm>
            <a:prstGeom prst="ellipse">
              <a:avLst/>
            </a:prstGeom>
            <a:solidFill>
              <a:srgbClr val="E8F0FE">
                <a:alpha val="15000"/>
              </a:srgbClr>
            </a:solidFill>
            <a:ln>
              <a:noFill/>
            </a:ln>
          </p:spPr>
        </p:sp>
        <p:sp>
          <p:nvSpPr>
            <p:cNvPr id="6" name="Rectangle 6"/>
            <p:cNvSpPr/>
            <p:nvPr/>
          </p:nvSpPr>
          <p:spPr>
            <a:xfrm>
              <a:off x="6096000" y="0"/>
              <a:ext cx="6096000" cy="6858000"/>
            </a:xfrm>
            <a:prstGeom prst="rect">
              <a:avLst/>
            </a:prstGeom>
            <a:solidFill>
              <a:srgbClr val="1A73E8">
                <a:alpha val="50000"/>
              </a:srgbClr>
            </a:solidFill>
            <a:ln>
              <a:noFill/>
            </a:ln>
          </p:spPr>
        </p:sp>
      </p:grpSp>
      <p:grpSp>
        <p:nvGrpSpPr>
          <p:cNvPr id="10" name="Group 10"/>
          <p:cNvGrpSpPr/>
          <p:nvPr/>
        </p:nvGrpSpPr>
        <p:grpSpPr>
          <a:xfrm>
            <a:off x="9382125" y="571500"/>
            <a:ext cx="1666875" cy="1666875"/>
            <a:chOff x="9382125" y="571500"/>
            <a:chExt cx="1666875" cy="1666875"/>
          </a:xfrm>
        </p:grpSpPr>
        <p:sp>
          <p:nvSpPr>
            <p:cNvPr id="8" name="Ellipse 8"/>
            <p:cNvSpPr/>
            <p:nvPr/>
          </p:nvSpPr>
          <p:spPr>
            <a:xfrm>
              <a:off x="9906000" y="571500"/>
              <a:ext cx="1143000" cy="1143000"/>
            </a:xfrm>
            <a:prstGeom prst="ellipse">
              <a:avLst/>
            </a:prstGeom>
            <a:solidFill>
              <a:srgbClr val="FBBC04">
                <a:alpha val="10000"/>
              </a:srgbClr>
            </a:solidFill>
            <a:ln>
              <a:noFill/>
            </a:ln>
          </p:spPr>
        </p:sp>
        <p:sp>
          <p:nvSpPr>
            <p:cNvPr id="9" name="Ellipse 9"/>
            <p:cNvSpPr/>
            <p:nvPr/>
          </p:nvSpPr>
          <p:spPr>
            <a:xfrm>
              <a:off x="9382125" y="1571625"/>
              <a:ext cx="666750" cy="666750"/>
            </a:xfrm>
            <a:prstGeom prst="ellipse">
              <a:avLst/>
            </a:prstGeom>
            <a:solidFill>
              <a:srgbClr val="FFFFFF">
                <a:alpha val="8000"/>
              </a:srgbClr>
            </a:solidFill>
            <a:ln>
              <a:noFill/>
            </a:ln>
          </p:spPr>
        </p:sp>
      </p:grpSp>
      <p:grpSp>
        <p:nvGrpSpPr>
          <p:cNvPr id="14" name="Group 14"/>
          <p:cNvGrpSpPr/>
          <p:nvPr/>
        </p:nvGrpSpPr>
        <p:grpSpPr>
          <a:xfrm>
            <a:off x="527685" y="2485072"/>
            <a:ext cx="6462877" cy="1305878"/>
            <a:chOff x="527685" y="2485072"/>
            <a:chExt cx="6462877" cy="1305878"/>
          </a:xfrm>
        </p:grpSpPr>
        <p:sp>
          <p:nvSpPr>
            <p:cNvPr id="11" name="TextBox 11"/>
            <p:cNvSpPr txBox="1"/>
            <p:nvPr/>
          </p:nvSpPr>
          <p:spPr>
            <a:xfrm>
              <a:off x="527685" y="2485072"/>
              <a:ext cx="6462877" cy="7010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45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2026中国AI大模型深度报告</a:t>
              </a:r>
            </a:p>
          </p:txBody>
        </p:sp>
        <p:sp>
          <p:nvSpPr>
            <p:cNvPr id="12" name="Freeform 12"/>
            <p:cNvSpPr/>
            <p:nvPr/>
          </p:nvSpPr>
          <p:spPr>
            <a:xfrm>
              <a:off x="571500" y="3048000"/>
              <a:ext cx="1333500" cy="38100"/>
            </a:xfrm>
            <a:custGeom>
              <a:avLst/>
              <a:gdLst/>
              <a:ahLst/>
              <a:cxnLst/>
              <a:rect l="l" t="t" r="r" b="b"/>
              <a:pathLst>
                <a:path w="1333500" h="38100">
                  <a:moveTo>
                    <a:pt x="19050" y="0"/>
                  </a:moveTo>
                  <a:lnTo>
                    <a:pt x="1314450" y="0"/>
                  </a:lnTo>
                  <a:cubicBezTo>
                    <a:pt x="1324971" y="0"/>
                    <a:pt x="1333500" y="8529"/>
                    <a:pt x="1333500" y="19050"/>
                  </a:cubicBezTo>
                  <a:lnTo>
                    <a:pt x="1333500" y="19050"/>
                  </a:lnTo>
                  <a:cubicBezTo>
                    <a:pt x="1333500" y="29571"/>
                    <a:pt x="1324971" y="38100"/>
                    <a:pt x="13144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FBBC04"/>
            </a:solidFill>
            <a:ln>
              <a:noFill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548640" y="3425190"/>
              <a:ext cx="6092190" cy="3657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dirty="0">
                  <a:solidFill>
                    <a:srgbClr val="E8F0FE"/>
                  </a:solidFill>
                  <a:latin typeface="Noto Sans CJK SC"/>
                  <a:ea typeface="Microsoft YaHei"/>
                  <a:cs typeface="Noto Sans CJK SC"/>
                </a:rPr>
                <a:t>从爆发增长到生态重构：技术、市场与政策全景解析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590550" y="6162675"/>
            <a:ext cx="1954649" cy="230981"/>
            <a:chOff x="590550" y="6162675"/>
            <a:chExt cx="1954649" cy="230981"/>
          </a:xfrm>
        </p:grpSpPr>
        <p:grpSp>
          <p:nvGrpSpPr>
            <p:cNvPr id="23" name="Group 23"/>
            <p:cNvGrpSpPr/>
            <p:nvPr/>
          </p:nvGrpSpPr>
          <p:grpSpPr>
            <a:xfrm>
              <a:off x="590550" y="6162675"/>
              <a:ext cx="114300" cy="123825"/>
              <a:chOff x="590550" y="6162675"/>
              <a:chExt cx="114300" cy="123825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590550" y="6276975"/>
                <a:ext cx="11430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9525">
                    <a:moveTo>
                      <a:pt x="0" y="0"/>
                    </a:moveTo>
                    <a:lnTo>
                      <a:pt x="114300" y="0"/>
                    </a:lnTo>
                  </a:path>
                </a:pathLst>
              </a:custGeom>
              <a:noFill/>
              <a:ln w="19050">
                <a:solidFill>
                  <a:srgbClr val="CADCFC"/>
                </a:solidFill>
              </a:ln>
            </p:spPr>
          </p:sp>
          <p:sp>
            <p:nvSpPr>
              <p:cNvPr id="16" name="Freeform 16"/>
              <p:cNvSpPr/>
              <p:nvPr/>
            </p:nvSpPr>
            <p:spPr>
              <a:xfrm>
                <a:off x="628650" y="6194425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6350" y="0"/>
                    </a:lnTo>
                  </a:path>
                </a:pathLst>
              </a:custGeom>
              <a:noFill/>
              <a:ln w="19050">
                <a:solidFill>
                  <a:srgbClr val="CADCFC"/>
                </a:solidFill>
              </a:ln>
            </p:spPr>
          </p:sp>
          <p:sp>
            <p:nvSpPr>
              <p:cNvPr id="17" name="Freeform 17"/>
              <p:cNvSpPr/>
              <p:nvPr/>
            </p:nvSpPr>
            <p:spPr>
              <a:xfrm>
                <a:off x="628650" y="6219825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6350" y="0"/>
                    </a:lnTo>
                  </a:path>
                </a:pathLst>
              </a:custGeom>
              <a:noFill/>
              <a:ln w="19050">
                <a:solidFill>
                  <a:srgbClr val="CADCFC"/>
                </a:solidFill>
              </a:ln>
            </p:spPr>
          </p:sp>
          <p:sp>
            <p:nvSpPr>
              <p:cNvPr id="18" name="Freeform 18"/>
              <p:cNvSpPr/>
              <p:nvPr/>
            </p:nvSpPr>
            <p:spPr>
              <a:xfrm>
                <a:off x="628650" y="6245225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6350" y="0"/>
                    </a:lnTo>
                  </a:path>
                </a:pathLst>
              </a:custGeom>
              <a:noFill/>
              <a:ln w="19050">
                <a:solidFill>
                  <a:srgbClr val="CADCFC"/>
                </a:solidFill>
              </a:ln>
            </p:spPr>
          </p:sp>
          <p:sp>
            <p:nvSpPr>
              <p:cNvPr id="19" name="Freeform 19"/>
              <p:cNvSpPr/>
              <p:nvPr/>
            </p:nvSpPr>
            <p:spPr>
              <a:xfrm>
                <a:off x="660400" y="6194425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6350" y="0"/>
                    </a:lnTo>
                  </a:path>
                </a:pathLst>
              </a:custGeom>
              <a:noFill/>
              <a:ln w="19050">
                <a:solidFill>
                  <a:srgbClr val="CADCFC"/>
                </a:solidFill>
              </a:ln>
            </p:spPr>
          </p:sp>
          <p:sp>
            <p:nvSpPr>
              <p:cNvPr id="20" name="Freeform 20"/>
              <p:cNvSpPr/>
              <p:nvPr/>
            </p:nvSpPr>
            <p:spPr>
              <a:xfrm>
                <a:off x="660400" y="6219825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6350" y="0"/>
                    </a:lnTo>
                  </a:path>
                </a:pathLst>
              </a:custGeom>
              <a:noFill/>
              <a:ln w="19050">
                <a:solidFill>
                  <a:srgbClr val="CADCFC"/>
                </a:solidFill>
              </a:ln>
            </p:spPr>
          </p:sp>
          <p:sp>
            <p:nvSpPr>
              <p:cNvPr id="21" name="Freeform 21"/>
              <p:cNvSpPr/>
              <p:nvPr/>
            </p:nvSpPr>
            <p:spPr>
              <a:xfrm>
                <a:off x="660400" y="6245225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6350" y="0"/>
                    </a:lnTo>
                  </a:path>
                </a:pathLst>
              </a:custGeom>
              <a:noFill/>
              <a:ln w="19050">
                <a:solidFill>
                  <a:srgbClr val="CADCFC"/>
                </a:solidFill>
              </a:ln>
            </p:spPr>
          </p:sp>
          <p:sp>
            <p:nvSpPr>
              <p:cNvPr id="22" name="Freeform 22"/>
              <p:cNvSpPr/>
              <p:nvPr/>
            </p:nvSpPr>
            <p:spPr>
              <a:xfrm>
                <a:off x="603250" y="6162675"/>
                <a:ext cx="88900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88900" h="114300">
                    <a:moveTo>
                      <a:pt x="0" y="114300"/>
                    </a:moveTo>
                    <a:lnTo>
                      <a:pt x="0" y="12700"/>
                    </a:lnTo>
                    <a:cubicBezTo>
                      <a:pt x="0" y="5686"/>
                      <a:pt x="5686" y="0"/>
                      <a:pt x="12700" y="0"/>
                    </a:cubicBezTo>
                    <a:lnTo>
                      <a:pt x="76200" y="0"/>
                    </a:lnTo>
                    <a:cubicBezTo>
                      <a:pt x="83214" y="0"/>
                      <a:pt x="88900" y="5686"/>
                      <a:pt x="88900" y="12700"/>
                    </a:cubicBezTo>
                    <a:lnTo>
                      <a:pt x="88900" y="114300"/>
                    </a:lnTo>
                  </a:path>
                </a:pathLst>
              </a:custGeom>
              <a:noFill/>
              <a:ln w="19050">
                <a:solidFill>
                  <a:srgbClr val="CADCFC"/>
                </a:solidFill>
              </a:ln>
            </p:spPr>
          </p:sp>
        </p:grpSp>
        <p:sp>
          <p:nvSpPr>
            <p:cNvPr id="24" name="TextBox 24"/>
            <p:cNvSpPr txBox="1"/>
            <p:nvPr/>
          </p:nvSpPr>
          <p:spPr>
            <a:xfrm>
              <a:off x="766762" y="6165056"/>
              <a:ext cx="1778437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dirty="0">
                  <a:solidFill>
                    <a:srgbClr val="CADCFC"/>
                  </a:solidFill>
                  <a:latin typeface="Noto Sans CJK SC"/>
                  <a:ea typeface="Microsoft YaHei"/>
                  <a:cs typeface="Noto Sans CJK SC"/>
                </a:rPr>
                <a:t>Devnors AI | 2026年5月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2925" y="423862"/>
            <a:ext cx="7496175" cy="747713"/>
            <a:chOff x="542925" y="423862"/>
            <a:chExt cx="7496175" cy="747713"/>
          </a:xfrm>
        </p:grpSpPr>
        <p:sp>
          <p:nvSpPr>
            <p:cNvPr id="3" name="TextBox 3"/>
            <p:cNvSpPr txBox="1"/>
            <p:nvPr/>
          </p:nvSpPr>
          <p:spPr>
            <a:xfrm>
              <a:off x="542925" y="423862"/>
              <a:ext cx="5060275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MoE架构普及推动推理成本降70%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748665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混合专家架构成为主流，配合长上下文与多模态技术，重塑大模型技术底座。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571500" y="2381250"/>
            <a:ext cx="2190750" cy="2667000"/>
            <a:chOff x="571500" y="2381250"/>
            <a:chExt cx="2190750" cy="2667000"/>
          </a:xfrm>
        </p:grpSpPr>
        <p:sp>
          <p:nvSpPr>
            <p:cNvPr id="6" name="Freeform 6"/>
            <p:cNvSpPr/>
            <p:nvPr/>
          </p:nvSpPr>
          <p:spPr>
            <a:xfrm>
              <a:off x="571500" y="2381250"/>
              <a:ext cx="2190750" cy="2667000"/>
            </a:xfrm>
            <a:custGeom>
              <a:avLst/>
              <a:gdLst/>
              <a:ahLst/>
              <a:cxnLst/>
              <a:rect l="l" t="t" r="r" b="b"/>
              <a:pathLst>
                <a:path w="2190750" h="2667000">
                  <a:moveTo>
                    <a:pt x="76200" y="0"/>
                  </a:moveTo>
                  <a:lnTo>
                    <a:pt x="2114550" y="0"/>
                  </a:lnTo>
                  <a:cubicBezTo>
                    <a:pt x="2156634" y="0"/>
                    <a:pt x="2190750" y="34116"/>
                    <a:pt x="2190750" y="76200"/>
                  </a:cubicBezTo>
                  <a:lnTo>
                    <a:pt x="2190750" y="2590800"/>
                  </a:lnTo>
                  <a:cubicBezTo>
                    <a:pt x="2190750" y="2632884"/>
                    <a:pt x="2156634" y="2667000"/>
                    <a:pt x="2114550" y="2667000"/>
                  </a:cubicBezTo>
                  <a:lnTo>
                    <a:pt x="76200" y="2667000"/>
                  </a:lnTo>
                  <a:cubicBezTo>
                    <a:pt x="34116" y="2667000"/>
                    <a:pt x="0" y="2632884"/>
                    <a:pt x="0" y="2590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E8F0FE"/>
            </a:solidFill>
            <a:ln w="19050">
              <a:solidFill>
                <a:srgbClr val="1A73E8"/>
              </a:solidFill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691515" y="2567940"/>
              <a:ext cx="280349" cy="3657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FBBC04"/>
                  </a:solidFill>
                  <a:latin typeface="Noto Sans CJK SC"/>
                  <a:ea typeface="Microsoft YaHei"/>
                  <a:cs typeface="Noto Sans CJK SC"/>
                </a:rPr>
                <a:t>01</a:t>
              </a:r>
            </a:p>
          </p:txBody>
        </p:sp>
        <p:grpSp>
          <p:nvGrpSpPr>
            <p:cNvPr id="14" name="Group 14"/>
            <p:cNvGrpSpPr/>
            <p:nvPr/>
          </p:nvGrpSpPr>
          <p:grpSpPr>
            <a:xfrm>
              <a:off x="752475" y="3086100"/>
              <a:ext cx="228600" cy="228600"/>
              <a:chOff x="752475" y="3086100"/>
              <a:chExt cx="228600" cy="2286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866775" y="3213100"/>
                <a:ext cx="88900" cy="101600"/>
              </a:xfrm>
              <a:custGeom>
                <a:avLst/>
                <a:gdLst/>
                <a:ahLst/>
                <a:cxnLst/>
                <a:rect l="l" t="t" r="r" b="b"/>
                <a:pathLst>
                  <a:path w="88900" h="101600">
                    <a:moveTo>
                      <a:pt x="44450" y="0"/>
                    </a:moveTo>
                    <a:cubicBezTo>
                      <a:pt x="19901" y="0"/>
                      <a:pt x="0" y="19901"/>
                      <a:pt x="0" y="44450"/>
                    </a:cubicBezTo>
                    <a:lnTo>
                      <a:pt x="0" y="57150"/>
                    </a:lnTo>
                    <a:cubicBezTo>
                      <a:pt x="0" y="81699"/>
                      <a:pt x="19901" y="101600"/>
                      <a:pt x="44450" y="101600"/>
                    </a:cubicBezTo>
                    <a:cubicBezTo>
                      <a:pt x="68999" y="101600"/>
                      <a:pt x="88900" y="81699"/>
                      <a:pt x="88900" y="57150"/>
                    </a:cubicBezTo>
                    <a:lnTo>
                      <a:pt x="88900" y="34290"/>
                    </a:ln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  <p:sp>
            <p:nvSpPr>
              <p:cNvPr id="9" name="Freeform 9"/>
              <p:cNvSpPr/>
              <p:nvPr/>
            </p:nvSpPr>
            <p:spPr>
              <a:xfrm>
                <a:off x="777875" y="3213100"/>
                <a:ext cx="88900" cy="101600"/>
              </a:xfrm>
              <a:custGeom>
                <a:avLst/>
                <a:gdLst/>
                <a:ahLst/>
                <a:cxnLst/>
                <a:rect l="l" t="t" r="r" b="b"/>
                <a:pathLst>
                  <a:path w="88900" h="101600">
                    <a:moveTo>
                      <a:pt x="44450" y="0"/>
                    </a:moveTo>
                    <a:cubicBezTo>
                      <a:pt x="68999" y="0"/>
                      <a:pt x="88900" y="19901"/>
                      <a:pt x="88900" y="44450"/>
                    </a:cubicBezTo>
                    <a:lnTo>
                      <a:pt x="88900" y="57150"/>
                    </a:lnTo>
                    <a:cubicBezTo>
                      <a:pt x="88900" y="81699"/>
                      <a:pt x="68999" y="101600"/>
                      <a:pt x="44450" y="101600"/>
                    </a:cubicBezTo>
                    <a:cubicBezTo>
                      <a:pt x="19901" y="101600"/>
                      <a:pt x="0" y="81699"/>
                      <a:pt x="0" y="57150"/>
                    </a:cubicBezTo>
                    <a:lnTo>
                      <a:pt x="0" y="34290"/>
                    </a:ln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  <p:sp>
            <p:nvSpPr>
              <p:cNvPr id="10" name="Freeform 10"/>
              <p:cNvSpPr/>
              <p:nvPr/>
            </p:nvSpPr>
            <p:spPr>
              <a:xfrm>
                <a:off x="930275" y="3162300"/>
                <a:ext cx="50800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50800" h="88900">
                    <a:moveTo>
                      <a:pt x="6350" y="88900"/>
                    </a:moveTo>
                    <a:cubicBezTo>
                      <a:pt x="30899" y="88900"/>
                      <a:pt x="50800" y="68999"/>
                      <a:pt x="50800" y="44450"/>
                    </a:cubicBezTo>
                    <a:cubicBezTo>
                      <a:pt x="50800" y="19901"/>
                      <a:pt x="30899" y="0"/>
                      <a:pt x="6350" y="0"/>
                    </a:cubicBez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  <p:sp>
            <p:nvSpPr>
              <p:cNvPr id="11" name="Freeform 11"/>
              <p:cNvSpPr/>
              <p:nvPr/>
            </p:nvSpPr>
            <p:spPr>
              <a:xfrm>
                <a:off x="866775" y="3086100"/>
                <a:ext cx="88900" cy="80010"/>
              </a:xfrm>
              <a:custGeom>
                <a:avLst/>
                <a:gdLst/>
                <a:ahLst/>
                <a:cxnLst/>
                <a:rect l="l" t="t" r="r" b="b"/>
                <a:pathLst>
                  <a:path w="88900" h="80010">
                    <a:moveTo>
                      <a:pt x="88900" y="80010"/>
                    </a:moveTo>
                    <a:lnTo>
                      <a:pt x="88900" y="44450"/>
                    </a:lnTo>
                    <a:cubicBezTo>
                      <a:pt x="88900" y="19901"/>
                      <a:pt x="68999" y="0"/>
                      <a:pt x="44450" y="0"/>
                    </a:cubicBezTo>
                    <a:cubicBezTo>
                      <a:pt x="19901" y="0"/>
                      <a:pt x="0" y="19901"/>
                      <a:pt x="0" y="44450"/>
                    </a:cubicBez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  <p:sp>
            <p:nvSpPr>
              <p:cNvPr id="12" name="Freeform 12"/>
              <p:cNvSpPr/>
              <p:nvPr/>
            </p:nvSpPr>
            <p:spPr>
              <a:xfrm>
                <a:off x="752475" y="3162300"/>
                <a:ext cx="50800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50800" h="88900">
                    <a:moveTo>
                      <a:pt x="44450" y="88900"/>
                    </a:moveTo>
                    <a:cubicBezTo>
                      <a:pt x="19901" y="88900"/>
                      <a:pt x="0" y="68999"/>
                      <a:pt x="0" y="44450"/>
                    </a:cubicBezTo>
                    <a:cubicBezTo>
                      <a:pt x="0" y="19901"/>
                      <a:pt x="19901" y="0"/>
                      <a:pt x="44450" y="0"/>
                    </a:cubicBezTo>
                    <a:lnTo>
                      <a:pt x="50800" y="0"/>
                    </a:ln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  <p:sp>
            <p:nvSpPr>
              <p:cNvPr id="13" name="Freeform 13"/>
              <p:cNvSpPr/>
              <p:nvPr/>
            </p:nvSpPr>
            <p:spPr>
              <a:xfrm>
                <a:off x="777875" y="3086100"/>
                <a:ext cx="88900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88900" h="171450">
                    <a:moveTo>
                      <a:pt x="0" y="80010"/>
                    </a:moveTo>
                    <a:lnTo>
                      <a:pt x="0" y="44450"/>
                    </a:lnTo>
                    <a:cubicBezTo>
                      <a:pt x="0" y="19901"/>
                      <a:pt x="19901" y="0"/>
                      <a:pt x="44450" y="0"/>
                    </a:cubicBezTo>
                    <a:cubicBezTo>
                      <a:pt x="68999" y="0"/>
                      <a:pt x="88900" y="19901"/>
                      <a:pt x="88900" y="44450"/>
                    </a:cubicBezTo>
                    <a:lnTo>
                      <a:pt x="88900" y="171450"/>
                    </a:ln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</p:grpSp>
        <p:sp>
          <p:nvSpPr>
            <p:cNvPr id="15" name="TextBox 15"/>
            <p:cNvSpPr txBox="1"/>
            <p:nvPr/>
          </p:nvSpPr>
          <p:spPr>
            <a:xfrm>
              <a:off x="697230" y="3378518"/>
              <a:ext cx="1452417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MoE架构主流化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00088" y="3640931"/>
              <a:ext cx="1671638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混合专家架构广泛采用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700088" y="3879056"/>
              <a:ext cx="1614130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推理成本大幅下降70%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00088" y="4117181"/>
              <a:ext cx="1178719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提升商业可行性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2952750" y="2381250"/>
            <a:ext cx="2190750" cy="2667000"/>
            <a:chOff x="2952750" y="2381250"/>
            <a:chExt cx="2190750" cy="2667000"/>
          </a:xfrm>
        </p:grpSpPr>
        <p:sp>
          <p:nvSpPr>
            <p:cNvPr id="20" name="Freeform 20"/>
            <p:cNvSpPr/>
            <p:nvPr/>
          </p:nvSpPr>
          <p:spPr>
            <a:xfrm>
              <a:off x="2952750" y="2381250"/>
              <a:ext cx="2190750" cy="2667000"/>
            </a:xfrm>
            <a:custGeom>
              <a:avLst/>
              <a:gdLst/>
              <a:ahLst/>
              <a:cxnLst/>
              <a:rect l="l" t="t" r="r" b="b"/>
              <a:pathLst>
                <a:path w="2190750" h="2667000">
                  <a:moveTo>
                    <a:pt x="76200" y="0"/>
                  </a:moveTo>
                  <a:lnTo>
                    <a:pt x="2114550" y="0"/>
                  </a:lnTo>
                  <a:cubicBezTo>
                    <a:pt x="2156634" y="0"/>
                    <a:pt x="2190750" y="34116"/>
                    <a:pt x="2190750" y="76200"/>
                  </a:cubicBezTo>
                  <a:lnTo>
                    <a:pt x="2190750" y="2590800"/>
                  </a:lnTo>
                  <a:cubicBezTo>
                    <a:pt x="2190750" y="2632884"/>
                    <a:pt x="2156634" y="2667000"/>
                    <a:pt x="2114550" y="2667000"/>
                  </a:cubicBezTo>
                  <a:lnTo>
                    <a:pt x="76200" y="2667000"/>
                  </a:lnTo>
                  <a:cubicBezTo>
                    <a:pt x="34116" y="2667000"/>
                    <a:pt x="0" y="2632884"/>
                    <a:pt x="0" y="2590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E8F0FE"/>
            </a:solidFill>
            <a:ln w="19050">
              <a:solidFill>
                <a:srgbClr val="1A73E8"/>
              </a:solidFill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3072765" y="2567940"/>
              <a:ext cx="349358" cy="3657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FBBC04"/>
                  </a:solidFill>
                  <a:latin typeface="Noto Sans CJK SC"/>
                  <a:ea typeface="Microsoft YaHei"/>
                  <a:cs typeface="Noto Sans CJK SC"/>
                </a:rPr>
                <a:t>02</a:t>
              </a:r>
            </a:p>
          </p:txBody>
        </p:sp>
        <p:grpSp>
          <p:nvGrpSpPr>
            <p:cNvPr id="26" name="Group 26"/>
            <p:cNvGrpSpPr/>
            <p:nvPr/>
          </p:nvGrpSpPr>
          <p:grpSpPr>
            <a:xfrm>
              <a:off x="3133725" y="3086100"/>
              <a:ext cx="228600" cy="229244"/>
              <a:chOff x="3133725" y="3086100"/>
              <a:chExt cx="228600" cy="229244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3133725" y="3086100"/>
                <a:ext cx="228600" cy="229244"/>
              </a:xfrm>
              <a:custGeom>
                <a:avLst/>
                <a:gdLst/>
                <a:ahLst/>
                <a:cxnLst/>
                <a:rect l="l" t="t" r="r" b="b"/>
                <a:pathLst>
                  <a:path w="228600" h="229244">
                    <a:moveTo>
                      <a:pt x="114300" y="228600"/>
                    </a:moveTo>
                    <a:cubicBezTo>
                      <a:pt x="51174" y="228600"/>
                      <a:pt x="0" y="177426"/>
                      <a:pt x="0" y="114300"/>
                    </a:cubicBezTo>
                    <a:cubicBezTo>
                      <a:pt x="0" y="51174"/>
                      <a:pt x="51174" y="0"/>
                      <a:pt x="114300" y="0"/>
                    </a:cubicBezTo>
                    <a:cubicBezTo>
                      <a:pt x="177419" y="0"/>
                      <a:pt x="228600" y="45491"/>
                      <a:pt x="228600" y="101600"/>
                    </a:cubicBezTo>
                    <a:cubicBezTo>
                      <a:pt x="228600" y="115062"/>
                      <a:pt x="222580" y="127991"/>
                      <a:pt x="211861" y="137516"/>
                    </a:cubicBezTo>
                    <a:cubicBezTo>
                      <a:pt x="201143" y="147041"/>
                      <a:pt x="186601" y="152400"/>
                      <a:pt x="171450" y="152400"/>
                    </a:cubicBezTo>
                    <a:lnTo>
                      <a:pt x="139700" y="152400"/>
                    </a:lnTo>
                    <a:cubicBezTo>
                      <a:pt x="128042" y="152212"/>
                      <a:pt x="117753" y="159986"/>
                      <a:pt x="114748" y="171252"/>
                    </a:cubicBezTo>
                    <a:cubicBezTo>
                      <a:pt x="111744" y="182518"/>
                      <a:pt x="116796" y="194383"/>
                      <a:pt x="127000" y="200025"/>
                    </a:cubicBezTo>
                    <a:cubicBezTo>
                      <a:pt x="132199" y="204823"/>
                      <a:pt x="133764" y="212399"/>
                      <a:pt x="130891" y="218864"/>
                    </a:cubicBezTo>
                    <a:cubicBezTo>
                      <a:pt x="128018" y="225329"/>
                      <a:pt x="121345" y="229244"/>
                      <a:pt x="114300" y="228600"/>
                    </a:cubicBez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  <p:sp>
            <p:nvSpPr>
              <p:cNvPr id="23" name="Freeform 23"/>
              <p:cNvSpPr/>
              <p:nvPr/>
            </p:nvSpPr>
            <p:spPr>
              <a:xfrm>
                <a:off x="3190875" y="3168650"/>
                <a:ext cx="25400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5400" h="25400">
                    <a:moveTo>
                      <a:pt x="0" y="12700"/>
                    </a:moveTo>
                    <a:cubicBezTo>
                      <a:pt x="0" y="19714"/>
                      <a:pt x="5686" y="25400"/>
                      <a:pt x="12700" y="25400"/>
                    </a:cubicBezTo>
                    <a:cubicBezTo>
                      <a:pt x="19714" y="25400"/>
                      <a:pt x="25400" y="19714"/>
                      <a:pt x="25400" y="12700"/>
                    </a:cubicBezTo>
                    <a:cubicBezTo>
                      <a:pt x="25400" y="5686"/>
                      <a:pt x="19714" y="0"/>
                      <a:pt x="12700" y="0"/>
                    </a:cubicBezTo>
                    <a:cubicBezTo>
                      <a:pt x="5686" y="0"/>
                      <a:pt x="0" y="5686"/>
                      <a:pt x="0" y="12700"/>
                    </a:cubicBez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  <p:sp>
            <p:nvSpPr>
              <p:cNvPr id="24" name="Freeform 24"/>
              <p:cNvSpPr/>
              <p:nvPr/>
            </p:nvSpPr>
            <p:spPr>
              <a:xfrm>
                <a:off x="3241675" y="3130550"/>
                <a:ext cx="25400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5400" h="25400">
                    <a:moveTo>
                      <a:pt x="0" y="12700"/>
                    </a:moveTo>
                    <a:cubicBezTo>
                      <a:pt x="0" y="19714"/>
                      <a:pt x="5686" y="25400"/>
                      <a:pt x="12700" y="25400"/>
                    </a:cubicBezTo>
                    <a:cubicBezTo>
                      <a:pt x="19714" y="25400"/>
                      <a:pt x="25400" y="19714"/>
                      <a:pt x="25400" y="12700"/>
                    </a:cubicBezTo>
                    <a:cubicBezTo>
                      <a:pt x="25400" y="5686"/>
                      <a:pt x="19714" y="0"/>
                      <a:pt x="12700" y="0"/>
                    </a:cubicBezTo>
                    <a:cubicBezTo>
                      <a:pt x="5686" y="0"/>
                      <a:pt x="0" y="5686"/>
                      <a:pt x="0" y="12700"/>
                    </a:cubicBez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  <p:sp>
            <p:nvSpPr>
              <p:cNvPr id="25" name="Freeform 25"/>
              <p:cNvSpPr/>
              <p:nvPr/>
            </p:nvSpPr>
            <p:spPr>
              <a:xfrm>
                <a:off x="3292475" y="3168650"/>
                <a:ext cx="25400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5400" h="25400">
                    <a:moveTo>
                      <a:pt x="0" y="12700"/>
                    </a:moveTo>
                    <a:cubicBezTo>
                      <a:pt x="0" y="19714"/>
                      <a:pt x="5686" y="25400"/>
                      <a:pt x="12700" y="25400"/>
                    </a:cubicBezTo>
                    <a:cubicBezTo>
                      <a:pt x="19714" y="25400"/>
                      <a:pt x="25400" y="19714"/>
                      <a:pt x="25400" y="12700"/>
                    </a:cubicBezTo>
                    <a:cubicBezTo>
                      <a:pt x="25400" y="5686"/>
                      <a:pt x="19714" y="0"/>
                      <a:pt x="12700" y="0"/>
                    </a:cubicBezTo>
                    <a:cubicBezTo>
                      <a:pt x="5686" y="0"/>
                      <a:pt x="0" y="5686"/>
                      <a:pt x="0" y="12700"/>
                    </a:cubicBez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</p:grpSp>
        <p:sp>
          <p:nvSpPr>
            <p:cNvPr id="27" name="TextBox 27"/>
            <p:cNvSpPr txBox="1"/>
            <p:nvPr/>
          </p:nvSpPr>
          <p:spPr>
            <a:xfrm>
              <a:off x="3078480" y="3378518"/>
              <a:ext cx="1483471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多模态全面普及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3081338" y="3640931"/>
              <a:ext cx="1671638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文本、图像、视频融合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3081338" y="3879056"/>
              <a:ext cx="1343025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音频、代码五模态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3081338" y="4117181"/>
              <a:ext cx="1014412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实现无缝理解</a:t>
              </a:r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5334000" y="2381250"/>
            <a:ext cx="2190750" cy="2667000"/>
            <a:chOff x="5334000" y="2381250"/>
            <a:chExt cx="2190750" cy="2667000"/>
          </a:xfrm>
        </p:grpSpPr>
        <p:sp>
          <p:nvSpPr>
            <p:cNvPr id="32" name="Freeform 32"/>
            <p:cNvSpPr/>
            <p:nvPr/>
          </p:nvSpPr>
          <p:spPr>
            <a:xfrm>
              <a:off x="5334000" y="2381250"/>
              <a:ext cx="2190750" cy="2667000"/>
            </a:xfrm>
            <a:custGeom>
              <a:avLst/>
              <a:gdLst/>
              <a:ahLst/>
              <a:cxnLst/>
              <a:rect l="l" t="t" r="r" b="b"/>
              <a:pathLst>
                <a:path w="2190750" h="2667000">
                  <a:moveTo>
                    <a:pt x="76200" y="0"/>
                  </a:moveTo>
                  <a:lnTo>
                    <a:pt x="2114550" y="0"/>
                  </a:lnTo>
                  <a:cubicBezTo>
                    <a:pt x="2156634" y="0"/>
                    <a:pt x="2190750" y="34116"/>
                    <a:pt x="2190750" y="76200"/>
                  </a:cubicBezTo>
                  <a:lnTo>
                    <a:pt x="2190750" y="2590800"/>
                  </a:lnTo>
                  <a:cubicBezTo>
                    <a:pt x="2190750" y="2632884"/>
                    <a:pt x="2156634" y="2667000"/>
                    <a:pt x="2114550" y="2667000"/>
                  </a:cubicBezTo>
                  <a:lnTo>
                    <a:pt x="76200" y="2667000"/>
                  </a:lnTo>
                  <a:cubicBezTo>
                    <a:pt x="34116" y="2667000"/>
                    <a:pt x="0" y="2632884"/>
                    <a:pt x="0" y="2590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E8F0FE"/>
            </a:solidFill>
            <a:ln w="19050">
              <a:solidFill>
                <a:srgbClr val="1A73E8"/>
              </a:solidFill>
            </a:ln>
          </p:spPr>
        </p:sp>
        <p:sp>
          <p:nvSpPr>
            <p:cNvPr id="33" name="TextBox 33"/>
            <p:cNvSpPr txBox="1"/>
            <p:nvPr/>
          </p:nvSpPr>
          <p:spPr>
            <a:xfrm>
              <a:off x="5454015" y="2567940"/>
              <a:ext cx="349358" cy="3657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FBBC04"/>
                  </a:solidFill>
                  <a:latin typeface="Noto Sans CJK SC"/>
                  <a:ea typeface="Microsoft YaHei"/>
                  <a:cs typeface="Noto Sans CJK SC"/>
                </a:rPr>
                <a:t>03</a:t>
              </a:r>
            </a:p>
          </p:txBody>
        </p:sp>
        <p:grpSp>
          <p:nvGrpSpPr>
            <p:cNvPr id="39" name="Group 39"/>
            <p:cNvGrpSpPr/>
            <p:nvPr/>
          </p:nvGrpSpPr>
          <p:grpSpPr>
            <a:xfrm>
              <a:off x="5540375" y="3086100"/>
              <a:ext cx="177800" cy="228600"/>
              <a:chOff x="5540375" y="3086100"/>
              <a:chExt cx="177800" cy="228600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5654675" y="3086100"/>
                <a:ext cx="63500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63500" h="63500">
                    <a:moveTo>
                      <a:pt x="0" y="0"/>
                    </a:moveTo>
                    <a:lnTo>
                      <a:pt x="0" y="50800"/>
                    </a:lnTo>
                    <a:cubicBezTo>
                      <a:pt x="0" y="57814"/>
                      <a:pt x="5686" y="63500"/>
                      <a:pt x="12700" y="63500"/>
                    </a:cubicBezTo>
                    <a:lnTo>
                      <a:pt x="63500" y="63500"/>
                    </a:ln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  <p:sp>
            <p:nvSpPr>
              <p:cNvPr id="35" name="Freeform 35"/>
              <p:cNvSpPr/>
              <p:nvPr/>
            </p:nvSpPr>
            <p:spPr>
              <a:xfrm>
                <a:off x="5540375" y="3086100"/>
                <a:ext cx="177800" cy="228600"/>
              </a:xfrm>
              <a:custGeom>
                <a:avLst/>
                <a:gdLst/>
                <a:ahLst/>
                <a:cxnLst/>
                <a:rect l="l" t="t" r="r" b="b"/>
                <a:pathLst>
                  <a:path w="177800" h="228600">
                    <a:moveTo>
                      <a:pt x="152400" y="228600"/>
                    </a:moveTo>
                    <a:lnTo>
                      <a:pt x="25400" y="228600"/>
                    </a:lnTo>
                    <a:cubicBezTo>
                      <a:pt x="11372" y="228600"/>
                      <a:pt x="0" y="217228"/>
                      <a:pt x="0" y="203200"/>
                    </a:cubicBezTo>
                    <a:lnTo>
                      <a:pt x="0" y="25400"/>
                    </a:lnTo>
                    <a:cubicBezTo>
                      <a:pt x="0" y="11372"/>
                      <a:pt x="11372" y="0"/>
                      <a:pt x="25400" y="0"/>
                    </a:cubicBezTo>
                    <a:lnTo>
                      <a:pt x="114300" y="0"/>
                    </a:lnTo>
                    <a:lnTo>
                      <a:pt x="177800" y="63500"/>
                    </a:lnTo>
                    <a:lnTo>
                      <a:pt x="177800" y="203200"/>
                    </a:lnTo>
                    <a:cubicBezTo>
                      <a:pt x="177800" y="217228"/>
                      <a:pt x="166428" y="228600"/>
                      <a:pt x="152400" y="228600"/>
                    </a:cubicBez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  <p:sp>
            <p:nvSpPr>
              <p:cNvPr id="36" name="Freeform 36"/>
              <p:cNvSpPr/>
              <p:nvPr/>
            </p:nvSpPr>
            <p:spPr>
              <a:xfrm>
                <a:off x="5591175" y="3162300"/>
                <a:ext cx="1270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2700" h="9525">
                    <a:moveTo>
                      <a:pt x="0" y="0"/>
                    </a:moveTo>
                    <a:lnTo>
                      <a:pt x="12700" y="0"/>
                    </a:ln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  <p:sp>
            <p:nvSpPr>
              <p:cNvPr id="37" name="Freeform 37"/>
              <p:cNvSpPr/>
              <p:nvPr/>
            </p:nvSpPr>
            <p:spPr>
              <a:xfrm>
                <a:off x="5591175" y="3213100"/>
                <a:ext cx="7620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9525">
                    <a:moveTo>
                      <a:pt x="0" y="0"/>
                    </a:moveTo>
                    <a:lnTo>
                      <a:pt x="76200" y="0"/>
                    </a:ln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  <p:sp>
            <p:nvSpPr>
              <p:cNvPr id="38" name="Freeform 38"/>
              <p:cNvSpPr/>
              <p:nvPr/>
            </p:nvSpPr>
            <p:spPr>
              <a:xfrm>
                <a:off x="5591175" y="3263900"/>
                <a:ext cx="7620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9525">
                    <a:moveTo>
                      <a:pt x="0" y="0"/>
                    </a:moveTo>
                    <a:lnTo>
                      <a:pt x="76200" y="0"/>
                    </a:ln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</p:grpSp>
        <p:sp>
          <p:nvSpPr>
            <p:cNvPr id="40" name="TextBox 40"/>
            <p:cNvSpPr txBox="1"/>
            <p:nvPr/>
          </p:nvSpPr>
          <p:spPr>
            <a:xfrm>
              <a:off x="5459730" y="3378518"/>
              <a:ext cx="1483471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长窗口竞争升级</a:t>
              </a:r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5462588" y="3640931"/>
              <a:ext cx="1507331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上下文窗口迅速扩展</a:t>
              </a:r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5462588" y="3879056"/>
              <a:ext cx="1441609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从128K至1M乃至10M</a:t>
              </a:r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5462588" y="4117181"/>
              <a:ext cx="1014412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处理海量数据</a:t>
              </a:r>
            </a:p>
          </p:txBody>
        </p:sp>
      </p:grpSp>
      <p:grpSp>
        <p:nvGrpSpPr>
          <p:cNvPr id="55" name="Group 55"/>
          <p:cNvGrpSpPr/>
          <p:nvPr/>
        </p:nvGrpSpPr>
        <p:grpSpPr>
          <a:xfrm>
            <a:off x="7715250" y="2381250"/>
            <a:ext cx="2190750" cy="2667000"/>
            <a:chOff x="7715250" y="2381250"/>
            <a:chExt cx="2190750" cy="2667000"/>
          </a:xfrm>
        </p:grpSpPr>
        <p:sp>
          <p:nvSpPr>
            <p:cNvPr id="45" name="Freeform 45"/>
            <p:cNvSpPr/>
            <p:nvPr/>
          </p:nvSpPr>
          <p:spPr>
            <a:xfrm>
              <a:off x="7715250" y="2381250"/>
              <a:ext cx="2190750" cy="2667000"/>
            </a:xfrm>
            <a:custGeom>
              <a:avLst/>
              <a:gdLst/>
              <a:ahLst/>
              <a:cxnLst/>
              <a:rect l="l" t="t" r="r" b="b"/>
              <a:pathLst>
                <a:path w="2190750" h="2667000">
                  <a:moveTo>
                    <a:pt x="76200" y="0"/>
                  </a:moveTo>
                  <a:lnTo>
                    <a:pt x="2114550" y="0"/>
                  </a:lnTo>
                  <a:cubicBezTo>
                    <a:pt x="2156634" y="0"/>
                    <a:pt x="2190750" y="34116"/>
                    <a:pt x="2190750" y="76200"/>
                  </a:cubicBezTo>
                  <a:lnTo>
                    <a:pt x="2190750" y="2590800"/>
                  </a:lnTo>
                  <a:cubicBezTo>
                    <a:pt x="2190750" y="2632884"/>
                    <a:pt x="2156634" y="2667000"/>
                    <a:pt x="2114550" y="2667000"/>
                  </a:cubicBezTo>
                  <a:lnTo>
                    <a:pt x="76200" y="2667000"/>
                  </a:lnTo>
                  <a:cubicBezTo>
                    <a:pt x="34116" y="2667000"/>
                    <a:pt x="0" y="2632884"/>
                    <a:pt x="0" y="2590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E8F0FE"/>
            </a:solidFill>
            <a:ln w="19050">
              <a:solidFill>
                <a:srgbClr val="1A73E8"/>
              </a:solidFill>
            </a:ln>
          </p:spPr>
        </p:sp>
        <p:sp>
          <p:nvSpPr>
            <p:cNvPr id="46" name="TextBox 46"/>
            <p:cNvSpPr txBox="1"/>
            <p:nvPr/>
          </p:nvSpPr>
          <p:spPr>
            <a:xfrm>
              <a:off x="7835265" y="2567940"/>
              <a:ext cx="349358" cy="3657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FBBC04"/>
                  </a:solidFill>
                  <a:latin typeface="Noto Sans CJK SC"/>
                  <a:ea typeface="Microsoft YaHei"/>
                  <a:cs typeface="Noto Sans CJK SC"/>
                </a:rPr>
                <a:t>04</a:t>
              </a:r>
            </a:p>
          </p:txBody>
        </p:sp>
        <p:grpSp>
          <p:nvGrpSpPr>
            <p:cNvPr id="50" name="Group 50"/>
            <p:cNvGrpSpPr/>
            <p:nvPr/>
          </p:nvGrpSpPr>
          <p:grpSpPr>
            <a:xfrm>
              <a:off x="7904914" y="3098800"/>
              <a:ext cx="207211" cy="207211"/>
              <a:chOff x="7904914" y="3098800"/>
              <a:chExt cx="207211" cy="207211"/>
            </a:xfrm>
          </p:grpSpPr>
          <p:sp>
            <p:nvSpPr>
              <p:cNvPr id="47" name="Freeform 47"/>
              <p:cNvSpPr/>
              <p:nvPr/>
            </p:nvSpPr>
            <p:spPr>
              <a:xfrm>
                <a:off x="7908925" y="3098800"/>
                <a:ext cx="203200" cy="203200"/>
              </a:xfrm>
              <a:custGeom>
                <a:avLst/>
                <a:gdLst/>
                <a:ahLst/>
                <a:cxnLst/>
                <a:rect l="l" t="t" r="r" b="b"/>
                <a:pathLst>
                  <a:path w="203200" h="203200">
                    <a:moveTo>
                      <a:pt x="0" y="114300"/>
                    </a:moveTo>
                    <a:cubicBezTo>
                      <a:pt x="46611" y="119839"/>
                      <a:pt x="83361" y="156589"/>
                      <a:pt x="88900" y="203200"/>
                    </a:cubicBezTo>
                    <a:cubicBezTo>
                      <a:pt x="111723" y="190042"/>
                      <a:pt x="126130" y="166030"/>
                      <a:pt x="127000" y="139700"/>
                    </a:cubicBezTo>
                    <a:cubicBezTo>
                      <a:pt x="170609" y="124359"/>
                      <a:pt x="200683" y="84260"/>
                      <a:pt x="203200" y="38100"/>
                    </a:cubicBezTo>
                    <a:cubicBezTo>
                      <a:pt x="203200" y="17058"/>
                      <a:pt x="186142" y="0"/>
                      <a:pt x="165100" y="0"/>
                    </a:cubicBezTo>
                    <a:cubicBezTo>
                      <a:pt x="118940" y="2517"/>
                      <a:pt x="78841" y="32591"/>
                      <a:pt x="63500" y="76200"/>
                    </a:cubicBezTo>
                    <a:cubicBezTo>
                      <a:pt x="37170" y="77070"/>
                      <a:pt x="13158" y="91477"/>
                      <a:pt x="0" y="114300"/>
                    </a:cubicBez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  <p:sp>
            <p:nvSpPr>
              <p:cNvPr id="48" name="Freeform 48"/>
              <p:cNvSpPr/>
              <p:nvPr/>
            </p:nvSpPr>
            <p:spPr>
              <a:xfrm>
                <a:off x="7904914" y="3225800"/>
                <a:ext cx="80211" cy="80211"/>
              </a:xfrm>
              <a:custGeom>
                <a:avLst/>
                <a:gdLst/>
                <a:ahLst/>
                <a:cxnLst/>
                <a:rect l="l" t="t" r="r" b="b"/>
                <a:pathLst>
                  <a:path w="80211" h="80211">
                    <a:moveTo>
                      <a:pt x="42111" y="0"/>
                    </a:moveTo>
                    <a:cubicBezTo>
                      <a:pt x="15072" y="15265"/>
                      <a:pt x="0" y="45410"/>
                      <a:pt x="4011" y="76200"/>
                    </a:cubicBezTo>
                    <a:cubicBezTo>
                      <a:pt x="34802" y="80211"/>
                      <a:pt x="64946" y="65139"/>
                      <a:pt x="80211" y="38100"/>
                    </a:cubicBez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  <p:sp>
            <p:nvSpPr>
              <p:cNvPr id="49" name="Freeform 49"/>
              <p:cNvSpPr/>
              <p:nvPr/>
            </p:nvSpPr>
            <p:spPr>
              <a:xfrm>
                <a:off x="8035925" y="3149600"/>
                <a:ext cx="25400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25400" h="25400">
                    <a:moveTo>
                      <a:pt x="0" y="12700"/>
                    </a:moveTo>
                    <a:cubicBezTo>
                      <a:pt x="0" y="19714"/>
                      <a:pt x="5686" y="25400"/>
                      <a:pt x="12700" y="25400"/>
                    </a:cubicBezTo>
                    <a:cubicBezTo>
                      <a:pt x="19714" y="25400"/>
                      <a:pt x="25400" y="19714"/>
                      <a:pt x="25400" y="12700"/>
                    </a:cubicBezTo>
                    <a:cubicBezTo>
                      <a:pt x="25400" y="5686"/>
                      <a:pt x="19714" y="0"/>
                      <a:pt x="12700" y="0"/>
                    </a:cubicBezTo>
                    <a:cubicBezTo>
                      <a:pt x="5686" y="0"/>
                      <a:pt x="0" y="5686"/>
                      <a:pt x="0" y="12700"/>
                    </a:cubicBez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</p:grpSp>
        <p:sp>
          <p:nvSpPr>
            <p:cNvPr id="51" name="TextBox 51"/>
            <p:cNvSpPr txBox="1"/>
            <p:nvPr/>
          </p:nvSpPr>
          <p:spPr>
            <a:xfrm>
              <a:off x="7840980" y="3378518"/>
              <a:ext cx="1638741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Agent能力核心化</a:t>
              </a:r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7843838" y="3640931"/>
              <a:ext cx="1507331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工具调用与自主规划</a:t>
              </a:r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7843838" y="3879056"/>
              <a:ext cx="1343025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衡量模型智能水平</a:t>
              </a:r>
            </a:p>
          </p:txBody>
        </p:sp>
        <p:sp>
          <p:nvSpPr>
            <p:cNvPr id="54" name="TextBox 54"/>
            <p:cNvSpPr txBox="1"/>
            <p:nvPr/>
          </p:nvSpPr>
          <p:spPr>
            <a:xfrm>
              <a:off x="7843838" y="4117181"/>
              <a:ext cx="1178719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125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关键差异化指标</a:t>
              </a:r>
            </a:p>
          </p:txBody>
        </p:sp>
      </p:grpSp>
      <p:grpSp>
        <p:nvGrpSpPr>
          <p:cNvPr id="59" name="Group 59"/>
          <p:cNvGrpSpPr/>
          <p:nvPr/>
        </p:nvGrpSpPr>
        <p:grpSpPr>
          <a:xfrm>
            <a:off x="2857500" y="3714750"/>
            <a:ext cx="4857750" cy="1"/>
            <a:chOff x="2857500" y="3714750"/>
            <a:chExt cx="4857750" cy="1"/>
          </a:xfrm>
        </p:grpSpPr>
        <p:sp>
          <p:nvSpPr>
            <p:cNvPr id="56" name="Line 56"/>
            <p:cNvSpPr/>
            <p:nvPr/>
          </p:nvSpPr>
          <p:spPr>
            <a:xfrm>
              <a:off x="2857500" y="3714750"/>
              <a:ext cx="95250" cy="1"/>
            </a:xfrm>
            <a:prstGeom prst="line">
              <a:avLst/>
            </a:prstGeom>
            <a:noFill/>
            <a:ln w="19050">
              <a:solidFill>
                <a:srgbClr val="1A73E8"/>
              </a:solidFill>
            </a:ln>
          </p:spPr>
        </p:sp>
        <p:sp>
          <p:nvSpPr>
            <p:cNvPr id="57" name="Line 57"/>
            <p:cNvSpPr/>
            <p:nvPr/>
          </p:nvSpPr>
          <p:spPr>
            <a:xfrm>
              <a:off x="5238750" y="3714750"/>
              <a:ext cx="95250" cy="1"/>
            </a:xfrm>
            <a:prstGeom prst="line">
              <a:avLst/>
            </a:prstGeom>
            <a:noFill/>
            <a:ln w="19050">
              <a:solidFill>
                <a:srgbClr val="1A73E8"/>
              </a:solidFill>
            </a:ln>
          </p:spPr>
        </p:sp>
        <p:sp>
          <p:nvSpPr>
            <p:cNvPr id="58" name="Line 58"/>
            <p:cNvSpPr/>
            <p:nvPr/>
          </p:nvSpPr>
          <p:spPr>
            <a:xfrm>
              <a:off x="7620000" y="3714750"/>
              <a:ext cx="95250" cy="1"/>
            </a:xfrm>
            <a:prstGeom prst="line">
              <a:avLst/>
            </a:prstGeom>
            <a:noFill/>
            <a:ln w="19050">
              <a:solidFill>
                <a:srgbClr val="1A73E8"/>
              </a:solidFill>
            </a:ln>
          </p:spPr>
        </p:sp>
      </p:grpSp>
    </p:spTree>
  </p:cSld>
  <p:clrMapOvr>
    <a:masterClrMapping/>
  </p:clrMapOvr>
  <p:transition xmlns:p14="http://schemas.microsoft.com/office/powerpoint/2010/main" p14:dur="4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6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9" grpId="0"/>
      <p:bldP spid="31" grpId="0"/>
      <p:bldP spid="44" grpId="0"/>
      <p:bldP spid="5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2925" y="423862"/>
            <a:ext cx="7879556" cy="747713"/>
            <a:chOff x="542925" y="423862"/>
            <a:chExt cx="7879556" cy="747713"/>
          </a:xfrm>
        </p:grpSpPr>
        <p:sp>
          <p:nvSpPr>
            <p:cNvPr id="3" name="TextBox 3"/>
            <p:cNvSpPr txBox="1"/>
            <p:nvPr/>
          </p:nvSpPr>
          <p:spPr>
            <a:xfrm>
              <a:off x="542925" y="423862"/>
              <a:ext cx="5577840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推理能力成新战场：思维链模型涌现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7870031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从单纯的语言生成向复杂逻辑推理演进，o1-style模型标志着AI认知能力的质变。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571500" y="1524000"/>
            <a:ext cx="5334000" cy="2286000"/>
            <a:chOff x="571500" y="1524000"/>
            <a:chExt cx="5334000" cy="2286000"/>
          </a:xfrm>
        </p:grpSpPr>
        <p:sp>
          <p:nvSpPr>
            <p:cNvPr id="6" name="Freeform 6"/>
            <p:cNvSpPr/>
            <p:nvPr/>
          </p:nvSpPr>
          <p:spPr>
            <a:xfrm>
              <a:off x="571500" y="1524000"/>
              <a:ext cx="5334000" cy="2286000"/>
            </a:xfrm>
            <a:custGeom>
              <a:avLst/>
              <a:gdLst/>
              <a:ahLst/>
              <a:cxnLst/>
              <a:rect l="l" t="t" r="r" b="b"/>
              <a:pathLst>
                <a:path w="5334000" h="2286000">
                  <a:moveTo>
                    <a:pt x="76200" y="0"/>
                  </a:moveTo>
                  <a:lnTo>
                    <a:pt x="5257800" y="0"/>
                  </a:lnTo>
                  <a:cubicBezTo>
                    <a:pt x="5299884" y="0"/>
                    <a:pt x="5334000" y="34116"/>
                    <a:pt x="5334000" y="76200"/>
                  </a:cubicBezTo>
                  <a:lnTo>
                    <a:pt x="5334000" y="2209800"/>
                  </a:lnTo>
                  <a:cubicBezTo>
                    <a:pt x="5334000" y="2251884"/>
                    <a:pt x="5299884" y="2286000"/>
                    <a:pt x="525780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8F9FA"/>
            </a:solidFill>
            <a:ln w="9525">
              <a:solidFill>
                <a:srgbClr val="E8EAED"/>
              </a:solidFill>
            </a:ln>
          </p:spPr>
        </p:sp>
        <p:grpSp>
          <p:nvGrpSpPr>
            <p:cNvPr id="10" name="Group 10"/>
            <p:cNvGrpSpPr/>
            <p:nvPr/>
          </p:nvGrpSpPr>
          <p:grpSpPr>
            <a:xfrm>
              <a:off x="890588" y="1890712"/>
              <a:ext cx="200025" cy="200025"/>
              <a:chOff x="890588" y="1890712"/>
              <a:chExt cx="200025" cy="200025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890588" y="1890712"/>
                <a:ext cx="200025" cy="100012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100012">
                    <a:moveTo>
                      <a:pt x="0" y="100012"/>
                    </a:moveTo>
                    <a:lnTo>
                      <a:pt x="11113" y="100012"/>
                    </a:lnTo>
                    <a:moveTo>
                      <a:pt x="100012" y="0"/>
                    </a:moveTo>
                    <a:lnTo>
                      <a:pt x="100012" y="11112"/>
                    </a:lnTo>
                    <a:moveTo>
                      <a:pt x="188913" y="100012"/>
                    </a:moveTo>
                    <a:lnTo>
                      <a:pt x="200025" y="100012"/>
                    </a:lnTo>
                    <a:moveTo>
                      <a:pt x="28892" y="28892"/>
                    </a:moveTo>
                    <a:lnTo>
                      <a:pt x="36671" y="36671"/>
                    </a:lnTo>
                    <a:moveTo>
                      <a:pt x="171133" y="28892"/>
                    </a:moveTo>
                    <a:lnTo>
                      <a:pt x="163354" y="36671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8" name="Freeform 8"/>
              <p:cNvSpPr/>
              <p:nvPr/>
            </p:nvSpPr>
            <p:spPr>
              <a:xfrm>
                <a:off x="930326" y="1935162"/>
                <a:ext cx="120548" cy="155575"/>
              </a:xfrm>
              <a:custGeom>
                <a:avLst/>
                <a:gdLst/>
                <a:ahLst/>
                <a:cxnLst/>
                <a:rect l="l" t="t" r="r" b="b"/>
                <a:pathLst>
                  <a:path w="120548" h="155575">
                    <a:moveTo>
                      <a:pt x="26937" y="100012"/>
                    </a:moveTo>
                    <a:cubicBezTo>
                      <a:pt x="7804" y="85663"/>
                      <a:pt x="0" y="60681"/>
                      <a:pt x="7563" y="37992"/>
                    </a:cubicBezTo>
                    <a:cubicBezTo>
                      <a:pt x="15126" y="15304"/>
                      <a:pt x="36358" y="0"/>
                      <a:pt x="60274" y="0"/>
                    </a:cubicBezTo>
                    <a:cubicBezTo>
                      <a:pt x="84190" y="0"/>
                      <a:pt x="105422" y="15304"/>
                      <a:pt x="112985" y="37992"/>
                    </a:cubicBezTo>
                    <a:cubicBezTo>
                      <a:pt x="120548" y="60681"/>
                      <a:pt x="112744" y="85663"/>
                      <a:pt x="93612" y="100012"/>
                    </a:cubicBezTo>
                    <a:cubicBezTo>
                      <a:pt x="84812" y="108723"/>
                      <a:pt x="80686" y="121102"/>
                      <a:pt x="82499" y="133350"/>
                    </a:cubicBezTo>
                    <a:cubicBezTo>
                      <a:pt x="82499" y="145625"/>
                      <a:pt x="72549" y="155575"/>
                      <a:pt x="60274" y="155575"/>
                    </a:cubicBezTo>
                    <a:cubicBezTo>
                      <a:pt x="48000" y="155575"/>
                      <a:pt x="38049" y="145625"/>
                      <a:pt x="38049" y="133350"/>
                    </a:cubicBezTo>
                    <a:cubicBezTo>
                      <a:pt x="39862" y="121102"/>
                      <a:pt x="35736" y="108723"/>
                      <a:pt x="26937" y="100012"/>
                    </a:cubicBez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9" name="Freeform 9"/>
              <p:cNvSpPr/>
              <p:nvPr/>
            </p:nvSpPr>
            <p:spPr>
              <a:xfrm>
                <a:off x="965041" y="2046288"/>
                <a:ext cx="51118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51118" h="9525">
                    <a:moveTo>
                      <a:pt x="0" y="0"/>
                    </a:moveTo>
                    <a:lnTo>
                      <a:pt x="51118" y="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</p:grpSp>
        <p:sp>
          <p:nvSpPr>
            <p:cNvPr id="11" name="TextBox 11"/>
            <p:cNvSpPr txBox="1"/>
            <p:nvPr/>
          </p:nvSpPr>
          <p:spPr>
            <a:xfrm>
              <a:off x="1219200" y="1838325"/>
              <a:ext cx="141827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推理能力突破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223010" y="2156460"/>
              <a:ext cx="2291334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o1-style思维链模型大量涌现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223010" y="2394585"/>
              <a:ext cx="21336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显著提升数学、编程及科学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223010" y="2632710"/>
              <a:ext cx="7315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解题能力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6286500" y="1524000"/>
            <a:ext cx="5334000" cy="2286000"/>
            <a:chOff x="6286500" y="1524000"/>
            <a:chExt cx="5334000" cy="2286000"/>
          </a:xfrm>
        </p:grpSpPr>
        <p:sp>
          <p:nvSpPr>
            <p:cNvPr id="16" name="Freeform 16"/>
            <p:cNvSpPr/>
            <p:nvPr/>
          </p:nvSpPr>
          <p:spPr>
            <a:xfrm>
              <a:off x="6286500" y="1524000"/>
              <a:ext cx="5334000" cy="2286000"/>
            </a:xfrm>
            <a:custGeom>
              <a:avLst/>
              <a:gdLst/>
              <a:ahLst/>
              <a:cxnLst/>
              <a:rect l="l" t="t" r="r" b="b"/>
              <a:pathLst>
                <a:path w="5334000" h="2286000">
                  <a:moveTo>
                    <a:pt x="76200" y="0"/>
                  </a:moveTo>
                  <a:lnTo>
                    <a:pt x="5257800" y="0"/>
                  </a:lnTo>
                  <a:cubicBezTo>
                    <a:pt x="5299884" y="0"/>
                    <a:pt x="5334000" y="34116"/>
                    <a:pt x="5334000" y="76200"/>
                  </a:cubicBezTo>
                  <a:lnTo>
                    <a:pt x="5334000" y="2209800"/>
                  </a:lnTo>
                  <a:cubicBezTo>
                    <a:pt x="5334000" y="2251884"/>
                    <a:pt x="5299884" y="2286000"/>
                    <a:pt x="525780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8F9FA"/>
            </a:solidFill>
            <a:ln w="9525">
              <a:solidFill>
                <a:srgbClr val="E8EAED"/>
              </a:solidFill>
            </a:ln>
          </p:spPr>
        </p:sp>
        <p:grpSp>
          <p:nvGrpSpPr>
            <p:cNvPr id="19" name="Group 19"/>
            <p:cNvGrpSpPr/>
            <p:nvPr/>
          </p:nvGrpSpPr>
          <p:grpSpPr>
            <a:xfrm>
              <a:off x="6605588" y="1935162"/>
              <a:ext cx="200025" cy="111125"/>
              <a:chOff x="6605588" y="1935162"/>
              <a:chExt cx="200025" cy="111125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6605588" y="1935162"/>
                <a:ext cx="200025" cy="111125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111125">
                    <a:moveTo>
                      <a:pt x="0" y="111125"/>
                    </a:moveTo>
                    <a:lnTo>
                      <a:pt x="66675" y="44450"/>
                    </a:lnTo>
                    <a:lnTo>
                      <a:pt x="111125" y="88900"/>
                    </a:lnTo>
                    <a:lnTo>
                      <a:pt x="200025" y="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18" name="Freeform 18"/>
              <p:cNvSpPr/>
              <p:nvPr/>
            </p:nvSpPr>
            <p:spPr>
              <a:xfrm>
                <a:off x="6727825" y="1935162"/>
                <a:ext cx="77787" cy="77788"/>
              </a:xfrm>
              <a:custGeom>
                <a:avLst/>
                <a:gdLst/>
                <a:ahLst/>
                <a:cxnLst/>
                <a:rect l="l" t="t" r="r" b="b"/>
                <a:pathLst>
                  <a:path w="77787" h="77788">
                    <a:moveTo>
                      <a:pt x="0" y="0"/>
                    </a:moveTo>
                    <a:lnTo>
                      <a:pt x="77787" y="0"/>
                    </a:lnTo>
                    <a:lnTo>
                      <a:pt x="77787" y="77788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</p:grpSp>
        <p:sp>
          <p:nvSpPr>
            <p:cNvPr id="20" name="TextBox 20"/>
            <p:cNvSpPr txBox="1"/>
            <p:nvPr/>
          </p:nvSpPr>
          <p:spPr>
            <a:xfrm>
              <a:off x="6934200" y="1838325"/>
              <a:ext cx="141827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技术范式转移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6938010" y="2156460"/>
              <a:ext cx="23088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模型从概率预测转向逻辑推导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6938010" y="2394585"/>
              <a:ext cx="21336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解决复杂任务的成功率大幅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6938010" y="2632710"/>
              <a:ext cx="3810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提升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571500" y="4000500"/>
            <a:ext cx="5334000" cy="2286000"/>
            <a:chOff x="571500" y="4000500"/>
            <a:chExt cx="5334000" cy="2286000"/>
          </a:xfrm>
        </p:grpSpPr>
        <p:sp>
          <p:nvSpPr>
            <p:cNvPr id="25" name="Freeform 25"/>
            <p:cNvSpPr/>
            <p:nvPr/>
          </p:nvSpPr>
          <p:spPr>
            <a:xfrm>
              <a:off x="571500" y="4000500"/>
              <a:ext cx="5334000" cy="2286000"/>
            </a:xfrm>
            <a:custGeom>
              <a:avLst/>
              <a:gdLst/>
              <a:ahLst/>
              <a:cxnLst/>
              <a:rect l="l" t="t" r="r" b="b"/>
              <a:pathLst>
                <a:path w="5334000" h="2286000">
                  <a:moveTo>
                    <a:pt x="76200" y="0"/>
                  </a:moveTo>
                  <a:lnTo>
                    <a:pt x="5257800" y="0"/>
                  </a:lnTo>
                  <a:cubicBezTo>
                    <a:pt x="5299884" y="0"/>
                    <a:pt x="5334000" y="34116"/>
                    <a:pt x="5334000" y="76200"/>
                  </a:cubicBezTo>
                  <a:lnTo>
                    <a:pt x="5334000" y="2209800"/>
                  </a:lnTo>
                  <a:cubicBezTo>
                    <a:pt x="5334000" y="2251884"/>
                    <a:pt x="5299884" y="2286000"/>
                    <a:pt x="525780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8F9FA"/>
            </a:solidFill>
            <a:ln w="9525">
              <a:solidFill>
                <a:srgbClr val="E8EAED"/>
              </a:solidFill>
            </a:ln>
          </p:spPr>
        </p:sp>
        <p:grpSp>
          <p:nvGrpSpPr>
            <p:cNvPr id="29" name="Group 29"/>
            <p:cNvGrpSpPr/>
            <p:nvPr/>
          </p:nvGrpSpPr>
          <p:grpSpPr>
            <a:xfrm>
              <a:off x="890588" y="4367212"/>
              <a:ext cx="200025" cy="200025"/>
              <a:chOff x="890588" y="4367212"/>
              <a:chExt cx="200025" cy="200025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979488" y="4456112"/>
                <a:ext cx="22225" cy="22225"/>
              </a:xfrm>
              <a:custGeom>
                <a:avLst/>
                <a:gdLst/>
                <a:ahLst/>
                <a:cxnLst/>
                <a:rect l="l" t="t" r="r" b="b"/>
                <a:pathLst>
                  <a:path w="22225" h="22225">
                    <a:moveTo>
                      <a:pt x="0" y="11113"/>
                    </a:moveTo>
                    <a:cubicBezTo>
                      <a:pt x="0" y="17250"/>
                      <a:pt x="4975" y="22225"/>
                      <a:pt x="11113" y="22225"/>
                    </a:cubicBezTo>
                    <a:cubicBezTo>
                      <a:pt x="17250" y="22225"/>
                      <a:pt x="22225" y="17250"/>
                      <a:pt x="22225" y="11113"/>
                    </a:cubicBezTo>
                    <a:cubicBezTo>
                      <a:pt x="22225" y="4975"/>
                      <a:pt x="17250" y="0"/>
                      <a:pt x="11113" y="0"/>
                    </a:cubicBezTo>
                    <a:cubicBezTo>
                      <a:pt x="4975" y="0"/>
                      <a:pt x="0" y="4975"/>
                      <a:pt x="0" y="11113"/>
                    </a:cubicBez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27" name="Freeform 27"/>
              <p:cNvSpPr/>
              <p:nvPr/>
            </p:nvSpPr>
            <p:spPr>
              <a:xfrm>
                <a:off x="935038" y="4411662"/>
                <a:ext cx="111125" cy="111125"/>
              </a:xfrm>
              <a:custGeom>
                <a:avLst/>
                <a:gdLst/>
                <a:ahLst/>
                <a:cxnLst/>
                <a:rect l="l" t="t" r="r" b="b"/>
                <a:pathLst>
                  <a:path w="111125" h="111125">
                    <a:moveTo>
                      <a:pt x="0" y="55562"/>
                    </a:moveTo>
                    <a:cubicBezTo>
                      <a:pt x="0" y="86249"/>
                      <a:pt x="24876" y="111125"/>
                      <a:pt x="55562" y="111125"/>
                    </a:cubicBezTo>
                    <a:cubicBezTo>
                      <a:pt x="86249" y="111125"/>
                      <a:pt x="111125" y="86249"/>
                      <a:pt x="111125" y="55562"/>
                    </a:cubicBezTo>
                    <a:cubicBezTo>
                      <a:pt x="111125" y="24876"/>
                      <a:pt x="86249" y="0"/>
                      <a:pt x="55562" y="0"/>
                    </a:cubicBezTo>
                    <a:cubicBezTo>
                      <a:pt x="24876" y="0"/>
                      <a:pt x="0" y="24876"/>
                      <a:pt x="0" y="55562"/>
                    </a:cubicBez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28" name="Freeform 28"/>
              <p:cNvSpPr/>
              <p:nvPr/>
            </p:nvSpPr>
            <p:spPr>
              <a:xfrm>
                <a:off x="890588" y="4367212"/>
                <a:ext cx="200025" cy="200025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200025">
                    <a:moveTo>
                      <a:pt x="0" y="100012"/>
                    </a:moveTo>
                    <a:cubicBezTo>
                      <a:pt x="0" y="155248"/>
                      <a:pt x="44777" y="200025"/>
                      <a:pt x="100012" y="200025"/>
                    </a:cubicBezTo>
                    <a:cubicBezTo>
                      <a:pt x="155248" y="200025"/>
                      <a:pt x="200025" y="155248"/>
                      <a:pt x="200025" y="100012"/>
                    </a:cubicBezTo>
                    <a:cubicBezTo>
                      <a:pt x="200025" y="44777"/>
                      <a:pt x="155248" y="0"/>
                      <a:pt x="100012" y="0"/>
                    </a:cubicBezTo>
                    <a:cubicBezTo>
                      <a:pt x="44777" y="0"/>
                      <a:pt x="0" y="44777"/>
                      <a:pt x="0" y="100012"/>
                    </a:cubicBez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</p:grpSp>
        <p:sp>
          <p:nvSpPr>
            <p:cNvPr id="30" name="TextBox 30"/>
            <p:cNvSpPr txBox="1"/>
            <p:nvPr/>
          </p:nvSpPr>
          <p:spPr>
            <a:xfrm>
              <a:off x="1219200" y="4314825"/>
              <a:ext cx="141827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应用场景拓展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1223010" y="4632960"/>
              <a:ext cx="23088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强推理能力使得大模型能介入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1223010" y="4871085"/>
              <a:ext cx="21336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科研发现、金融量化分析等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1223010" y="5109210"/>
              <a:ext cx="9067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高门槛领域</a:t>
              </a:r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6286500" y="4000500"/>
            <a:ext cx="5334000" cy="2286000"/>
            <a:chOff x="6286500" y="4000500"/>
            <a:chExt cx="5334000" cy="2286000"/>
          </a:xfrm>
        </p:grpSpPr>
        <p:sp>
          <p:nvSpPr>
            <p:cNvPr id="35" name="Freeform 35"/>
            <p:cNvSpPr/>
            <p:nvPr/>
          </p:nvSpPr>
          <p:spPr>
            <a:xfrm>
              <a:off x="6286500" y="4000500"/>
              <a:ext cx="5334000" cy="2286000"/>
            </a:xfrm>
            <a:custGeom>
              <a:avLst/>
              <a:gdLst/>
              <a:ahLst/>
              <a:cxnLst/>
              <a:rect l="l" t="t" r="r" b="b"/>
              <a:pathLst>
                <a:path w="5334000" h="2286000">
                  <a:moveTo>
                    <a:pt x="76200" y="0"/>
                  </a:moveTo>
                  <a:lnTo>
                    <a:pt x="5257800" y="0"/>
                  </a:lnTo>
                  <a:cubicBezTo>
                    <a:pt x="5299884" y="0"/>
                    <a:pt x="5334000" y="34116"/>
                    <a:pt x="5334000" y="76200"/>
                  </a:cubicBezTo>
                  <a:lnTo>
                    <a:pt x="5334000" y="2209800"/>
                  </a:lnTo>
                  <a:cubicBezTo>
                    <a:pt x="5334000" y="2251884"/>
                    <a:pt x="5299884" y="2286000"/>
                    <a:pt x="525780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8F9FA"/>
            </a:solidFill>
            <a:ln w="9525">
              <a:solidFill>
                <a:srgbClr val="E8EAED"/>
              </a:solidFill>
            </a:ln>
          </p:spPr>
        </p:sp>
        <p:grpSp>
          <p:nvGrpSpPr>
            <p:cNvPr id="46" name="Group 46"/>
            <p:cNvGrpSpPr/>
            <p:nvPr/>
          </p:nvGrpSpPr>
          <p:grpSpPr>
            <a:xfrm>
              <a:off x="6605588" y="4367212"/>
              <a:ext cx="200025" cy="200025"/>
              <a:chOff x="6605588" y="4367212"/>
              <a:chExt cx="200025" cy="200025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6627812" y="4389438"/>
                <a:ext cx="155575" cy="155575"/>
              </a:xfrm>
              <a:custGeom>
                <a:avLst/>
                <a:gdLst/>
                <a:ahLst/>
                <a:cxnLst/>
                <a:rect l="l" t="t" r="r" b="b"/>
                <a:pathLst>
                  <a:path w="155575" h="155575">
                    <a:moveTo>
                      <a:pt x="0" y="11113"/>
                    </a:moveTo>
                    <a:cubicBezTo>
                      <a:pt x="0" y="4975"/>
                      <a:pt x="4975" y="0"/>
                      <a:pt x="11112" y="0"/>
                    </a:cubicBezTo>
                    <a:lnTo>
                      <a:pt x="144462" y="0"/>
                    </a:lnTo>
                    <a:cubicBezTo>
                      <a:pt x="150600" y="0"/>
                      <a:pt x="155575" y="4975"/>
                      <a:pt x="155575" y="11113"/>
                    </a:cubicBezTo>
                    <a:lnTo>
                      <a:pt x="155575" y="144463"/>
                    </a:lnTo>
                    <a:cubicBezTo>
                      <a:pt x="155575" y="150600"/>
                      <a:pt x="150600" y="155575"/>
                      <a:pt x="144462" y="155575"/>
                    </a:cubicBezTo>
                    <a:lnTo>
                      <a:pt x="11112" y="155575"/>
                    </a:lnTo>
                    <a:cubicBezTo>
                      <a:pt x="4975" y="155575"/>
                      <a:pt x="0" y="150600"/>
                      <a:pt x="0" y="144463"/>
                    </a:cubicBezTo>
                    <a:lnTo>
                      <a:pt x="0" y="11113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37" name="Freeform 37"/>
              <p:cNvSpPr/>
              <p:nvPr/>
            </p:nvSpPr>
            <p:spPr>
              <a:xfrm>
                <a:off x="6672262" y="4433888"/>
                <a:ext cx="66675" cy="66675"/>
              </a:xfrm>
              <a:custGeom>
                <a:avLst/>
                <a:gdLst/>
                <a:ahLst/>
                <a:cxnLst/>
                <a:rect l="l" t="t" r="r" b="b"/>
                <a:pathLst>
                  <a:path w="66675" h="66675">
                    <a:moveTo>
                      <a:pt x="0" y="0"/>
                    </a:moveTo>
                    <a:lnTo>
                      <a:pt x="66675" y="0"/>
                    </a:lnTo>
                    <a:lnTo>
                      <a:pt x="66675" y="66675"/>
                    </a:lnTo>
                    <a:lnTo>
                      <a:pt x="0" y="66675"/>
                    </a:ln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38" name="Freeform 38"/>
              <p:cNvSpPr/>
              <p:nvPr/>
            </p:nvSpPr>
            <p:spPr>
              <a:xfrm>
                <a:off x="6605588" y="4445000"/>
                <a:ext cx="222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2225" h="9525">
                    <a:moveTo>
                      <a:pt x="0" y="0"/>
                    </a:moveTo>
                    <a:lnTo>
                      <a:pt x="22225" y="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39" name="Freeform 39"/>
              <p:cNvSpPr/>
              <p:nvPr/>
            </p:nvSpPr>
            <p:spPr>
              <a:xfrm>
                <a:off x="6605588" y="4489450"/>
                <a:ext cx="222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2225" h="9525">
                    <a:moveTo>
                      <a:pt x="0" y="0"/>
                    </a:moveTo>
                    <a:lnTo>
                      <a:pt x="22225" y="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40" name="Freeform 40"/>
              <p:cNvSpPr/>
              <p:nvPr/>
            </p:nvSpPr>
            <p:spPr>
              <a:xfrm>
                <a:off x="6683375" y="4367212"/>
                <a:ext cx="9525" cy="222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22225">
                    <a:moveTo>
                      <a:pt x="0" y="0"/>
                    </a:moveTo>
                    <a:lnTo>
                      <a:pt x="0" y="22225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41" name="Freeform 41"/>
              <p:cNvSpPr/>
              <p:nvPr/>
            </p:nvSpPr>
            <p:spPr>
              <a:xfrm>
                <a:off x="6727825" y="4367212"/>
                <a:ext cx="9525" cy="222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22225">
                    <a:moveTo>
                      <a:pt x="0" y="0"/>
                    </a:moveTo>
                    <a:lnTo>
                      <a:pt x="0" y="22225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42" name="Freeform 42"/>
              <p:cNvSpPr/>
              <p:nvPr/>
            </p:nvSpPr>
            <p:spPr>
              <a:xfrm>
                <a:off x="6783388" y="4445000"/>
                <a:ext cx="222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2225" h="9525">
                    <a:moveTo>
                      <a:pt x="22225" y="0"/>
                    </a:move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43" name="Freeform 43"/>
              <p:cNvSpPr/>
              <p:nvPr/>
            </p:nvSpPr>
            <p:spPr>
              <a:xfrm>
                <a:off x="6783388" y="4489450"/>
                <a:ext cx="222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22225" h="9525">
                    <a:moveTo>
                      <a:pt x="22225" y="0"/>
                    </a:move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44" name="Freeform 44"/>
              <p:cNvSpPr/>
              <p:nvPr/>
            </p:nvSpPr>
            <p:spPr>
              <a:xfrm>
                <a:off x="6727825" y="4545012"/>
                <a:ext cx="9525" cy="222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22225">
                    <a:moveTo>
                      <a:pt x="0" y="22225"/>
                    </a:move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45" name="Freeform 45"/>
              <p:cNvSpPr/>
              <p:nvPr/>
            </p:nvSpPr>
            <p:spPr>
              <a:xfrm>
                <a:off x="6683375" y="4545012"/>
                <a:ext cx="9525" cy="222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22225">
                    <a:moveTo>
                      <a:pt x="0" y="22225"/>
                    </a:move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</p:grpSp>
        <p:sp>
          <p:nvSpPr>
            <p:cNvPr id="47" name="TextBox 47"/>
            <p:cNvSpPr txBox="1"/>
            <p:nvPr/>
          </p:nvSpPr>
          <p:spPr>
            <a:xfrm>
              <a:off x="6934200" y="4314825"/>
              <a:ext cx="141827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算力需求变化</a:t>
              </a:r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6938010" y="4632960"/>
              <a:ext cx="21336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推理过程对算力提出新要求</a:t>
              </a:r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6938010" y="4871085"/>
              <a:ext cx="21336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专用推理芯片市场需求随之</a:t>
              </a:r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6938010" y="5109210"/>
              <a:ext cx="7315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快速增长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2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5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etch(across)">
                                      <p:cBhvr>
                                        <p:cTn id="19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24" grpId="0"/>
      <p:bldP spid="34" grpId="0"/>
      <p:bldP spid="5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A73E8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2433042" y="2707958"/>
            <a:ext cx="7325916" cy="973454"/>
            <a:chOff x="2433042" y="2707958"/>
            <a:chExt cx="7325916" cy="973454"/>
          </a:xfrm>
        </p:grpSpPr>
        <p:sp>
          <p:nvSpPr>
            <p:cNvPr id="3" name="TextBox 3"/>
            <p:cNvSpPr txBox="1"/>
            <p:nvPr/>
          </p:nvSpPr>
          <p:spPr>
            <a:xfrm>
              <a:off x="2433042" y="2707958"/>
              <a:ext cx="7325916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15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应用场景：全行业渗透与效能革命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4755666" y="3346132"/>
              <a:ext cx="2680668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dirty="0">
                  <a:solidFill>
                    <a:srgbClr val="CADCFC"/>
                  </a:solidFill>
                  <a:latin typeface="Noto Sans CJK SC"/>
                  <a:ea typeface="Microsoft YaHei"/>
                  <a:cs typeface="Noto Sans CJK SC"/>
                </a:rPr>
                <a:t>APPLICATION SCENARIOS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2925" y="423862"/>
            <a:ext cx="7934325" cy="747713"/>
            <a:chOff x="542925" y="423862"/>
            <a:chExt cx="7934325" cy="747713"/>
          </a:xfrm>
        </p:grpSpPr>
        <p:sp>
          <p:nvSpPr>
            <p:cNvPr id="3" name="TextBox 3"/>
            <p:cNvSpPr txBox="1"/>
            <p:nvPr/>
          </p:nvSpPr>
          <p:spPr>
            <a:xfrm>
              <a:off x="542925" y="423862"/>
              <a:ext cx="5646849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企业办公渗透率62%，教育用户超2亿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79248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通用办公与教育培训成为最先落地的两大场景，用户规模与渗透率双双创下新高。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571500" y="1428750"/>
            <a:ext cx="2667000" cy="4000500"/>
            <a:chOff x="571500" y="1428750"/>
            <a:chExt cx="2667000" cy="4000500"/>
          </a:xfrm>
        </p:grpSpPr>
        <p:sp>
          <p:nvSpPr>
            <p:cNvPr id="6" name="Freeform 6"/>
            <p:cNvSpPr/>
            <p:nvPr/>
          </p:nvSpPr>
          <p:spPr>
            <a:xfrm>
              <a:off x="571500" y="1428750"/>
              <a:ext cx="2667000" cy="4000500"/>
            </a:xfrm>
            <a:custGeom>
              <a:avLst/>
              <a:gdLst/>
              <a:ahLst/>
              <a:cxnLst/>
              <a:rect l="l" t="t" r="r" b="b"/>
              <a:pathLst>
                <a:path w="2667000" h="4000500">
                  <a:moveTo>
                    <a:pt x="114300" y="0"/>
                  </a:moveTo>
                  <a:lnTo>
                    <a:pt x="2552700" y="0"/>
                  </a:lnTo>
                  <a:cubicBezTo>
                    <a:pt x="2615826" y="0"/>
                    <a:pt x="2667000" y="51174"/>
                    <a:pt x="2667000" y="114300"/>
                  </a:cubicBezTo>
                  <a:lnTo>
                    <a:pt x="2667000" y="3886200"/>
                  </a:lnTo>
                  <a:cubicBezTo>
                    <a:pt x="2667000" y="3949326"/>
                    <a:pt x="2615826" y="4000500"/>
                    <a:pt x="2552700" y="4000500"/>
                  </a:cubicBezTo>
                  <a:lnTo>
                    <a:pt x="114300" y="4000500"/>
                  </a:lnTo>
                  <a:cubicBezTo>
                    <a:pt x="51174" y="4000500"/>
                    <a:pt x="0" y="3949326"/>
                    <a:pt x="0" y="38862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E8F0FE"/>
            </a:solidFill>
            <a:ln>
              <a:noFill/>
            </a:ln>
          </p:spPr>
        </p:sp>
        <p:grpSp>
          <p:nvGrpSpPr>
            <p:cNvPr id="11" name="Group 11"/>
            <p:cNvGrpSpPr/>
            <p:nvPr/>
          </p:nvGrpSpPr>
          <p:grpSpPr>
            <a:xfrm>
              <a:off x="895350" y="1847850"/>
              <a:ext cx="228600" cy="215900"/>
              <a:chOff x="895350" y="1847850"/>
              <a:chExt cx="228600" cy="2159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895350" y="1898650"/>
                <a:ext cx="228600" cy="165100"/>
              </a:xfrm>
              <a:custGeom>
                <a:avLst/>
                <a:gdLst/>
                <a:ahLst/>
                <a:cxnLst/>
                <a:rect l="l" t="t" r="r" b="b"/>
                <a:pathLst>
                  <a:path w="228600" h="165100">
                    <a:moveTo>
                      <a:pt x="0" y="25400"/>
                    </a:moveTo>
                    <a:cubicBezTo>
                      <a:pt x="0" y="11372"/>
                      <a:pt x="11372" y="0"/>
                      <a:pt x="25400" y="0"/>
                    </a:cubicBezTo>
                    <a:lnTo>
                      <a:pt x="203200" y="0"/>
                    </a:lnTo>
                    <a:cubicBezTo>
                      <a:pt x="217228" y="0"/>
                      <a:pt x="228600" y="11372"/>
                      <a:pt x="228600" y="25400"/>
                    </a:cubicBezTo>
                    <a:lnTo>
                      <a:pt x="228600" y="139700"/>
                    </a:lnTo>
                    <a:cubicBezTo>
                      <a:pt x="228600" y="153728"/>
                      <a:pt x="217228" y="165100"/>
                      <a:pt x="203200" y="165100"/>
                    </a:cubicBezTo>
                    <a:lnTo>
                      <a:pt x="25400" y="165100"/>
                    </a:lnTo>
                    <a:cubicBezTo>
                      <a:pt x="11372" y="165100"/>
                      <a:pt x="0" y="153728"/>
                      <a:pt x="0" y="139700"/>
                    </a:cubicBezTo>
                    <a:lnTo>
                      <a:pt x="0" y="25400"/>
                    </a:ln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  <p:sp>
            <p:nvSpPr>
              <p:cNvPr id="8" name="Freeform 8"/>
              <p:cNvSpPr/>
              <p:nvPr/>
            </p:nvSpPr>
            <p:spPr>
              <a:xfrm>
                <a:off x="958850" y="1847850"/>
                <a:ext cx="101600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50800">
                    <a:moveTo>
                      <a:pt x="0" y="50800"/>
                    </a:moveTo>
                    <a:lnTo>
                      <a:pt x="0" y="25400"/>
                    </a:lnTo>
                    <a:cubicBezTo>
                      <a:pt x="0" y="11372"/>
                      <a:pt x="11372" y="0"/>
                      <a:pt x="25400" y="0"/>
                    </a:cubicBezTo>
                    <a:lnTo>
                      <a:pt x="76200" y="0"/>
                    </a:lnTo>
                    <a:cubicBezTo>
                      <a:pt x="90228" y="0"/>
                      <a:pt x="101600" y="11372"/>
                      <a:pt x="101600" y="25400"/>
                    </a:cubicBezTo>
                    <a:lnTo>
                      <a:pt x="101600" y="50800"/>
                    </a:ln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  <p:sp>
            <p:nvSpPr>
              <p:cNvPr id="9" name="Freeform 9"/>
              <p:cNvSpPr/>
              <p:nvPr/>
            </p:nvSpPr>
            <p:spPr>
              <a:xfrm>
                <a:off x="1009650" y="196215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0" y="127"/>
                    </a:ln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  <p:sp>
            <p:nvSpPr>
              <p:cNvPr id="10" name="Freeform 10"/>
              <p:cNvSpPr/>
              <p:nvPr/>
            </p:nvSpPr>
            <p:spPr>
              <a:xfrm>
                <a:off x="895350" y="1974850"/>
                <a:ext cx="228600" cy="36228"/>
              </a:xfrm>
              <a:custGeom>
                <a:avLst/>
                <a:gdLst/>
                <a:ahLst/>
                <a:cxnLst/>
                <a:rect l="l" t="t" r="r" b="b"/>
                <a:pathLst>
                  <a:path w="228600" h="36228">
                    <a:moveTo>
                      <a:pt x="0" y="0"/>
                    </a:moveTo>
                    <a:cubicBezTo>
                      <a:pt x="71894" y="36228"/>
                      <a:pt x="156706" y="36228"/>
                      <a:pt x="228600" y="0"/>
                    </a:cubicBez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</p:grpSp>
        <p:sp>
          <p:nvSpPr>
            <p:cNvPr id="12" name="TextBox 12"/>
            <p:cNvSpPr txBox="1"/>
            <p:nvPr/>
          </p:nvSpPr>
          <p:spPr>
            <a:xfrm>
              <a:off x="842010" y="2204085"/>
              <a:ext cx="10820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企业办公普及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817245" y="2612708"/>
              <a:ext cx="877060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150" b="1" dirty="0">
                  <a:solidFill>
                    <a:srgbClr val="FBBC04"/>
                  </a:solidFill>
                  <a:latin typeface="Noto Sans CJK SC"/>
                  <a:ea typeface="Microsoft YaHei"/>
                  <a:cs typeface="Noto Sans CJK SC"/>
                </a:rPr>
                <a:t>62%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842010" y="3204210"/>
              <a:ext cx="17830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智能写作、数据分析、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842010" y="3442335"/>
              <a:ext cx="17830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代码生成等功能渗透率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842010" y="3680460"/>
              <a:ext cx="1721739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达62%，成为员工标配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3429000" y="1428750"/>
            <a:ext cx="2667000" cy="4000500"/>
            <a:chOff x="3429000" y="1428750"/>
            <a:chExt cx="2667000" cy="4000500"/>
          </a:xfrm>
        </p:grpSpPr>
        <p:sp>
          <p:nvSpPr>
            <p:cNvPr id="18" name="Freeform 18"/>
            <p:cNvSpPr/>
            <p:nvPr/>
          </p:nvSpPr>
          <p:spPr>
            <a:xfrm>
              <a:off x="3429000" y="1428750"/>
              <a:ext cx="2667000" cy="4000500"/>
            </a:xfrm>
            <a:custGeom>
              <a:avLst/>
              <a:gdLst/>
              <a:ahLst/>
              <a:cxnLst/>
              <a:rect l="l" t="t" r="r" b="b"/>
              <a:pathLst>
                <a:path w="2667000" h="4000500">
                  <a:moveTo>
                    <a:pt x="114300" y="0"/>
                  </a:moveTo>
                  <a:lnTo>
                    <a:pt x="2552700" y="0"/>
                  </a:lnTo>
                  <a:cubicBezTo>
                    <a:pt x="2615826" y="0"/>
                    <a:pt x="2667000" y="51174"/>
                    <a:pt x="2667000" y="114300"/>
                  </a:cubicBezTo>
                  <a:lnTo>
                    <a:pt x="2667000" y="3886200"/>
                  </a:lnTo>
                  <a:cubicBezTo>
                    <a:pt x="2667000" y="3949326"/>
                    <a:pt x="2615826" y="4000500"/>
                    <a:pt x="2552700" y="4000500"/>
                  </a:cubicBezTo>
                  <a:lnTo>
                    <a:pt x="114300" y="4000500"/>
                  </a:lnTo>
                  <a:cubicBezTo>
                    <a:pt x="51174" y="4000500"/>
                    <a:pt x="0" y="3949326"/>
                    <a:pt x="0" y="38862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E8F0FE"/>
            </a:solidFill>
            <a:ln>
              <a:noFill/>
            </a:ln>
          </p:spPr>
        </p:sp>
        <p:grpSp>
          <p:nvGrpSpPr>
            <p:cNvPr id="21" name="Group 21"/>
            <p:cNvGrpSpPr/>
            <p:nvPr/>
          </p:nvGrpSpPr>
          <p:grpSpPr>
            <a:xfrm>
              <a:off x="3740150" y="1873250"/>
              <a:ext cx="254000" cy="177800"/>
              <a:chOff x="3740150" y="1873250"/>
              <a:chExt cx="254000" cy="1778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3740150" y="1873250"/>
                <a:ext cx="25400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254000" h="127000">
                    <a:moveTo>
                      <a:pt x="254000" y="50800"/>
                    </a:moveTo>
                    <a:lnTo>
                      <a:pt x="127000" y="0"/>
                    </a:lnTo>
                    <a:lnTo>
                      <a:pt x="0" y="50800"/>
                    </a:lnTo>
                    <a:lnTo>
                      <a:pt x="127000" y="101600"/>
                    </a:lnTo>
                    <a:lnTo>
                      <a:pt x="254000" y="50800"/>
                    </a:lnTo>
                    <a:lnTo>
                      <a:pt x="254000" y="127000"/>
                    </a:ln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  <p:sp>
            <p:nvSpPr>
              <p:cNvPr id="20" name="Freeform 20"/>
              <p:cNvSpPr/>
              <p:nvPr/>
            </p:nvSpPr>
            <p:spPr>
              <a:xfrm>
                <a:off x="3790950" y="1944370"/>
                <a:ext cx="152400" cy="106680"/>
              </a:xfrm>
              <a:custGeom>
                <a:avLst/>
                <a:gdLst/>
                <a:ahLst/>
                <a:cxnLst/>
                <a:rect l="l" t="t" r="r" b="b"/>
                <a:pathLst>
                  <a:path w="152400" h="106680">
                    <a:moveTo>
                      <a:pt x="0" y="0"/>
                    </a:moveTo>
                    <a:lnTo>
                      <a:pt x="0" y="68580"/>
                    </a:lnTo>
                    <a:cubicBezTo>
                      <a:pt x="0" y="89622"/>
                      <a:pt x="34116" y="106680"/>
                      <a:pt x="76200" y="106680"/>
                    </a:cubicBezTo>
                    <a:cubicBezTo>
                      <a:pt x="118284" y="106680"/>
                      <a:pt x="152400" y="89622"/>
                      <a:pt x="152400" y="68580"/>
                    </a:cubicBezTo>
                    <a:lnTo>
                      <a:pt x="152400" y="0"/>
                    </a:ln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</p:grpSp>
        <p:sp>
          <p:nvSpPr>
            <p:cNvPr id="22" name="TextBox 22"/>
            <p:cNvSpPr txBox="1"/>
            <p:nvPr/>
          </p:nvSpPr>
          <p:spPr>
            <a:xfrm>
              <a:off x="3699510" y="2204085"/>
              <a:ext cx="10820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教育培训规模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3674745" y="2612708"/>
              <a:ext cx="1094437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150" b="1" dirty="0">
                  <a:solidFill>
                    <a:srgbClr val="FBBC04"/>
                  </a:solidFill>
                  <a:latin typeface="Noto Sans CJK SC"/>
                  <a:ea typeface="Microsoft YaHei"/>
                  <a:cs typeface="Noto Sans CJK SC"/>
                </a:rPr>
                <a:t>2亿+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3699510" y="3204210"/>
              <a:ext cx="17830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个性化学习、智能批改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3699510" y="3442335"/>
              <a:ext cx="1704213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等服务用户数超2亿，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699510" y="3680460"/>
              <a:ext cx="17830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重塑教育资源分配方式</a:t>
              </a: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6286500" y="1428750"/>
            <a:ext cx="2667000" cy="4000500"/>
            <a:chOff x="6286500" y="1428750"/>
            <a:chExt cx="2667000" cy="4000500"/>
          </a:xfrm>
        </p:grpSpPr>
        <p:sp>
          <p:nvSpPr>
            <p:cNvPr id="28" name="Freeform 28"/>
            <p:cNvSpPr/>
            <p:nvPr/>
          </p:nvSpPr>
          <p:spPr>
            <a:xfrm>
              <a:off x="6286500" y="1428750"/>
              <a:ext cx="2667000" cy="4000500"/>
            </a:xfrm>
            <a:custGeom>
              <a:avLst/>
              <a:gdLst/>
              <a:ahLst/>
              <a:cxnLst/>
              <a:rect l="l" t="t" r="r" b="b"/>
              <a:pathLst>
                <a:path w="2667000" h="4000500">
                  <a:moveTo>
                    <a:pt x="114300" y="0"/>
                  </a:moveTo>
                  <a:lnTo>
                    <a:pt x="2552700" y="0"/>
                  </a:lnTo>
                  <a:cubicBezTo>
                    <a:pt x="2615826" y="0"/>
                    <a:pt x="2667000" y="51174"/>
                    <a:pt x="2667000" y="114300"/>
                  </a:cubicBezTo>
                  <a:lnTo>
                    <a:pt x="2667000" y="3886200"/>
                  </a:lnTo>
                  <a:cubicBezTo>
                    <a:pt x="2667000" y="3949326"/>
                    <a:pt x="2615826" y="4000500"/>
                    <a:pt x="2552700" y="4000500"/>
                  </a:cubicBezTo>
                  <a:lnTo>
                    <a:pt x="114300" y="4000500"/>
                  </a:lnTo>
                  <a:cubicBezTo>
                    <a:pt x="51174" y="4000500"/>
                    <a:pt x="0" y="3949326"/>
                    <a:pt x="0" y="38862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E8F0FE"/>
            </a:solidFill>
            <a:ln>
              <a:noFill/>
            </a:ln>
          </p:spPr>
        </p:sp>
        <p:grpSp>
          <p:nvGrpSpPr>
            <p:cNvPr id="32" name="Group 32"/>
            <p:cNvGrpSpPr/>
            <p:nvPr/>
          </p:nvGrpSpPr>
          <p:grpSpPr>
            <a:xfrm>
              <a:off x="6610350" y="1873250"/>
              <a:ext cx="228600" cy="177800"/>
              <a:chOff x="6610350" y="1873250"/>
              <a:chExt cx="228600" cy="177800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6635750" y="2000250"/>
                <a:ext cx="50800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50800" h="50800">
                    <a:moveTo>
                      <a:pt x="0" y="25400"/>
                    </a:moveTo>
                    <a:cubicBezTo>
                      <a:pt x="0" y="39428"/>
                      <a:pt x="11372" y="50800"/>
                      <a:pt x="25400" y="50800"/>
                    </a:cubicBezTo>
                    <a:cubicBezTo>
                      <a:pt x="39428" y="50800"/>
                      <a:pt x="50800" y="39428"/>
                      <a:pt x="50800" y="25400"/>
                    </a:cubicBezTo>
                    <a:cubicBezTo>
                      <a:pt x="50800" y="11372"/>
                      <a:pt x="39428" y="0"/>
                      <a:pt x="25400" y="0"/>
                    </a:cubicBezTo>
                    <a:cubicBezTo>
                      <a:pt x="11372" y="0"/>
                      <a:pt x="0" y="11372"/>
                      <a:pt x="0" y="25400"/>
                    </a:cubicBez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  <p:sp>
            <p:nvSpPr>
              <p:cNvPr id="30" name="Freeform 30"/>
              <p:cNvSpPr/>
              <p:nvPr/>
            </p:nvSpPr>
            <p:spPr>
              <a:xfrm>
                <a:off x="6762750" y="2000250"/>
                <a:ext cx="50800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50800" h="50800">
                    <a:moveTo>
                      <a:pt x="0" y="25400"/>
                    </a:moveTo>
                    <a:cubicBezTo>
                      <a:pt x="0" y="39428"/>
                      <a:pt x="11372" y="50800"/>
                      <a:pt x="25400" y="50800"/>
                    </a:cubicBezTo>
                    <a:cubicBezTo>
                      <a:pt x="39428" y="50800"/>
                      <a:pt x="50800" y="39428"/>
                      <a:pt x="50800" y="25400"/>
                    </a:cubicBezTo>
                    <a:cubicBezTo>
                      <a:pt x="50800" y="11372"/>
                      <a:pt x="39428" y="0"/>
                      <a:pt x="25400" y="0"/>
                    </a:cubicBezTo>
                    <a:cubicBezTo>
                      <a:pt x="11372" y="0"/>
                      <a:pt x="0" y="11372"/>
                      <a:pt x="0" y="25400"/>
                    </a:cubicBez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  <p:sp>
            <p:nvSpPr>
              <p:cNvPr id="31" name="Freeform 31"/>
              <p:cNvSpPr/>
              <p:nvPr/>
            </p:nvSpPr>
            <p:spPr>
              <a:xfrm>
                <a:off x="6610350" y="1873250"/>
                <a:ext cx="228600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228600" h="152400">
                    <a:moveTo>
                      <a:pt x="25400" y="152400"/>
                    </a:moveTo>
                    <a:lnTo>
                      <a:pt x="0" y="152400"/>
                    </a:lnTo>
                    <a:lnTo>
                      <a:pt x="0" y="12700"/>
                    </a:lnTo>
                    <a:cubicBezTo>
                      <a:pt x="0" y="5686"/>
                      <a:pt x="5686" y="0"/>
                      <a:pt x="12700" y="0"/>
                    </a:cubicBezTo>
                    <a:lnTo>
                      <a:pt x="127000" y="0"/>
                    </a:lnTo>
                    <a:lnTo>
                      <a:pt x="127000" y="152400"/>
                    </a:lnTo>
                    <a:moveTo>
                      <a:pt x="76200" y="152400"/>
                    </a:moveTo>
                    <a:lnTo>
                      <a:pt x="152400" y="152400"/>
                    </a:lnTo>
                    <a:moveTo>
                      <a:pt x="203200" y="152400"/>
                    </a:moveTo>
                    <a:lnTo>
                      <a:pt x="228600" y="152400"/>
                    </a:lnTo>
                    <a:lnTo>
                      <a:pt x="228600" y="76200"/>
                    </a:lnTo>
                    <a:lnTo>
                      <a:pt x="127000" y="76200"/>
                    </a:lnTo>
                    <a:moveTo>
                      <a:pt x="127000" y="12700"/>
                    </a:moveTo>
                    <a:lnTo>
                      <a:pt x="190500" y="12700"/>
                    </a:lnTo>
                    <a:lnTo>
                      <a:pt x="228600" y="76200"/>
                    </a:ln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</p:grpSp>
        <p:sp>
          <p:nvSpPr>
            <p:cNvPr id="33" name="TextBox 33"/>
            <p:cNvSpPr txBox="1"/>
            <p:nvPr/>
          </p:nvSpPr>
          <p:spPr>
            <a:xfrm>
              <a:off x="6557010" y="2204085"/>
              <a:ext cx="12573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制造业降本增效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6532245" y="2612708"/>
              <a:ext cx="877060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150" b="1" dirty="0">
                  <a:solidFill>
                    <a:srgbClr val="FBBC04"/>
                  </a:solidFill>
                  <a:latin typeface="Noto Sans CJK SC"/>
                  <a:ea typeface="Microsoft YaHei"/>
                  <a:cs typeface="Noto Sans CJK SC"/>
                </a:rPr>
                <a:t>23%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6557010" y="3204210"/>
              <a:ext cx="17830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质检、供应链优化及数</a:t>
              </a: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6557010" y="3442335"/>
              <a:ext cx="17830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字孪生应用，帮助制造</a:t>
              </a: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6557010" y="3680460"/>
              <a:ext cx="1546479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企业降本增效达23%</a:t>
              </a:r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9144000" y="1428750"/>
            <a:ext cx="2667000" cy="4000500"/>
            <a:chOff x="9144000" y="1428750"/>
            <a:chExt cx="2667000" cy="4000500"/>
          </a:xfrm>
        </p:grpSpPr>
        <p:sp>
          <p:nvSpPr>
            <p:cNvPr id="39" name="Freeform 39"/>
            <p:cNvSpPr/>
            <p:nvPr/>
          </p:nvSpPr>
          <p:spPr>
            <a:xfrm>
              <a:off x="9144000" y="1428750"/>
              <a:ext cx="2667000" cy="4000500"/>
            </a:xfrm>
            <a:custGeom>
              <a:avLst/>
              <a:gdLst/>
              <a:ahLst/>
              <a:cxnLst/>
              <a:rect l="l" t="t" r="r" b="b"/>
              <a:pathLst>
                <a:path w="2667000" h="4000500">
                  <a:moveTo>
                    <a:pt x="114300" y="0"/>
                  </a:moveTo>
                  <a:lnTo>
                    <a:pt x="2552700" y="0"/>
                  </a:lnTo>
                  <a:cubicBezTo>
                    <a:pt x="2615826" y="0"/>
                    <a:pt x="2667000" y="51174"/>
                    <a:pt x="2667000" y="114300"/>
                  </a:cubicBezTo>
                  <a:lnTo>
                    <a:pt x="2667000" y="3886200"/>
                  </a:lnTo>
                  <a:cubicBezTo>
                    <a:pt x="2667000" y="3949326"/>
                    <a:pt x="2615826" y="4000500"/>
                    <a:pt x="2552700" y="4000500"/>
                  </a:cubicBezTo>
                  <a:lnTo>
                    <a:pt x="114300" y="4000500"/>
                  </a:lnTo>
                  <a:cubicBezTo>
                    <a:pt x="51174" y="4000500"/>
                    <a:pt x="0" y="3949326"/>
                    <a:pt x="0" y="3886200"/>
                  </a:cubicBezTo>
                  <a:lnTo>
                    <a:pt x="0" y="114300"/>
                  </a:lnTo>
                  <a:cubicBezTo>
                    <a:pt x="0" y="51174"/>
                    <a:pt x="51174" y="0"/>
                    <a:pt x="114300" y="0"/>
                  </a:cubicBezTo>
                  <a:close/>
                </a:path>
              </a:pathLst>
            </a:custGeom>
            <a:solidFill>
              <a:srgbClr val="E8F0FE"/>
            </a:solidFill>
            <a:ln>
              <a:noFill/>
            </a:ln>
          </p:spPr>
        </p:sp>
        <p:grpSp>
          <p:nvGrpSpPr>
            <p:cNvPr id="45" name="Group 45"/>
            <p:cNvGrpSpPr/>
            <p:nvPr/>
          </p:nvGrpSpPr>
          <p:grpSpPr>
            <a:xfrm>
              <a:off x="9467850" y="1847850"/>
              <a:ext cx="241300" cy="228600"/>
              <a:chOff x="9467850" y="1847850"/>
              <a:chExt cx="241300" cy="228600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9467850" y="1860550"/>
                <a:ext cx="139700" cy="139700"/>
              </a:xfrm>
              <a:custGeom>
                <a:avLst/>
                <a:gdLst/>
                <a:ahLst/>
                <a:cxnLst/>
                <a:rect l="l" t="t" r="r" b="b"/>
                <a:pathLst>
                  <a:path w="139700" h="139700">
                    <a:moveTo>
                      <a:pt x="38100" y="0"/>
                    </a:moveTo>
                    <a:lnTo>
                      <a:pt x="25400" y="0"/>
                    </a:lnTo>
                    <a:cubicBezTo>
                      <a:pt x="11372" y="0"/>
                      <a:pt x="0" y="11372"/>
                      <a:pt x="0" y="25400"/>
                    </a:cubicBezTo>
                    <a:lnTo>
                      <a:pt x="0" y="69850"/>
                    </a:lnTo>
                    <a:cubicBezTo>
                      <a:pt x="0" y="108427"/>
                      <a:pt x="31273" y="139700"/>
                      <a:pt x="69850" y="139700"/>
                    </a:cubicBezTo>
                    <a:cubicBezTo>
                      <a:pt x="108427" y="139700"/>
                      <a:pt x="139700" y="108427"/>
                      <a:pt x="139700" y="69850"/>
                    </a:cubicBezTo>
                    <a:lnTo>
                      <a:pt x="139700" y="25400"/>
                    </a:lnTo>
                    <a:cubicBezTo>
                      <a:pt x="139700" y="11372"/>
                      <a:pt x="128328" y="0"/>
                      <a:pt x="114300" y="0"/>
                    </a:cubicBezTo>
                    <a:lnTo>
                      <a:pt x="101600" y="0"/>
                    </a:ln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  <p:sp>
            <p:nvSpPr>
              <p:cNvPr id="41" name="Freeform 41"/>
              <p:cNvSpPr/>
              <p:nvPr/>
            </p:nvSpPr>
            <p:spPr>
              <a:xfrm>
                <a:off x="9531350" y="1962150"/>
                <a:ext cx="152400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152400" h="114300">
                    <a:moveTo>
                      <a:pt x="0" y="38100"/>
                    </a:moveTo>
                    <a:cubicBezTo>
                      <a:pt x="0" y="80184"/>
                      <a:pt x="34116" y="114300"/>
                      <a:pt x="76200" y="114300"/>
                    </a:cubicBezTo>
                    <a:cubicBezTo>
                      <a:pt x="118284" y="114300"/>
                      <a:pt x="152400" y="80184"/>
                      <a:pt x="152400" y="38100"/>
                    </a:cubicBezTo>
                    <a:lnTo>
                      <a:pt x="152400" y="0"/>
                    </a:ln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  <p:sp>
            <p:nvSpPr>
              <p:cNvPr id="42" name="Freeform 42"/>
              <p:cNvSpPr/>
              <p:nvPr/>
            </p:nvSpPr>
            <p:spPr>
              <a:xfrm>
                <a:off x="9569450" y="1847850"/>
                <a:ext cx="9525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25400">
                    <a:moveTo>
                      <a:pt x="0" y="0"/>
                    </a:moveTo>
                    <a:lnTo>
                      <a:pt x="0" y="25400"/>
                    </a:ln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  <p:sp>
            <p:nvSpPr>
              <p:cNvPr id="43" name="Freeform 43"/>
              <p:cNvSpPr/>
              <p:nvPr/>
            </p:nvSpPr>
            <p:spPr>
              <a:xfrm>
                <a:off x="9505950" y="1847850"/>
                <a:ext cx="9525" cy="2540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25400">
                    <a:moveTo>
                      <a:pt x="0" y="0"/>
                    </a:moveTo>
                    <a:lnTo>
                      <a:pt x="0" y="25400"/>
                    </a:ln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  <p:sp>
            <p:nvSpPr>
              <p:cNvPr id="44" name="Freeform 44"/>
              <p:cNvSpPr/>
              <p:nvPr/>
            </p:nvSpPr>
            <p:spPr>
              <a:xfrm>
                <a:off x="9658350" y="1911350"/>
                <a:ext cx="50800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50800" h="50800">
                    <a:moveTo>
                      <a:pt x="0" y="25400"/>
                    </a:moveTo>
                    <a:cubicBezTo>
                      <a:pt x="0" y="39428"/>
                      <a:pt x="11372" y="50800"/>
                      <a:pt x="25400" y="50800"/>
                    </a:cubicBezTo>
                    <a:cubicBezTo>
                      <a:pt x="39428" y="50800"/>
                      <a:pt x="50800" y="39428"/>
                      <a:pt x="50800" y="25400"/>
                    </a:cubicBezTo>
                    <a:cubicBezTo>
                      <a:pt x="50800" y="11372"/>
                      <a:pt x="39428" y="0"/>
                      <a:pt x="25400" y="0"/>
                    </a:cubicBezTo>
                    <a:cubicBezTo>
                      <a:pt x="11372" y="0"/>
                      <a:pt x="0" y="11372"/>
                      <a:pt x="0" y="25400"/>
                    </a:cubicBez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</p:grpSp>
        <p:sp>
          <p:nvSpPr>
            <p:cNvPr id="46" name="TextBox 46"/>
            <p:cNvSpPr txBox="1"/>
            <p:nvPr/>
          </p:nvSpPr>
          <p:spPr>
            <a:xfrm>
              <a:off x="9414510" y="2204085"/>
              <a:ext cx="10820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医疗高速成长</a:t>
              </a:r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9389745" y="2612708"/>
              <a:ext cx="1021978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150" b="1" dirty="0">
                  <a:solidFill>
                    <a:srgbClr val="FBBC04"/>
                  </a:solidFill>
                  <a:latin typeface="Noto Sans CJK SC"/>
                  <a:ea typeface="Microsoft YaHei"/>
                  <a:cs typeface="Noto Sans CJK SC"/>
                </a:rPr>
                <a:t>180%</a:t>
              </a:r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9414510" y="3204210"/>
              <a:ext cx="17830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辅助诊断、药物研发及</a:t>
              </a:r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9414510" y="3442335"/>
              <a:ext cx="17830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病历结构化应用年增速</a:t>
              </a:r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9414510" y="3680460"/>
              <a:ext cx="1599057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180%，专业价值凸显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8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/>
      <p:bldP spid="27" grpId="0"/>
      <p:bldP spid="38" grpId="0"/>
      <p:bldP spid="5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2925" y="423862"/>
            <a:ext cx="7507129" cy="747713"/>
            <a:chOff x="542925" y="423862"/>
            <a:chExt cx="7507129" cy="747713"/>
          </a:xfrm>
        </p:grpSpPr>
        <p:sp>
          <p:nvSpPr>
            <p:cNvPr id="3" name="TextBox 3"/>
            <p:cNvSpPr txBox="1"/>
            <p:nvPr/>
          </p:nvSpPr>
          <p:spPr>
            <a:xfrm>
              <a:off x="542925" y="423862"/>
              <a:ext cx="5577840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金融与医疗：高价值场景的深度重构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7497604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金融行业市场规模89亿，医疗年增速180%，高专业壁垒行业迎来智能化拐点。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571500" y="1428750"/>
            <a:ext cx="5334000" cy="4762500"/>
            <a:chOff x="571500" y="1428750"/>
            <a:chExt cx="5334000" cy="4762500"/>
          </a:xfrm>
        </p:grpSpPr>
        <p:sp>
          <p:nvSpPr>
            <p:cNvPr id="6" name="Freeform 6"/>
            <p:cNvSpPr/>
            <p:nvPr/>
          </p:nvSpPr>
          <p:spPr>
            <a:xfrm>
              <a:off x="571500" y="1428750"/>
              <a:ext cx="5334000" cy="4762500"/>
            </a:xfrm>
            <a:custGeom>
              <a:avLst/>
              <a:gdLst/>
              <a:ahLst/>
              <a:cxnLst/>
              <a:rect l="l" t="t" r="r" b="b"/>
              <a:pathLst>
                <a:path w="5334000" h="4762500">
                  <a:moveTo>
                    <a:pt x="76200" y="0"/>
                  </a:moveTo>
                  <a:lnTo>
                    <a:pt x="5257800" y="0"/>
                  </a:lnTo>
                  <a:cubicBezTo>
                    <a:pt x="5299884" y="0"/>
                    <a:pt x="5334000" y="34116"/>
                    <a:pt x="5334000" y="76200"/>
                  </a:cubicBezTo>
                  <a:lnTo>
                    <a:pt x="5334000" y="4686300"/>
                  </a:lnTo>
                  <a:cubicBezTo>
                    <a:pt x="5334000" y="4728384"/>
                    <a:pt x="5299884" y="4762500"/>
                    <a:pt x="5257800" y="4762500"/>
                  </a:cubicBezTo>
                  <a:lnTo>
                    <a:pt x="76200" y="4762500"/>
                  </a:lnTo>
                  <a:cubicBezTo>
                    <a:pt x="34116" y="4762500"/>
                    <a:pt x="0" y="4728384"/>
                    <a:pt x="0" y="46863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E8F0FE">
                <a:alpha val="50000"/>
              </a:srgbClr>
            </a:solidFill>
            <a:ln>
              <a:noFill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41045" y="1631632"/>
              <a:ext cx="2066163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1A73E8"/>
                  </a:solidFill>
                  <a:latin typeface="Noto Sans CJK SC"/>
                  <a:ea typeface="Microsoft YaHei"/>
                  <a:cs typeface="Noto Sans CJK SC"/>
                </a:rPr>
                <a:t>金融行业深度应用</a:t>
              </a:r>
            </a:p>
          </p:txBody>
        </p:sp>
        <p:grpSp>
          <p:nvGrpSpPr>
            <p:cNvPr id="15" name="Group 15"/>
            <p:cNvGrpSpPr/>
            <p:nvPr/>
          </p:nvGrpSpPr>
          <p:grpSpPr>
            <a:xfrm>
              <a:off x="776410" y="2245042"/>
              <a:ext cx="2622110" cy="917258"/>
              <a:chOff x="776410" y="2245042"/>
              <a:chExt cx="2622110" cy="917258"/>
            </a:xfrm>
          </p:grpSpPr>
          <p:grpSp>
            <p:nvGrpSpPr>
              <p:cNvPr id="10" name="Group 10"/>
              <p:cNvGrpSpPr/>
              <p:nvPr/>
            </p:nvGrpSpPr>
            <p:grpSpPr>
              <a:xfrm>
                <a:off x="776410" y="2312194"/>
                <a:ext cx="170506" cy="157162"/>
                <a:chOff x="776410" y="2312194"/>
                <a:chExt cx="170506" cy="157162"/>
              </a:xfrm>
            </p:grpSpPr>
            <p:sp>
              <p:nvSpPr>
                <p:cNvPr id="8" name="Freeform 8"/>
                <p:cNvSpPr/>
                <p:nvPr/>
              </p:nvSpPr>
              <p:spPr>
                <a:xfrm>
                  <a:off x="776410" y="2312194"/>
                  <a:ext cx="170506" cy="155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506" h="155818">
                      <a:moveTo>
                        <a:pt x="85650" y="155818"/>
                      </a:moveTo>
                      <a:cubicBezTo>
                        <a:pt x="30952" y="138863"/>
                        <a:pt x="0" y="81134"/>
                        <a:pt x="16149" y="26194"/>
                      </a:cubicBezTo>
                      <a:cubicBezTo>
                        <a:pt x="43351" y="27439"/>
                        <a:pt x="69970" y="18044"/>
                        <a:pt x="90365" y="0"/>
                      </a:cubicBezTo>
                      <a:cubicBezTo>
                        <a:pt x="110759" y="18044"/>
                        <a:pt x="137378" y="27439"/>
                        <a:pt x="164580" y="26194"/>
                      </a:cubicBezTo>
                      <a:cubicBezTo>
                        <a:pt x="170506" y="46355"/>
                        <a:pt x="170232" y="67833"/>
                        <a:pt x="163794" y="87836"/>
                      </a:cubicBezTo>
                    </a:path>
                  </a:pathLst>
                </a:custGeom>
                <a:noFill/>
                <a:ln w="19050">
                  <a:solidFill>
                    <a:srgbClr val="34A853"/>
                  </a:solidFill>
                </a:ln>
              </p:spPr>
            </p:sp>
            <p:sp>
              <p:nvSpPr>
                <p:cNvPr id="9" name="Freeform 9"/>
                <p:cNvSpPr/>
                <p:nvPr/>
              </p:nvSpPr>
              <p:spPr>
                <a:xfrm>
                  <a:off x="892969" y="2434431"/>
                  <a:ext cx="52388" cy="34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388" h="34925">
                      <a:moveTo>
                        <a:pt x="0" y="17463"/>
                      </a:moveTo>
                      <a:lnTo>
                        <a:pt x="17462" y="34925"/>
                      </a:lnTo>
                      <a:lnTo>
                        <a:pt x="52388" y="0"/>
                      </a:lnTo>
                    </a:path>
                  </a:pathLst>
                </a:custGeom>
                <a:noFill/>
                <a:ln w="19050">
                  <a:solidFill>
                    <a:srgbClr val="34A853"/>
                  </a:solidFill>
                </a:ln>
              </p:spPr>
            </p:sp>
          </p:grpSp>
          <p:sp>
            <p:nvSpPr>
              <p:cNvPr id="11" name="TextBox 11"/>
              <p:cNvSpPr txBox="1"/>
              <p:nvPr/>
            </p:nvSpPr>
            <p:spPr>
              <a:xfrm>
                <a:off x="1087755" y="2245042"/>
                <a:ext cx="1276445" cy="2743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350" b="1" dirty="0">
                    <a:solidFill>
                      <a:srgbClr val="202124"/>
                    </a:solidFill>
                    <a:latin typeface="Noto Sans CJK SC"/>
                    <a:ea typeface="Microsoft YaHei"/>
                    <a:cs typeface="Noto Sans CJK SC"/>
                  </a:rPr>
                  <a:t>金融风控建模</a:t>
                </a:r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1089660" y="2499360"/>
                <a:ext cx="2308860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dirty="0">
                    <a:solidFill>
                      <a:srgbClr val="202124"/>
                    </a:solidFill>
                    <a:latin typeface="Noto Sans CJK SC"/>
                    <a:ea typeface="Microsoft YaHei"/>
                    <a:cs typeface="Noto Sans CJK SC"/>
                  </a:rPr>
                  <a:t>利用大模型进行实时风险识别</a:t>
                </a:r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1089660" y="2708910"/>
                <a:ext cx="2308860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dirty="0">
                    <a:solidFill>
                      <a:srgbClr val="202124"/>
                    </a:solidFill>
                    <a:latin typeface="Noto Sans CJK SC"/>
                    <a:ea typeface="Microsoft YaHei"/>
                    <a:cs typeface="Noto Sans CJK SC"/>
                  </a:rPr>
                  <a:t>与信用评估，显著提升风控精</a:t>
                </a:r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1089660" y="2918460"/>
                <a:ext cx="556260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dirty="0">
                    <a:solidFill>
                      <a:srgbClr val="202124"/>
                    </a:solidFill>
                    <a:latin typeface="Noto Sans CJK SC"/>
                    <a:ea typeface="Microsoft YaHei"/>
                    <a:cs typeface="Noto Sans CJK SC"/>
                  </a:rPr>
                  <a:t>准度。</a:t>
                </a:r>
              </a:p>
            </p:txBody>
          </p:sp>
        </p:grpSp>
        <p:grpSp>
          <p:nvGrpSpPr>
            <p:cNvPr id="26" name="Group 26"/>
            <p:cNvGrpSpPr/>
            <p:nvPr/>
          </p:nvGrpSpPr>
          <p:grpSpPr>
            <a:xfrm>
              <a:off x="805656" y="3483292"/>
              <a:ext cx="2592864" cy="917258"/>
              <a:chOff x="805656" y="3483292"/>
              <a:chExt cx="2592864" cy="917258"/>
            </a:xfrm>
          </p:grpSpPr>
          <p:grpSp>
            <p:nvGrpSpPr>
              <p:cNvPr id="21" name="Group 21"/>
              <p:cNvGrpSpPr/>
              <p:nvPr/>
            </p:nvGrpSpPr>
            <p:grpSpPr>
              <a:xfrm>
                <a:off x="805656" y="3550444"/>
                <a:ext cx="122238" cy="157162"/>
                <a:chOff x="805656" y="3550444"/>
                <a:chExt cx="122238" cy="157162"/>
              </a:xfrm>
            </p:grpSpPr>
            <p:sp>
              <p:nvSpPr>
                <p:cNvPr id="16" name="Freeform 16"/>
                <p:cNvSpPr/>
                <p:nvPr/>
              </p:nvSpPr>
              <p:spPr>
                <a:xfrm>
                  <a:off x="884238" y="3550444"/>
                  <a:ext cx="43656" cy="436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656" h="43656">
                      <a:moveTo>
                        <a:pt x="0" y="0"/>
                      </a:moveTo>
                      <a:lnTo>
                        <a:pt x="0" y="34925"/>
                      </a:lnTo>
                      <a:cubicBezTo>
                        <a:pt x="0" y="39747"/>
                        <a:pt x="3909" y="43656"/>
                        <a:pt x="8731" y="43656"/>
                      </a:cubicBezTo>
                      <a:lnTo>
                        <a:pt x="43656" y="43656"/>
                      </a:lnTo>
                    </a:path>
                  </a:pathLst>
                </a:custGeom>
                <a:noFill/>
                <a:ln w="19050">
                  <a:solidFill>
                    <a:srgbClr val="34A853"/>
                  </a:solidFill>
                </a:ln>
              </p:spPr>
            </p:sp>
            <p:sp>
              <p:nvSpPr>
                <p:cNvPr id="17" name="Freeform 17"/>
                <p:cNvSpPr/>
                <p:nvPr/>
              </p:nvSpPr>
              <p:spPr>
                <a:xfrm>
                  <a:off x="805656" y="3550444"/>
                  <a:ext cx="122237" cy="157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237" h="157162">
                      <a:moveTo>
                        <a:pt x="104775" y="157162"/>
                      </a:moveTo>
                      <a:lnTo>
                        <a:pt x="17463" y="157162"/>
                      </a:lnTo>
                      <a:cubicBezTo>
                        <a:pt x="7818" y="157162"/>
                        <a:pt x="0" y="149344"/>
                        <a:pt x="0" y="139700"/>
                      </a:cubicBezTo>
                      <a:lnTo>
                        <a:pt x="0" y="17462"/>
                      </a:lnTo>
                      <a:cubicBezTo>
                        <a:pt x="0" y="7818"/>
                        <a:pt x="7818" y="0"/>
                        <a:pt x="17463" y="0"/>
                      </a:cubicBezTo>
                      <a:lnTo>
                        <a:pt x="78581" y="0"/>
                      </a:lnTo>
                      <a:lnTo>
                        <a:pt x="122237" y="43656"/>
                      </a:lnTo>
                      <a:lnTo>
                        <a:pt x="122237" y="139700"/>
                      </a:lnTo>
                      <a:cubicBezTo>
                        <a:pt x="122237" y="149344"/>
                        <a:pt x="114419" y="157162"/>
                        <a:pt x="104775" y="157162"/>
                      </a:cubicBezTo>
                    </a:path>
                  </a:pathLst>
                </a:custGeom>
                <a:noFill/>
                <a:ln w="19050">
                  <a:solidFill>
                    <a:srgbClr val="34A853"/>
                  </a:solidFill>
                </a:ln>
              </p:spPr>
            </p:sp>
            <p:sp>
              <p:nvSpPr>
                <p:cNvPr id="18" name="Freeform 18"/>
                <p:cNvSpPr/>
                <p:nvPr/>
              </p:nvSpPr>
              <p:spPr>
                <a:xfrm>
                  <a:off x="840581" y="3602831"/>
                  <a:ext cx="95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9525">
                      <a:moveTo>
                        <a:pt x="0" y="0"/>
                      </a:moveTo>
                      <a:lnTo>
                        <a:pt x="8731" y="0"/>
                      </a:lnTo>
                    </a:path>
                  </a:pathLst>
                </a:custGeom>
                <a:noFill/>
                <a:ln w="19050">
                  <a:solidFill>
                    <a:srgbClr val="34A853"/>
                  </a:solidFill>
                </a:ln>
              </p:spPr>
            </p:sp>
            <p:sp>
              <p:nvSpPr>
                <p:cNvPr id="19" name="Freeform 19"/>
                <p:cNvSpPr/>
                <p:nvPr/>
              </p:nvSpPr>
              <p:spPr>
                <a:xfrm>
                  <a:off x="840581" y="3637756"/>
                  <a:ext cx="52388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388" h="9525">
                      <a:moveTo>
                        <a:pt x="0" y="0"/>
                      </a:moveTo>
                      <a:lnTo>
                        <a:pt x="52388" y="0"/>
                      </a:lnTo>
                    </a:path>
                  </a:pathLst>
                </a:custGeom>
                <a:noFill/>
                <a:ln w="19050">
                  <a:solidFill>
                    <a:srgbClr val="34A853"/>
                  </a:solidFill>
                </a:ln>
              </p:spPr>
            </p:sp>
            <p:sp>
              <p:nvSpPr>
                <p:cNvPr id="20" name="Freeform 20"/>
                <p:cNvSpPr/>
                <p:nvPr/>
              </p:nvSpPr>
              <p:spPr>
                <a:xfrm>
                  <a:off x="840581" y="3672681"/>
                  <a:ext cx="52388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388" h="9525">
                      <a:moveTo>
                        <a:pt x="0" y="0"/>
                      </a:moveTo>
                      <a:lnTo>
                        <a:pt x="52388" y="0"/>
                      </a:lnTo>
                    </a:path>
                  </a:pathLst>
                </a:custGeom>
                <a:noFill/>
                <a:ln w="19050">
                  <a:solidFill>
                    <a:srgbClr val="34A853"/>
                  </a:solidFill>
                </a:ln>
              </p:spPr>
            </p:sp>
          </p:grpSp>
          <p:sp>
            <p:nvSpPr>
              <p:cNvPr id="22" name="TextBox 22"/>
              <p:cNvSpPr txBox="1"/>
              <p:nvPr/>
            </p:nvSpPr>
            <p:spPr>
              <a:xfrm>
                <a:off x="1087755" y="3483292"/>
                <a:ext cx="1276445" cy="2743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350" b="1" dirty="0">
                    <a:solidFill>
                      <a:srgbClr val="202124"/>
                    </a:solidFill>
                    <a:latin typeface="Noto Sans CJK SC"/>
                    <a:ea typeface="Microsoft YaHei"/>
                    <a:cs typeface="Noto Sans CJK SC"/>
                  </a:rPr>
                  <a:t>金融投研报告</a:t>
                </a:r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1089660" y="3737610"/>
                <a:ext cx="2308860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dirty="0">
                    <a:solidFill>
                      <a:srgbClr val="202124"/>
                    </a:solidFill>
                    <a:latin typeface="Noto Sans CJK SC"/>
                    <a:ea typeface="Microsoft YaHei"/>
                    <a:cs typeface="Noto Sans CJK SC"/>
                  </a:rPr>
                  <a:t>自动化生成深度研报与市场摘</a:t>
                </a:r>
              </a:p>
            </p:txBody>
          </p:sp>
          <p:sp>
            <p:nvSpPr>
              <p:cNvPr id="24" name="TextBox 24"/>
              <p:cNvSpPr txBox="1"/>
              <p:nvPr/>
            </p:nvSpPr>
            <p:spPr>
              <a:xfrm>
                <a:off x="1089660" y="3947160"/>
                <a:ext cx="2229993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dirty="0">
                    <a:solidFill>
                      <a:srgbClr val="202124"/>
                    </a:solidFill>
                    <a:latin typeface="Noto Sans CJK SC"/>
                    <a:ea typeface="Microsoft YaHei"/>
                    <a:cs typeface="Noto Sans CJK SC"/>
                  </a:rPr>
                  <a:t>要，将分析师效率提升5倍以</a:t>
                </a:r>
              </a:p>
            </p:txBody>
          </p:sp>
          <p:sp>
            <p:nvSpPr>
              <p:cNvPr id="25" name="TextBox 25"/>
              <p:cNvSpPr txBox="1"/>
              <p:nvPr/>
            </p:nvSpPr>
            <p:spPr>
              <a:xfrm>
                <a:off x="1089660" y="4156710"/>
                <a:ext cx="381000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dirty="0">
                    <a:solidFill>
                      <a:srgbClr val="202124"/>
                    </a:solidFill>
                    <a:latin typeface="Noto Sans CJK SC"/>
                    <a:ea typeface="Microsoft YaHei"/>
                    <a:cs typeface="Noto Sans CJK SC"/>
                  </a:rPr>
                  <a:t>上。</a:t>
                </a:r>
              </a:p>
            </p:txBody>
          </p:sp>
        </p:grpSp>
      </p:grpSp>
      <p:grpSp>
        <p:nvGrpSpPr>
          <p:cNvPr id="52" name="Group 52"/>
          <p:cNvGrpSpPr/>
          <p:nvPr/>
        </p:nvGrpSpPr>
        <p:grpSpPr>
          <a:xfrm>
            <a:off x="6286500" y="1428750"/>
            <a:ext cx="5334000" cy="4762500"/>
            <a:chOff x="6286500" y="1428750"/>
            <a:chExt cx="5334000" cy="4762500"/>
          </a:xfrm>
        </p:grpSpPr>
        <p:sp>
          <p:nvSpPr>
            <p:cNvPr id="28" name="Freeform 28"/>
            <p:cNvSpPr/>
            <p:nvPr/>
          </p:nvSpPr>
          <p:spPr>
            <a:xfrm>
              <a:off x="6286500" y="1428750"/>
              <a:ext cx="5334000" cy="4762500"/>
            </a:xfrm>
            <a:custGeom>
              <a:avLst/>
              <a:gdLst/>
              <a:ahLst/>
              <a:cxnLst/>
              <a:rect l="l" t="t" r="r" b="b"/>
              <a:pathLst>
                <a:path w="5334000" h="4762500">
                  <a:moveTo>
                    <a:pt x="76200" y="0"/>
                  </a:moveTo>
                  <a:lnTo>
                    <a:pt x="5257800" y="0"/>
                  </a:lnTo>
                  <a:cubicBezTo>
                    <a:pt x="5299884" y="0"/>
                    <a:pt x="5334000" y="34116"/>
                    <a:pt x="5334000" y="76200"/>
                  </a:cubicBezTo>
                  <a:lnTo>
                    <a:pt x="5334000" y="4686300"/>
                  </a:lnTo>
                  <a:cubicBezTo>
                    <a:pt x="5334000" y="4728384"/>
                    <a:pt x="5299884" y="4762500"/>
                    <a:pt x="5257800" y="4762500"/>
                  </a:cubicBezTo>
                  <a:lnTo>
                    <a:pt x="76200" y="4762500"/>
                  </a:lnTo>
                  <a:cubicBezTo>
                    <a:pt x="34116" y="4762500"/>
                    <a:pt x="0" y="4728384"/>
                    <a:pt x="0" y="46863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E8F0FE">
                <a:alpha val="50000"/>
              </a:srgbClr>
            </a:solidFill>
            <a:ln>
              <a:noFill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6456045" y="1631632"/>
              <a:ext cx="2066163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1A73E8"/>
                  </a:solidFill>
                  <a:latin typeface="Noto Sans CJK SC"/>
                  <a:ea typeface="Microsoft YaHei"/>
                  <a:cs typeface="Noto Sans CJK SC"/>
                </a:rPr>
                <a:t>医疗健康创新突破</a:t>
              </a:r>
            </a:p>
          </p:txBody>
        </p:sp>
        <p:grpSp>
          <p:nvGrpSpPr>
            <p:cNvPr id="40" name="Group 40"/>
            <p:cNvGrpSpPr/>
            <p:nvPr/>
          </p:nvGrpSpPr>
          <p:grpSpPr>
            <a:xfrm>
              <a:off x="6503194" y="2245042"/>
              <a:ext cx="2610326" cy="917258"/>
              <a:chOff x="6503194" y="2245042"/>
              <a:chExt cx="2610326" cy="917258"/>
            </a:xfrm>
          </p:grpSpPr>
          <p:grpSp>
            <p:nvGrpSpPr>
              <p:cNvPr id="35" name="Group 35"/>
              <p:cNvGrpSpPr/>
              <p:nvPr/>
            </p:nvGrpSpPr>
            <p:grpSpPr>
              <a:xfrm>
                <a:off x="6503194" y="2312194"/>
                <a:ext cx="165893" cy="157162"/>
                <a:chOff x="6503194" y="2312194"/>
                <a:chExt cx="165893" cy="157162"/>
              </a:xfrm>
            </p:grpSpPr>
            <p:sp>
              <p:nvSpPr>
                <p:cNvPr id="30" name="Freeform 30"/>
                <p:cNvSpPr/>
                <p:nvPr/>
              </p:nvSpPr>
              <p:spPr>
                <a:xfrm>
                  <a:off x="6503194" y="2320925"/>
                  <a:ext cx="96044" cy="960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044" h="96044">
                      <a:moveTo>
                        <a:pt x="26194" y="0"/>
                      </a:moveTo>
                      <a:lnTo>
                        <a:pt x="17463" y="0"/>
                      </a:lnTo>
                      <a:cubicBezTo>
                        <a:pt x="7818" y="0"/>
                        <a:pt x="0" y="7818"/>
                        <a:pt x="0" y="17463"/>
                      </a:cubicBezTo>
                      <a:lnTo>
                        <a:pt x="0" y="48022"/>
                      </a:lnTo>
                      <a:cubicBezTo>
                        <a:pt x="0" y="74544"/>
                        <a:pt x="21500" y="96044"/>
                        <a:pt x="48022" y="96044"/>
                      </a:cubicBezTo>
                      <a:cubicBezTo>
                        <a:pt x="74544" y="96044"/>
                        <a:pt x="96044" y="74544"/>
                        <a:pt x="96044" y="48022"/>
                      </a:cubicBezTo>
                      <a:lnTo>
                        <a:pt x="96044" y="17463"/>
                      </a:lnTo>
                      <a:cubicBezTo>
                        <a:pt x="96044" y="7818"/>
                        <a:pt x="88226" y="0"/>
                        <a:pt x="78581" y="0"/>
                      </a:cubicBezTo>
                      <a:lnTo>
                        <a:pt x="69850" y="0"/>
                      </a:lnTo>
                    </a:path>
                  </a:pathLst>
                </a:custGeom>
                <a:noFill/>
                <a:ln w="19050">
                  <a:solidFill>
                    <a:srgbClr val="34A853"/>
                  </a:solidFill>
                </a:ln>
              </p:spPr>
            </p:sp>
            <p:sp>
              <p:nvSpPr>
                <p:cNvPr id="31" name="Freeform 31"/>
                <p:cNvSpPr/>
                <p:nvPr/>
              </p:nvSpPr>
              <p:spPr>
                <a:xfrm>
                  <a:off x="6546850" y="2390775"/>
                  <a:ext cx="104775" cy="785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775" h="78581">
                      <a:moveTo>
                        <a:pt x="0" y="26194"/>
                      </a:moveTo>
                      <a:cubicBezTo>
                        <a:pt x="0" y="55127"/>
                        <a:pt x="23455" y="78581"/>
                        <a:pt x="52388" y="78581"/>
                      </a:cubicBezTo>
                      <a:cubicBezTo>
                        <a:pt x="81320" y="78581"/>
                        <a:pt x="104775" y="55127"/>
                        <a:pt x="104775" y="26194"/>
                      </a:cubicBezTo>
                      <a:lnTo>
                        <a:pt x="104775" y="0"/>
                      </a:lnTo>
                    </a:path>
                  </a:pathLst>
                </a:custGeom>
                <a:noFill/>
                <a:ln w="19050">
                  <a:solidFill>
                    <a:srgbClr val="34A853"/>
                  </a:solidFill>
                </a:ln>
              </p:spPr>
            </p:sp>
            <p:sp>
              <p:nvSpPr>
                <p:cNvPr id="32" name="Freeform 32"/>
                <p:cNvSpPr/>
                <p:nvPr/>
              </p:nvSpPr>
              <p:spPr>
                <a:xfrm>
                  <a:off x="6573044" y="2312194"/>
                  <a:ext cx="9525" cy="174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17463">
                      <a:moveTo>
                        <a:pt x="0" y="0"/>
                      </a:moveTo>
                      <a:lnTo>
                        <a:pt x="0" y="17463"/>
                      </a:lnTo>
                    </a:path>
                  </a:pathLst>
                </a:custGeom>
                <a:noFill/>
                <a:ln w="19050">
                  <a:solidFill>
                    <a:srgbClr val="34A853"/>
                  </a:solidFill>
                </a:ln>
              </p:spPr>
            </p:sp>
            <p:sp>
              <p:nvSpPr>
                <p:cNvPr id="33" name="Freeform 33"/>
                <p:cNvSpPr/>
                <p:nvPr/>
              </p:nvSpPr>
              <p:spPr>
                <a:xfrm>
                  <a:off x="6529388" y="2312194"/>
                  <a:ext cx="9525" cy="174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17463">
                      <a:moveTo>
                        <a:pt x="0" y="0"/>
                      </a:moveTo>
                      <a:lnTo>
                        <a:pt x="0" y="17463"/>
                      </a:lnTo>
                    </a:path>
                  </a:pathLst>
                </a:custGeom>
                <a:noFill/>
                <a:ln w="19050">
                  <a:solidFill>
                    <a:srgbClr val="34A853"/>
                  </a:solidFill>
                </a:ln>
              </p:spPr>
            </p:sp>
            <p:sp>
              <p:nvSpPr>
                <p:cNvPr id="34" name="Freeform 34"/>
                <p:cNvSpPr/>
                <p:nvPr/>
              </p:nvSpPr>
              <p:spPr>
                <a:xfrm>
                  <a:off x="6634162" y="2355850"/>
                  <a:ext cx="34925" cy="34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925" h="34925">
                      <a:moveTo>
                        <a:pt x="0" y="17462"/>
                      </a:moveTo>
                      <a:cubicBezTo>
                        <a:pt x="0" y="27107"/>
                        <a:pt x="7818" y="34925"/>
                        <a:pt x="17463" y="34925"/>
                      </a:cubicBezTo>
                      <a:cubicBezTo>
                        <a:pt x="27107" y="34925"/>
                        <a:pt x="34925" y="27107"/>
                        <a:pt x="34925" y="17462"/>
                      </a:cubicBezTo>
                      <a:cubicBezTo>
                        <a:pt x="34925" y="7818"/>
                        <a:pt x="27107" y="0"/>
                        <a:pt x="17463" y="0"/>
                      </a:cubicBezTo>
                      <a:cubicBezTo>
                        <a:pt x="7818" y="0"/>
                        <a:pt x="0" y="7818"/>
                        <a:pt x="0" y="17462"/>
                      </a:cubicBezTo>
                    </a:path>
                  </a:pathLst>
                </a:custGeom>
                <a:noFill/>
                <a:ln w="19050">
                  <a:solidFill>
                    <a:srgbClr val="34A853"/>
                  </a:solidFill>
                </a:ln>
              </p:spPr>
            </p:sp>
          </p:grpSp>
          <p:sp>
            <p:nvSpPr>
              <p:cNvPr id="36" name="TextBox 36"/>
              <p:cNvSpPr txBox="1"/>
              <p:nvPr/>
            </p:nvSpPr>
            <p:spPr>
              <a:xfrm>
                <a:off x="6802755" y="2245042"/>
                <a:ext cx="1276445" cy="2743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350" b="1" dirty="0">
                    <a:solidFill>
                      <a:srgbClr val="202124"/>
                    </a:solidFill>
                    <a:latin typeface="Noto Sans CJK SC"/>
                    <a:ea typeface="Microsoft YaHei"/>
                    <a:cs typeface="Noto Sans CJK SC"/>
                  </a:rPr>
                  <a:t>医疗辅助诊断</a:t>
                </a:r>
              </a:p>
            </p:txBody>
          </p:sp>
          <p:sp>
            <p:nvSpPr>
              <p:cNvPr id="37" name="TextBox 37"/>
              <p:cNvSpPr txBox="1"/>
              <p:nvPr/>
            </p:nvSpPr>
            <p:spPr>
              <a:xfrm>
                <a:off x="6804660" y="2499360"/>
                <a:ext cx="2308860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dirty="0">
                    <a:solidFill>
                      <a:srgbClr val="202124"/>
                    </a:solidFill>
                    <a:latin typeface="Noto Sans CJK SC"/>
                    <a:ea typeface="Microsoft YaHei"/>
                    <a:cs typeface="Noto Sans CJK SC"/>
                  </a:rPr>
                  <a:t>基于多模态数据的辅助诊断系</a:t>
                </a:r>
              </a:p>
            </p:txBody>
          </p:sp>
          <p:sp>
            <p:nvSpPr>
              <p:cNvPr id="38" name="TextBox 38"/>
              <p:cNvSpPr txBox="1"/>
              <p:nvPr/>
            </p:nvSpPr>
            <p:spPr>
              <a:xfrm>
                <a:off x="6804660" y="2708910"/>
                <a:ext cx="2308860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dirty="0">
                    <a:solidFill>
                      <a:srgbClr val="202124"/>
                    </a:solidFill>
                    <a:latin typeface="Noto Sans CJK SC"/>
                    <a:ea typeface="Microsoft YaHei"/>
                    <a:cs typeface="Noto Sans CJK SC"/>
                  </a:rPr>
                  <a:t>统，在基层医疗机构准确率超</a:t>
                </a:r>
              </a:p>
            </p:txBody>
          </p:sp>
          <p:sp>
            <p:nvSpPr>
              <p:cNvPr id="39" name="TextBox 39"/>
              <p:cNvSpPr txBox="1"/>
              <p:nvPr/>
            </p:nvSpPr>
            <p:spPr>
              <a:xfrm>
                <a:off x="6804660" y="2918460"/>
                <a:ext cx="494919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dirty="0">
                    <a:solidFill>
                      <a:srgbClr val="202124"/>
                    </a:solidFill>
                    <a:latin typeface="Noto Sans CJK SC"/>
                    <a:ea typeface="Microsoft YaHei"/>
                    <a:cs typeface="Noto Sans CJK SC"/>
                  </a:rPr>
                  <a:t>90%。</a:t>
                </a:r>
              </a:p>
            </p:txBody>
          </p:sp>
        </p:grpSp>
        <p:grpSp>
          <p:nvGrpSpPr>
            <p:cNvPr id="51" name="Group 51"/>
            <p:cNvGrpSpPr/>
            <p:nvPr/>
          </p:nvGrpSpPr>
          <p:grpSpPr>
            <a:xfrm>
              <a:off x="6503194" y="3483292"/>
              <a:ext cx="2785586" cy="707708"/>
              <a:chOff x="6503194" y="3483292"/>
              <a:chExt cx="2785586" cy="707708"/>
            </a:xfrm>
          </p:grpSpPr>
          <p:grpSp>
            <p:nvGrpSpPr>
              <p:cNvPr id="47" name="Group 47"/>
              <p:cNvGrpSpPr/>
              <p:nvPr/>
            </p:nvGrpSpPr>
            <p:grpSpPr>
              <a:xfrm>
                <a:off x="6503194" y="3550444"/>
                <a:ext cx="157162" cy="157162"/>
                <a:chOff x="6503194" y="3550444"/>
                <a:chExt cx="157162" cy="157162"/>
              </a:xfrm>
            </p:grpSpPr>
            <p:sp>
              <p:nvSpPr>
                <p:cNvPr id="41" name="Freeform 41"/>
                <p:cNvSpPr/>
                <p:nvPr/>
              </p:nvSpPr>
              <p:spPr>
                <a:xfrm>
                  <a:off x="6581775" y="3637756"/>
                  <a:ext cx="61119" cy="69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119" h="69850">
                      <a:moveTo>
                        <a:pt x="30559" y="0"/>
                      </a:moveTo>
                      <a:cubicBezTo>
                        <a:pt x="13682" y="0"/>
                        <a:pt x="0" y="13682"/>
                        <a:pt x="0" y="30559"/>
                      </a:cubicBezTo>
                      <a:lnTo>
                        <a:pt x="0" y="39291"/>
                      </a:lnTo>
                      <a:cubicBezTo>
                        <a:pt x="0" y="56168"/>
                        <a:pt x="13682" y="69850"/>
                        <a:pt x="30559" y="69850"/>
                      </a:cubicBezTo>
                      <a:cubicBezTo>
                        <a:pt x="47437" y="69850"/>
                        <a:pt x="61119" y="56168"/>
                        <a:pt x="61119" y="39291"/>
                      </a:cubicBezTo>
                      <a:lnTo>
                        <a:pt x="61119" y="23574"/>
                      </a:lnTo>
                    </a:path>
                  </a:pathLst>
                </a:custGeom>
                <a:noFill/>
                <a:ln w="19050">
                  <a:solidFill>
                    <a:srgbClr val="34A853"/>
                  </a:solidFill>
                </a:ln>
              </p:spPr>
            </p:sp>
            <p:sp>
              <p:nvSpPr>
                <p:cNvPr id="42" name="Freeform 42"/>
                <p:cNvSpPr/>
                <p:nvPr/>
              </p:nvSpPr>
              <p:spPr>
                <a:xfrm>
                  <a:off x="6520656" y="3637756"/>
                  <a:ext cx="61119" cy="69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119" h="69850">
                      <a:moveTo>
                        <a:pt x="30559" y="0"/>
                      </a:moveTo>
                      <a:cubicBezTo>
                        <a:pt x="47437" y="0"/>
                        <a:pt x="61119" y="13682"/>
                        <a:pt x="61119" y="30559"/>
                      </a:cubicBezTo>
                      <a:lnTo>
                        <a:pt x="61119" y="39291"/>
                      </a:lnTo>
                      <a:cubicBezTo>
                        <a:pt x="61119" y="56168"/>
                        <a:pt x="47437" y="69850"/>
                        <a:pt x="30559" y="69850"/>
                      </a:cubicBezTo>
                      <a:cubicBezTo>
                        <a:pt x="13682" y="69850"/>
                        <a:pt x="0" y="56168"/>
                        <a:pt x="0" y="39291"/>
                      </a:cubicBezTo>
                      <a:lnTo>
                        <a:pt x="0" y="23574"/>
                      </a:lnTo>
                    </a:path>
                  </a:pathLst>
                </a:custGeom>
                <a:noFill/>
                <a:ln w="19050">
                  <a:solidFill>
                    <a:srgbClr val="34A853"/>
                  </a:solidFill>
                </a:ln>
              </p:spPr>
            </p:sp>
            <p:sp>
              <p:nvSpPr>
                <p:cNvPr id="43" name="Freeform 43"/>
                <p:cNvSpPr/>
                <p:nvPr/>
              </p:nvSpPr>
              <p:spPr>
                <a:xfrm>
                  <a:off x="6625431" y="3602831"/>
                  <a:ext cx="34925" cy="611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925" h="61119">
                      <a:moveTo>
                        <a:pt x="4366" y="61119"/>
                      </a:moveTo>
                      <a:cubicBezTo>
                        <a:pt x="21243" y="61119"/>
                        <a:pt x="34925" y="47437"/>
                        <a:pt x="34925" y="30559"/>
                      </a:cubicBezTo>
                      <a:cubicBezTo>
                        <a:pt x="34925" y="13682"/>
                        <a:pt x="21243" y="0"/>
                        <a:pt x="4366" y="0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19050">
                  <a:solidFill>
                    <a:srgbClr val="34A853"/>
                  </a:solidFill>
                </a:ln>
              </p:spPr>
            </p:sp>
            <p:sp>
              <p:nvSpPr>
                <p:cNvPr id="44" name="Freeform 44"/>
                <p:cNvSpPr/>
                <p:nvPr/>
              </p:nvSpPr>
              <p:spPr>
                <a:xfrm>
                  <a:off x="6581775" y="3550444"/>
                  <a:ext cx="61119" cy="550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119" h="55007">
                      <a:moveTo>
                        <a:pt x="61119" y="55007"/>
                      </a:moveTo>
                      <a:lnTo>
                        <a:pt x="61119" y="30559"/>
                      </a:lnTo>
                      <a:cubicBezTo>
                        <a:pt x="61119" y="13682"/>
                        <a:pt x="47437" y="0"/>
                        <a:pt x="30559" y="0"/>
                      </a:cubicBezTo>
                      <a:cubicBezTo>
                        <a:pt x="13682" y="0"/>
                        <a:pt x="0" y="13682"/>
                        <a:pt x="0" y="30559"/>
                      </a:cubicBezTo>
                    </a:path>
                  </a:pathLst>
                </a:custGeom>
                <a:noFill/>
                <a:ln w="19050">
                  <a:solidFill>
                    <a:srgbClr val="34A853"/>
                  </a:solidFill>
                </a:ln>
              </p:spPr>
            </p:sp>
            <p:sp>
              <p:nvSpPr>
                <p:cNvPr id="45" name="Freeform 45"/>
                <p:cNvSpPr/>
                <p:nvPr/>
              </p:nvSpPr>
              <p:spPr>
                <a:xfrm>
                  <a:off x="6503194" y="3602831"/>
                  <a:ext cx="34925" cy="611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925" h="61119">
                      <a:moveTo>
                        <a:pt x="30559" y="61119"/>
                      </a:moveTo>
                      <a:cubicBezTo>
                        <a:pt x="13682" y="61119"/>
                        <a:pt x="0" y="47437"/>
                        <a:pt x="0" y="30559"/>
                      </a:cubicBezTo>
                      <a:cubicBezTo>
                        <a:pt x="0" y="13682"/>
                        <a:pt x="13682" y="0"/>
                        <a:pt x="30559" y="0"/>
                      </a:cubicBezTo>
                      <a:lnTo>
                        <a:pt x="34925" y="0"/>
                      </a:lnTo>
                    </a:path>
                  </a:pathLst>
                </a:custGeom>
                <a:noFill/>
                <a:ln w="19050">
                  <a:solidFill>
                    <a:srgbClr val="34A853"/>
                  </a:solidFill>
                </a:ln>
              </p:spPr>
            </p:sp>
            <p:sp>
              <p:nvSpPr>
                <p:cNvPr id="46" name="Freeform 46"/>
                <p:cNvSpPr/>
                <p:nvPr/>
              </p:nvSpPr>
              <p:spPr>
                <a:xfrm>
                  <a:off x="6520656" y="3550444"/>
                  <a:ext cx="61119" cy="117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119" h="117872">
                      <a:moveTo>
                        <a:pt x="0" y="55007"/>
                      </a:moveTo>
                      <a:lnTo>
                        <a:pt x="0" y="30559"/>
                      </a:lnTo>
                      <a:cubicBezTo>
                        <a:pt x="0" y="13682"/>
                        <a:pt x="13682" y="0"/>
                        <a:pt x="30559" y="0"/>
                      </a:cubicBezTo>
                      <a:cubicBezTo>
                        <a:pt x="47437" y="0"/>
                        <a:pt x="61119" y="13682"/>
                        <a:pt x="61119" y="30559"/>
                      </a:cubicBezTo>
                      <a:lnTo>
                        <a:pt x="61119" y="117872"/>
                      </a:lnTo>
                    </a:path>
                  </a:pathLst>
                </a:custGeom>
                <a:noFill/>
                <a:ln w="19050">
                  <a:solidFill>
                    <a:srgbClr val="34A853"/>
                  </a:solidFill>
                </a:ln>
              </p:spPr>
            </p:sp>
          </p:grpSp>
          <p:sp>
            <p:nvSpPr>
              <p:cNvPr id="48" name="TextBox 48"/>
              <p:cNvSpPr txBox="1"/>
              <p:nvPr/>
            </p:nvSpPr>
            <p:spPr>
              <a:xfrm>
                <a:off x="6802755" y="3483292"/>
                <a:ext cx="1276445" cy="2743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350" b="1" dirty="0">
                    <a:solidFill>
                      <a:srgbClr val="202124"/>
                    </a:solidFill>
                    <a:latin typeface="Noto Sans CJK SC"/>
                    <a:ea typeface="Microsoft YaHei"/>
                    <a:cs typeface="Noto Sans CJK SC"/>
                  </a:rPr>
                  <a:t>医疗药物研发</a:t>
                </a:r>
              </a:p>
            </p:txBody>
          </p:sp>
          <p:sp>
            <p:nvSpPr>
              <p:cNvPr id="49" name="TextBox 49"/>
              <p:cNvSpPr txBox="1"/>
              <p:nvPr/>
            </p:nvSpPr>
            <p:spPr>
              <a:xfrm>
                <a:off x="6804660" y="3737610"/>
                <a:ext cx="2484120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dirty="0">
                    <a:solidFill>
                      <a:srgbClr val="202124"/>
                    </a:solidFill>
                    <a:latin typeface="Noto Sans CJK SC"/>
                    <a:ea typeface="Microsoft YaHei"/>
                    <a:cs typeface="Noto Sans CJK SC"/>
                  </a:rPr>
                  <a:t>加速分子筛选与临床试验设计，</a:t>
                </a:r>
              </a:p>
            </p:txBody>
          </p:sp>
          <p:sp>
            <p:nvSpPr>
              <p:cNvPr id="50" name="TextBox 50"/>
              <p:cNvSpPr txBox="1"/>
              <p:nvPr/>
            </p:nvSpPr>
            <p:spPr>
              <a:xfrm>
                <a:off x="6804660" y="3947160"/>
                <a:ext cx="2422779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dirty="0">
                    <a:solidFill>
                      <a:srgbClr val="202124"/>
                    </a:solidFill>
                    <a:latin typeface="Noto Sans CJK SC"/>
                    <a:ea typeface="Microsoft YaHei"/>
                    <a:cs typeface="Noto Sans CJK SC"/>
                  </a:rPr>
                  <a:t>将新药研发周期平均缩短30%。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1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2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image">
                                      <p:cBhvr>
                                        <p:cTn id="15" dur="4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7" grpId="0"/>
      <p:bldP spid="5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2925" y="423862"/>
            <a:ext cx="7605712" cy="747713"/>
            <a:chOff x="542925" y="423862"/>
            <a:chExt cx="7605712" cy="747713"/>
          </a:xfrm>
        </p:grpSpPr>
        <p:sp>
          <p:nvSpPr>
            <p:cNvPr id="3" name="TextBox 3"/>
            <p:cNvSpPr txBox="1"/>
            <p:nvPr/>
          </p:nvSpPr>
          <p:spPr>
            <a:xfrm>
              <a:off x="542925" y="423862"/>
              <a:ext cx="4249424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2025年融资总额超1500亿元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7596187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资本持续加注AI赛道，同比增长89%，显示出市场对行业长期价值的坚定看好。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582025" y="1363028"/>
            <a:ext cx="10466975" cy="4942522"/>
            <a:chOff x="582025" y="1363028"/>
            <a:chExt cx="10466975" cy="4942522"/>
          </a:xfrm>
        </p:grpSpPr>
        <p:sp>
          <p:nvSpPr>
            <p:cNvPr id="6" name="Line 6"/>
            <p:cNvSpPr/>
            <p:nvPr/>
          </p:nvSpPr>
          <p:spPr>
            <a:xfrm>
              <a:off x="1143000" y="1428750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9525">
              <a:solidFill>
                <a:srgbClr val="E0E0E0"/>
              </a:solidFill>
            </a:ln>
          </p:spPr>
        </p:sp>
        <p:sp>
          <p:nvSpPr>
            <p:cNvPr id="7" name="Line 7"/>
            <p:cNvSpPr/>
            <p:nvPr/>
          </p:nvSpPr>
          <p:spPr>
            <a:xfrm>
              <a:off x="1143000" y="2547938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9525">
              <a:solidFill>
                <a:srgbClr val="E0E0E0"/>
              </a:solidFill>
            </a:ln>
          </p:spPr>
        </p:sp>
        <p:sp>
          <p:nvSpPr>
            <p:cNvPr id="8" name="Line 8"/>
            <p:cNvSpPr/>
            <p:nvPr/>
          </p:nvSpPr>
          <p:spPr>
            <a:xfrm>
              <a:off x="1143000" y="3667125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9525">
              <a:solidFill>
                <a:srgbClr val="E0E0E0"/>
              </a:solidFill>
            </a:ln>
          </p:spPr>
        </p:sp>
        <p:sp>
          <p:nvSpPr>
            <p:cNvPr id="9" name="Line 9"/>
            <p:cNvSpPr/>
            <p:nvPr/>
          </p:nvSpPr>
          <p:spPr>
            <a:xfrm>
              <a:off x="1143000" y="4786312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9525">
              <a:solidFill>
                <a:srgbClr val="E0E0E0"/>
              </a:solidFill>
            </a:ln>
          </p:spPr>
        </p:sp>
        <p:sp>
          <p:nvSpPr>
            <p:cNvPr id="10" name="Line 10"/>
            <p:cNvSpPr/>
            <p:nvPr/>
          </p:nvSpPr>
          <p:spPr>
            <a:xfrm>
              <a:off x="1143000" y="5905500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9525">
              <a:solidFill>
                <a:srgbClr val="E0E0E0"/>
              </a:solidFill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582025" y="1363028"/>
              <a:ext cx="479060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05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1800亿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582025" y="2482215"/>
              <a:ext cx="479060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05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1350亿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628031" y="3601402"/>
              <a:ext cx="433054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05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900亿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628031" y="4720590"/>
              <a:ext cx="433054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05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450亿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950071" y="5839778"/>
              <a:ext cx="111014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105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0</a:t>
              </a:r>
            </a:p>
          </p:txBody>
        </p:sp>
        <p:sp>
          <p:nvSpPr>
            <p:cNvPr id="16" name="Freeform 16"/>
            <p:cNvSpPr/>
            <p:nvPr/>
          </p:nvSpPr>
          <p:spPr>
            <a:xfrm>
              <a:off x="2095500" y="2171700"/>
              <a:ext cx="1143000" cy="3733800"/>
            </a:xfrm>
            <a:custGeom>
              <a:avLst/>
              <a:gdLst/>
              <a:ahLst/>
              <a:cxnLst/>
              <a:rect l="l" t="t" r="r" b="b"/>
              <a:pathLst>
                <a:path w="1143000" h="3733800">
                  <a:moveTo>
                    <a:pt x="38100" y="0"/>
                  </a:moveTo>
                  <a:lnTo>
                    <a:pt x="1104900" y="0"/>
                  </a:lnTo>
                  <a:cubicBezTo>
                    <a:pt x="1125942" y="0"/>
                    <a:pt x="1143000" y="17058"/>
                    <a:pt x="1143000" y="38100"/>
                  </a:cubicBezTo>
                  <a:lnTo>
                    <a:pt x="1143000" y="3695700"/>
                  </a:lnTo>
                  <a:cubicBezTo>
                    <a:pt x="1143000" y="3716742"/>
                    <a:pt x="1125942" y="3733800"/>
                    <a:pt x="1104900" y="3733800"/>
                  </a:cubicBezTo>
                  <a:lnTo>
                    <a:pt x="38100" y="3733800"/>
                  </a:lnTo>
                  <a:cubicBezTo>
                    <a:pt x="17058" y="3733800"/>
                    <a:pt x="0" y="3716742"/>
                    <a:pt x="0" y="3695700"/>
                  </a:cubicBezTo>
                  <a:lnTo>
                    <a:pt x="0" y="38100"/>
                  </a:lnTo>
                  <a:cubicBezTo>
                    <a:pt x="0" y="17058"/>
                    <a:pt x="17058" y="0"/>
                    <a:pt x="38100" y="0"/>
                  </a:cubicBezTo>
                  <a:close/>
                </a:path>
              </a:pathLst>
            </a:custGeom>
            <a:solidFill>
              <a:srgbClr val="1A73E8"/>
            </a:solidFill>
            <a:ln>
              <a:noFill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2380326" y="1946910"/>
              <a:ext cx="573348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1500亿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2301240" y="6061710"/>
              <a:ext cx="7315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融资总额</a:t>
              </a:r>
            </a:p>
          </p:txBody>
        </p:sp>
        <p:sp>
          <p:nvSpPr>
            <p:cNvPr id="19" name="Freeform 19"/>
            <p:cNvSpPr/>
            <p:nvPr/>
          </p:nvSpPr>
          <p:spPr>
            <a:xfrm>
              <a:off x="4572000" y="3933825"/>
              <a:ext cx="1143000" cy="1971675"/>
            </a:xfrm>
            <a:custGeom>
              <a:avLst/>
              <a:gdLst/>
              <a:ahLst/>
              <a:cxnLst/>
              <a:rect l="l" t="t" r="r" b="b"/>
              <a:pathLst>
                <a:path w="1143000" h="1971675">
                  <a:moveTo>
                    <a:pt x="38100" y="0"/>
                  </a:moveTo>
                  <a:lnTo>
                    <a:pt x="1104900" y="0"/>
                  </a:lnTo>
                  <a:cubicBezTo>
                    <a:pt x="1125942" y="0"/>
                    <a:pt x="1143000" y="17058"/>
                    <a:pt x="1143000" y="38100"/>
                  </a:cubicBezTo>
                  <a:lnTo>
                    <a:pt x="1143000" y="1933575"/>
                  </a:lnTo>
                  <a:cubicBezTo>
                    <a:pt x="1143000" y="1954617"/>
                    <a:pt x="1125942" y="1971675"/>
                    <a:pt x="1104900" y="1971675"/>
                  </a:cubicBezTo>
                  <a:lnTo>
                    <a:pt x="38100" y="1971675"/>
                  </a:lnTo>
                  <a:cubicBezTo>
                    <a:pt x="17058" y="1971675"/>
                    <a:pt x="0" y="1954617"/>
                    <a:pt x="0" y="1933575"/>
                  </a:cubicBezTo>
                  <a:lnTo>
                    <a:pt x="0" y="38100"/>
                  </a:lnTo>
                  <a:cubicBezTo>
                    <a:pt x="0" y="17058"/>
                    <a:pt x="17058" y="0"/>
                    <a:pt x="38100" y="0"/>
                  </a:cubicBezTo>
                  <a:close/>
                </a:path>
              </a:pathLst>
            </a:custGeom>
            <a:solidFill>
              <a:srgbClr val="34A853"/>
            </a:solidFill>
            <a:ln>
              <a:noFill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4833823" y="3709035"/>
              <a:ext cx="619354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~790亿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4777740" y="6061710"/>
              <a:ext cx="7315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上年基数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6168390" y="2853690"/>
              <a:ext cx="652996" cy="3657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FBBC04"/>
                  </a:solidFill>
                  <a:latin typeface="Noto Sans CJK SC"/>
                  <a:ea typeface="Microsoft YaHei"/>
                  <a:cs typeface="Noto Sans CJK SC"/>
                </a:rPr>
                <a:t>+89%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6176010" y="3204210"/>
              <a:ext cx="7315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同比增长</a:t>
              </a:r>
            </a:p>
          </p:txBody>
        </p:sp>
        <p:sp>
          <p:nvSpPr>
            <p:cNvPr id="24" name="Freeform 24"/>
            <p:cNvSpPr/>
            <p:nvPr/>
          </p:nvSpPr>
          <p:spPr>
            <a:xfrm>
              <a:off x="7048500" y="2171700"/>
              <a:ext cx="1143000" cy="3733800"/>
            </a:xfrm>
            <a:custGeom>
              <a:avLst/>
              <a:gdLst/>
              <a:ahLst/>
              <a:cxnLst/>
              <a:rect l="l" t="t" r="r" b="b"/>
              <a:pathLst>
                <a:path w="1143000" h="3733800">
                  <a:moveTo>
                    <a:pt x="38100" y="0"/>
                  </a:moveTo>
                  <a:lnTo>
                    <a:pt x="1104900" y="0"/>
                  </a:lnTo>
                  <a:cubicBezTo>
                    <a:pt x="1125942" y="0"/>
                    <a:pt x="1143000" y="17058"/>
                    <a:pt x="1143000" y="38100"/>
                  </a:cubicBezTo>
                  <a:lnTo>
                    <a:pt x="1143000" y="3695700"/>
                  </a:lnTo>
                  <a:cubicBezTo>
                    <a:pt x="1143000" y="3716742"/>
                    <a:pt x="1125942" y="3733800"/>
                    <a:pt x="1104900" y="3733800"/>
                  </a:cubicBezTo>
                  <a:lnTo>
                    <a:pt x="38100" y="3733800"/>
                  </a:lnTo>
                  <a:cubicBezTo>
                    <a:pt x="17058" y="3733800"/>
                    <a:pt x="0" y="3716742"/>
                    <a:pt x="0" y="3695700"/>
                  </a:cubicBezTo>
                  <a:lnTo>
                    <a:pt x="0" y="38100"/>
                  </a:lnTo>
                  <a:cubicBezTo>
                    <a:pt x="0" y="17058"/>
                    <a:pt x="17058" y="0"/>
                    <a:pt x="38100" y="0"/>
                  </a:cubicBezTo>
                  <a:close/>
                </a:path>
              </a:pathLst>
            </a:custGeom>
            <a:solidFill>
              <a:srgbClr val="1A73E8">
                <a:alpha val="30000"/>
              </a:srgbClr>
            </a:solidFill>
            <a:ln>
              <a:noFill/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7236714" y="3870960"/>
              <a:ext cx="766572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头部集中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7254240" y="6061710"/>
              <a:ext cx="7315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资金流向</a:t>
              </a:r>
            </a:p>
          </p:txBody>
        </p:sp>
        <p:sp>
          <p:nvSpPr>
            <p:cNvPr id="27" name="Freeform 27"/>
            <p:cNvSpPr/>
            <p:nvPr/>
          </p:nvSpPr>
          <p:spPr>
            <a:xfrm>
              <a:off x="9525000" y="2171700"/>
              <a:ext cx="1143000" cy="3733800"/>
            </a:xfrm>
            <a:custGeom>
              <a:avLst/>
              <a:gdLst/>
              <a:ahLst/>
              <a:cxnLst/>
              <a:rect l="l" t="t" r="r" b="b"/>
              <a:pathLst>
                <a:path w="1143000" h="3733800">
                  <a:moveTo>
                    <a:pt x="38100" y="0"/>
                  </a:moveTo>
                  <a:lnTo>
                    <a:pt x="1104900" y="0"/>
                  </a:lnTo>
                  <a:cubicBezTo>
                    <a:pt x="1125942" y="0"/>
                    <a:pt x="1143000" y="17058"/>
                    <a:pt x="1143000" y="38100"/>
                  </a:cubicBezTo>
                  <a:lnTo>
                    <a:pt x="1143000" y="3695700"/>
                  </a:lnTo>
                  <a:cubicBezTo>
                    <a:pt x="1143000" y="3716742"/>
                    <a:pt x="1125942" y="3733800"/>
                    <a:pt x="1104900" y="3733800"/>
                  </a:cubicBezTo>
                  <a:lnTo>
                    <a:pt x="38100" y="3733800"/>
                  </a:lnTo>
                  <a:cubicBezTo>
                    <a:pt x="17058" y="3733800"/>
                    <a:pt x="0" y="3716742"/>
                    <a:pt x="0" y="3695700"/>
                  </a:cubicBezTo>
                  <a:lnTo>
                    <a:pt x="0" y="38100"/>
                  </a:lnTo>
                  <a:cubicBezTo>
                    <a:pt x="0" y="17058"/>
                    <a:pt x="17058" y="0"/>
                    <a:pt x="38100" y="0"/>
                  </a:cubicBezTo>
                  <a:close/>
                </a:path>
              </a:pathLst>
            </a:custGeom>
            <a:solidFill>
              <a:srgbClr val="1A73E8">
                <a:alpha val="30000"/>
              </a:srgbClr>
            </a:solidFill>
            <a:ln>
              <a:noFill/>
            </a:ln>
          </p:spPr>
        </p:sp>
        <p:sp>
          <p:nvSpPr>
            <p:cNvPr id="28" name="TextBox 28"/>
            <p:cNvSpPr txBox="1"/>
            <p:nvPr/>
          </p:nvSpPr>
          <p:spPr>
            <a:xfrm>
              <a:off x="9713214" y="3870960"/>
              <a:ext cx="766572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关注营收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9730740" y="6061710"/>
              <a:ext cx="7315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估值体系</a:t>
              </a:r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560070" y="6475095"/>
            <a:ext cx="2664904" cy="1828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900" dirty="0">
                <a:solidFill>
                  <a:srgbClr val="999999"/>
                </a:solidFill>
                <a:latin typeface="Noto Sans CJK SC"/>
                <a:ea typeface="Microsoft YaHei"/>
                <a:cs typeface="Noto Sans CJK SC"/>
              </a:rPr>
              <a:t>数据来源：行业投融资数据库 | 2025年度统计</a:t>
            </a:r>
          </a:p>
        </p:txBody>
      </p:sp>
    </p:spTree>
  </p:cSld>
  <p:clrMapOvr>
    <a:masterClrMapping/>
  </p:clrMapOvr>
  <p:transition xmlns:p14="http://schemas.microsoft.com/office/powerpoint/2010/main" p14:dur="4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2925" y="423862"/>
            <a:ext cx="7583805" cy="747713"/>
            <a:chOff x="542925" y="423862"/>
            <a:chExt cx="7583805" cy="747713"/>
          </a:xfrm>
        </p:grpSpPr>
        <p:sp>
          <p:nvSpPr>
            <p:cNvPr id="3" name="TextBox 3"/>
            <p:cNvSpPr txBox="1"/>
            <p:nvPr/>
          </p:nvSpPr>
          <p:spPr>
            <a:xfrm>
              <a:off x="542925" y="423862"/>
              <a:ext cx="4905006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API计费占六成，训练成本降40%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757428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商业模式趋于成熟，API调用成为主流收入来源，同时底层训练成本大幅优化。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571500" y="1428750"/>
            <a:ext cx="2762250" cy="2286000"/>
            <a:chOff x="571500" y="1428750"/>
            <a:chExt cx="2762250" cy="2286000"/>
          </a:xfrm>
        </p:grpSpPr>
        <p:sp>
          <p:nvSpPr>
            <p:cNvPr id="6" name="Freeform 6"/>
            <p:cNvSpPr/>
            <p:nvPr/>
          </p:nvSpPr>
          <p:spPr>
            <a:xfrm>
              <a:off x="571500" y="1428750"/>
              <a:ext cx="2762250" cy="2286000"/>
            </a:xfrm>
            <a:custGeom>
              <a:avLst/>
              <a:gdLst/>
              <a:ahLst/>
              <a:cxnLst/>
              <a:rect l="l" t="t" r="r" b="b"/>
              <a:pathLst>
                <a:path w="2762250" h="2286000">
                  <a:moveTo>
                    <a:pt x="76200" y="0"/>
                  </a:moveTo>
                  <a:lnTo>
                    <a:pt x="2686050" y="0"/>
                  </a:lnTo>
                  <a:cubicBezTo>
                    <a:pt x="2728134" y="0"/>
                    <a:pt x="2762250" y="34116"/>
                    <a:pt x="2762250" y="76200"/>
                  </a:cubicBezTo>
                  <a:lnTo>
                    <a:pt x="2762250" y="2209800"/>
                  </a:lnTo>
                  <a:cubicBezTo>
                    <a:pt x="2762250" y="2251884"/>
                    <a:pt x="2728134" y="2286000"/>
                    <a:pt x="268605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E8F0FE"/>
            </a:solidFill>
            <a:ln>
              <a:noFill/>
            </a:ln>
          </p:spPr>
        </p:sp>
        <p:grpSp>
          <p:nvGrpSpPr>
            <p:cNvPr id="9" name="Group 9"/>
            <p:cNvGrpSpPr/>
            <p:nvPr/>
          </p:nvGrpSpPr>
          <p:grpSpPr>
            <a:xfrm>
              <a:off x="828675" y="1790700"/>
              <a:ext cx="95250" cy="171450"/>
              <a:chOff x="828675" y="1790700"/>
              <a:chExt cx="95250" cy="17145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828675" y="1819275"/>
                <a:ext cx="95250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95250" h="114300">
                    <a:moveTo>
                      <a:pt x="92393" y="19050"/>
                    </a:moveTo>
                    <a:cubicBezTo>
                      <a:pt x="88514" y="8045"/>
                      <a:pt x="78333" y="503"/>
                      <a:pt x="66675" y="0"/>
                    </a:cubicBezTo>
                    <a:lnTo>
                      <a:pt x="28575" y="0"/>
                    </a:lnTo>
                    <a:cubicBezTo>
                      <a:pt x="12793" y="0"/>
                      <a:pt x="0" y="12793"/>
                      <a:pt x="0" y="28575"/>
                    </a:cubicBezTo>
                    <a:cubicBezTo>
                      <a:pt x="0" y="44357"/>
                      <a:pt x="12793" y="57150"/>
                      <a:pt x="28575" y="57150"/>
                    </a:cubicBezTo>
                    <a:lnTo>
                      <a:pt x="66675" y="57150"/>
                    </a:lnTo>
                    <a:cubicBezTo>
                      <a:pt x="82457" y="57150"/>
                      <a:pt x="95250" y="69943"/>
                      <a:pt x="95250" y="85725"/>
                    </a:cubicBezTo>
                    <a:cubicBezTo>
                      <a:pt x="95250" y="101507"/>
                      <a:pt x="82457" y="114300"/>
                      <a:pt x="66675" y="114300"/>
                    </a:cubicBezTo>
                    <a:lnTo>
                      <a:pt x="28575" y="114300"/>
                    </a:lnTo>
                    <a:cubicBezTo>
                      <a:pt x="16917" y="113797"/>
                      <a:pt x="6736" y="106255"/>
                      <a:pt x="2857" y="95250"/>
                    </a:cubicBez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8" name="Freeform 8"/>
              <p:cNvSpPr/>
              <p:nvPr/>
            </p:nvSpPr>
            <p:spPr>
              <a:xfrm>
                <a:off x="876300" y="1790700"/>
                <a:ext cx="9525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171450">
                    <a:moveTo>
                      <a:pt x="0" y="0"/>
                    </a:moveTo>
                    <a:lnTo>
                      <a:pt x="0" y="28575"/>
                    </a:lnTo>
                    <a:moveTo>
                      <a:pt x="0" y="142875"/>
                    </a:moveTo>
                    <a:lnTo>
                      <a:pt x="0" y="17145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</p:grpSp>
        <p:sp>
          <p:nvSpPr>
            <p:cNvPr id="10" name="TextBox 10"/>
            <p:cNvSpPr txBox="1"/>
            <p:nvPr/>
          </p:nvSpPr>
          <p:spPr>
            <a:xfrm>
              <a:off x="1066800" y="1714500"/>
              <a:ext cx="128025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API调用计费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46760" y="2061210"/>
              <a:ext cx="1896999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占据60%的市场收入份额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46760" y="2299335"/>
              <a:ext cx="19583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按量付费模式最受中小企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46760" y="2537460"/>
              <a:ext cx="5562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业欢迎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3524250" y="1428750"/>
            <a:ext cx="2762250" cy="2286000"/>
            <a:chOff x="3524250" y="1428750"/>
            <a:chExt cx="2762250" cy="2286000"/>
          </a:xfrm>
        </p:grpSpPr>
        <p:sp>
          <p:nvSpPr>
            <p:cNvPr id="15" name="Freeform 15"/>
            <p:cNvSpPr/>
            <p:nvPr/>
          </p:nvSpPr>
          <p:spPr>
            <a:xfrm>
              <a:off x="3524250" y="1428750"/>
              <a:ext cx="2762250" cy="2286000"/>
            </a:xfrm>
            <a:custGeom>
              <a:avLst/>
              <a:gdLst/>
              <a:ahLst/>
              <a:cxnLst/>
              <a:rect l="l" t="t" r="r" b="b"/>
              <a:pathLst>
                <a:path w="2762250" h="2286000">
                  <a:moveTo>
                    <a:pt x="76200" y="0"/>
                  </a:moveTo>
                  <a:lnTo>
                    <a:pt x="2686050" y="0"/>
                  </a:lnTo>
                  <a:cubicBezTo>
                    <a:pt x="2728134" y="0"/>
                    <a:pt x="2762250" y="34116"/>
                    <a:pt x="2762250" y="76200"/>
                  </a:cubicBezTo>
                  <a:lnTo>
                    <a:pt x="2762250" y="2209800"/>
                  </a:lnTo>
                  <a:cubicBezTo>
                    <a:pt x="2762250" y="2251884"/>
                    <a:pt x="2728134" y="2286000"/>
                    <a:pt x="268605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E8F0FE"/>
            </a:solidFill>
            <a:ln>
              <a:noFill/>
            </a:ln>
          </p:spPr>
        </p:sp>
        <p:grpSp>
          <p:nvGrpSpPr>
            <p:cNvPr id="19" name="Group 19"/>
            <p:cNvGrpSpPr/>
            <p:nvPr/>
          </p:nvGrpSpPr>
          <p:grpSpPr>
            <a:xfrm>
              <a:off x="3762375" y="1790700"/>
              <a:ext cx="133350" cy="171450"/>
              <a:chOff x="3762375" y="1790700"/>
              <a:chExt cx="133350" cy="17145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3762375" y="1866900"/>
                <a:ext cx="133350" cy="95250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95250">
                    <a:moveTo>
                      <a:pt x="0" y="19050"/>
                    </a:moveTo>
                    <a:cubicBezTo>
                      <a:pt x="0" y="8529"/>
                      <a:pt x="8529" y="0"/>
                      <a:pt x="19050" y="0"/>
                    </a:cubicBezTo>
                    <a:lnTo>
                      <a:pt x="114300" y="0"/>
                    </a:lnTo>
                    <a:cubicBezTo>
                      <a:pt x="124821" y="0"/>
                      <a:pt x="133350" y="8529"/>
                      <a:pt x="133350" y="19050"/>
                    </a:cubicBezTo>
                    <a:lnTo>
                      <a:pt x="133350" y="76200"/>
                    </a:lnTo>
                    <a:cubicBezTo>
                      <a:pt x="133350" y="86721"/>
                      <a:pt x="124821" y="95250"/>
                      <a:pt x="114300" y="95250"/>
                    </a:cubicBezTo>
                    <a:lnTo>
                      <a:pt x="19050" y="95250"/>
                    </a:lnTo>
                    <a:cubicBezTo>
                      <a:pt x="8529" y="95250"/>
                      <a:pt x="0" y="86721"/>
                      <a:pt x="0" y="76200"/>
                    </a:cubicBezTo>
                    <a:lnTo>
                      <a:pt x="0" y="19050"/>
                    </a:ln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  <p:sp>
            <p:nvSpPr>
              <p:cNvPr id="17" name="Freeform 17"/>
              <p:cNvSpPr/>
              <p:nvPr/>
            </p:nvSpPr>
            <p:spPr>
              <a:xfrm>
                <a:off x="3819525" y="1905000"/>
                <a:ext cx="19050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19050">
                    <a:moveTo>
                      <a:pt x="0" y="9525"/>
                    </a:moveTo>
                    <a:cubicBezTo>
                      <a:pt x="0" y="14786"/>
                      <a:pt x="4264" y="19050"/>
                      <a:pt x="9525" y="19050"/>
                    </a:cubicBezTo>
                    <a:cubicBezTo>
                      <a:pt x="14786" y="19050"/>
                      <a:pt x="19050" y="14786"/>
                      <a:pt x="19050" y="9525"/>
                    </a:cubicBezTo>
                    <a:cubicBezTo>
                      <a:pt x="19050" y="4264"/>
                      <a:pt x="14786" y="0"/>
                      <a:pt x="9525" y="0"/>
                    </a:cubicBezTo>
                    <a:cubicBezTo>
                      <a:pt x="4264" y="0"/>
                      <a:pt x="0" y="4264"/>
                      <a:pt x="0" y="9525"/>
                    </a:cubicBez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  <p:sp>
            <p:nvSpPr>
              <p:cNvPr id="18" name="Freeform 18"/>
              <p:cNvSpPr/>
              <p:nvPr/>
            </p:nvSpPr>
            <p:spPr>
              <a:xfrm>
                <a:off x="3790950" y="1790700"/>
                <a:ext cx="76200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76200">
                    <a:moveTo>
                      <a:pt x="0" y="76200"/>
                    </a:moveTo>
                    <a:lnTo>
                      <a:pt x="0" y="38100"/>
                    </a:lnTo>
                    <a:cubicBezTo>
                      <a:pt x="0" y="17058"/>
                      <a:pt x="17058" y="0"/>
                      <a:pt x="38100" y="0"/>
                    </a:cubicBezTo>
                    <a:cubicBezTo>
                      <a:pt x="59142" y="0"/>
                      <a:pt x="76200" y="17058"/>
                      <a:pt x="76200" y="38100"/>
                    </a:cubicBezTo>
                    <a:lnTo>
                      <a:pt x="76200" y="76200"/>
                    </a:ln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</p:grpSp>
        <p:sp>
          <p:nvSpPr>
            <p:cNvPr id="20" name="TextBox 20"/>
            <p:cNvSpPr txBox="1"/>
            <p:nvPr/>
          </p:nvSpPr>
          <p:spPr>
            <a:xfrm>
              <a:off x="4019550" y="1714500"/>
              <a:ext cx="1464278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SaaS订阅模式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3699510" y="2061210"/>
              <a:ext cx="1896999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占比25%，提供标准化办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3699510" y="2299335"/>
              <a:ext cx="10820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公与创作工具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3699510" y="2537460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拥有稳定经常性收入</a:t>
              </a:r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6477000" y="1428750"/>
            <a:ext cx="2762250" cy="2286000"/>
            <a:chOff x="6477000" y="1428750"/>
            <a:chExt cx="2762250" cy="2286000"/>
          </a:xfrm>
        </p:grpSpPr>
        <p:sp>
          <p:nvSpPr>
            <p:cNvPr id="25" name="Freeform 25"/>
            <p:cNvSpPr/>
            <p:nvPr/>
          </p:nvSpPr>
          <p:spPr>
            <a:xfrm>
              <a:off x="6477000" y="1428750"/>
              <a:ext cx="2762250" cy="2286000"/>
            </a:xfrm>
            <a:custGeom>
              <a:avLst/>
              <a:gdLst/>
              <a:ahLst/>
              <a:cxnLst/>
              <a:rect l="l" t="t" r="r" b="b"/>
              <a:pathLst>
                <a:path w="2762250" h="2286000">
                  <a:moveTo>
                    <a:pt x="76200" y="0"/>
                  </a:moveTo>
                  <a:lnTo>
                    <a:pt x="2686050" y="0"/>
                  </a:lnTo>
                  <a:cubicBezTo>
                    <a:pt x="2728134" y="0"/>
                    <a:pt x="2762250" y="34116"/>
                    <a:pt x="2762250" y="76200"/>
                  </a:cubicBezTo>
                  <a:lnTo>
                    <a:pt x="2762250" y="2209800"/>
                  </a:lnTo>
                  <a:cubicBezTo>
                    <a:pt x="2762250" y="2251884"/>
                    <a:pt x="2728134" y="2286000"/>
                    <a:pt x="268605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E8F0FE"/>
            </a:solidFill>
            <a:ln>
              <a:noFill/>
            </a:ln>
          </p:spPr>
        </p:sp>
        <p:grpSp>
          <p:nvGrpSpPr>
            <p:cNvPr id="34" name="Group 34"/>
            <p:cNvGrpSpPr/>
            <p:nvPr/>
          </p:nvGrpSpPr>
          <p:grpSpPr>
            <a:xfrm>
              <a:off x="6696075" y="1790700"/>
              <a:ext cx="171450" cy="180975"/>
              <a:chOff x="6696075" y="1790700"/>
              <a:chExt cx="171450" cy="180975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6696075" y="1962150"/>
                <a:ext cx="1714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9525">
                    <a:moveTo>
                      <a:pt x="0" y="0"/>
                    </a:moveTo>
                    <a:lnTo>
                      <a:pt x="171450" y="0"/>
                    </a:lnTo>
                  </a:path>
                </a:pathLst>
              </a:custGeom>
              <a:noFill/>
              <a:ln w="19050">
                <a:solidFill>
                  <a:srgbClr val="34A853"/>
                </a:solidFill>
              </a:ln>
            </p:spPr>
          </p:sp>
          <p:sp>
            <p:nvSpPr>
              <p:cNvPr id="27" name="Freeform 27"/>
              <p:cNvSpPr/>
              <p:nvPr/>
            </p:nvSpPr>
            <p:spPr>
              <a:xfrm>
                <a:off x="6753225" y="1838325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9525" y="0"/>
                    </a:lnTo>
                  </a:path>
                </a:pathLst>
              </a:custGeom>
              <a:noFill/>
              <a:ln w="19050">
                <a:solidFill>
                  <a:srgbClr val="34A853"/>
                </a:solidFill>
              </a:ln>
            </p:spPr>
          </p:sp>
          <p:sp>
            <p:nvSpPr>
              <p:cNvPr id="28" name="Freeform 28"/>
              <p:cNvSpPr/>
              <p:nvPr/>
            </p:nvSpPr>
            <p:spPr>
              <a:xfrm>
                <a:off x="6753225" y="1876425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9525" y="0"/>
                    </a:lnTo>
                  </a:path>
                </a:pathLst>
              </a:custGeom>
              <a:noFill/>
              <a:ln w="19050">
                <a:solidFill>
                  <a:srgbClr val="34A853"/>
                </a:solidFill>
              </a:ln>
            </p:spPr>
          </p:sp>
          <p:sp>
            <p:nvSpPr>
              <p:cNvPr id="29" name="Freeform 29"/>
              <p:cNvSpPr/>
              <p:nvPr/>
            </p:nvSpPr>
            <p:spPr>
              <a:xfrm>
                <a:off x="6753225" y="1914525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9525" y="0"/>
                    </a:lnTo>
                  </a:path>
                </a:pathLst>
              </a:custGeom>
              <a:noFill/>
              <a:ln w="19050">
                <a:solidFill>
                  <a:srgbClr val="34A853"/>
                </a:solidFill>
              </a:ln>
            </p:spPr>
          </p:sp>
          <p:sp>
            <p:nvSpPr>
              <p:cNvPr id="30" name="Freeform 30"/>
              <p:cNvSpPr/>
              <p:nvPr/>
            </p:nvSpPr>
            <p:spPr>
              <a:xfrm>
                <a:off x="6800850" y="1838325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9525" y="0"/>
                    </a:lnTo>
                  </a:path>
                </a:pathLst>
              </a:custGeom>
              <a:noFill/>
              <a:ln w="19050">
                <a:solidFill>
                  <a:srgbClr val="34A853"/>
                </a:solidFill>
              </a:ln>
            </p:spPr>
          </p:sp>
          <p:sp>
            <p:nvSpPr>
              <p:cNvPr id="31" name="Freeform 31"/>
              <p:cNvSpPr/>
              <p:nvPr/>
            </p:nvSpPr>
            <p:spPr>
              <a:xfrm>
                <a:off x="6800850" y="1876425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9525" y="0"/>
                    </a:lnTo>
                  </a:path>
                </a:pathLst>
              </a:custGeom>
              <a:noFill/>
              <a:ln w="19050">
                <a:solidFill>
                  <a:srgbClr val="34A853"/>
                </a:solidFill>
              </a:ln>
            </p:spPr>
          </p:sp>
          <p:sp>
            <p:nvSpPr>
              <p:cNvPr id="32" name="Freeform 32"/>
              <p:cNvSpPr/>
              <p:nvPr/>
            </p:nvSpPr>
            <p:spPr>
              <a:xfrm>
                <a:off x="6800850" y="1914525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9525" y="0"/>
                    </a:lnTo>
                  </a:path>
                </a:pathLst>
              </a:custGeom>
              <a:noFill/>
              <a:ln w="19050">
                <a:solidFill>
                  <a:srgbClr val="34A853"/>
                </a:solidFill>
              </a:ln>
            </p:spPr>
          </p:sp>
          <p:sp>
            <p:nvSpPr>
              <p:cNvPr id="33" name="Freeform 33"/>
              <p:cNvSpPr/>
              <p:nvPr/>
            </p:nvSpPr>
            <p:spPr>
              <a:xfrm>
                <a:off x="6715125" y="1790700"/>
                <a:ext cx="133350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71450">
                    <a:moveTo>
                      <a:pt x="0" y="171450"/>
                    </a:moveTo>
                    <a:lnTo>
                      <a:pt x="0" y="19050"/>
                    </a:lnTo>
                    <a:cubicBezTo>
                      <a:pt x="0" y="8529"/>
                      <a:pt x="8529" y="0"/>
                      <a:pt x="19050" y="0"/>
                    </a:cubicBezTo>
                    <a:lnTo>
                      <a:pt x="114300" y="0"/>
                    </a:lnTo>
                    <a:cubicBezTo>
                      <a:pt x="124821" y="0"/>
                      <a:pt x="133350" y="8529"/>
                      <a:pt x="133350" y="19050"/>
                    </a:cubicBezTo>
                    <a:lnTo>
                      <a:pt x="133350" y="171450"/>
                    </a:lnTo>
                  </a:path>
                </a:pathLst>
              </a:custGeom>
              <a:noFill/>
              <a:ln w="19050">
                <a:solidFill>
                  <a:srgbClr val="34A853"/>
                </a:solidFill>
              </a:ln>
            </p:spPr>
          </p:sp>
        </p:grpSp>
        <p:sp>
          <p:nvSpPr>
            <p:cNvPr id="35" name="TextBox 35"/>
            <p:cNvSpPr txBox="1"/>
            <p:nvPr/>
          </p:nvSpPr>
          <p:spPr>
            <a:xfrm>
              <a:off x="6972300" y="1714500"/>
              <a:ext cx="141827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定制部署服务</a:t>
              </a: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6652260" y="2061210"/>
              <a:ext cx="1853184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占比15%，面向大型政企</a:t>
              </a: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6652260" y="2299335"/>
              <a:ext cx="12573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提供私有化部署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6652260" y="2537460"/>
              <a:ext cx="14325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客单价高且粘性强</a:t>
              </a:r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9429750" y="1428750"/>
            <a:ext cx="2190750" cy="2286000"/>
            <a:chOff x="9429750" y="1428750"/>
            <a:chExt cx="2190750" cy="2286000"/>
          </a:xfrm>
        </p:grpSpPr>
        <p:sp>
          <p:nvSpPr>
            <p:cNvPr id="40" name="Freeform 40"/>
            <p:cNvSpPr/>
            <p:nvPr/>
          </p:nvSpPr>
          <p:spPr>
            <a:xfrm>
              <a:off x="9429750" y="1428750"/>
              <a:ext cx="2190750" cy="2286000"/>
            </a:xfrm>
            <a:custGeom>
              <a:avLst/>
              <a:gdLst/>
              <a:ahLst/>
              <a:cxnLst/>
              <a:rect l="l" t="t" r="r" b="b"/>
              <a:pathLst>
                <a:path w="2190750" h="2286000">
                  <a:moveTo>
                    <a:pt x="76200" y="0"/>
                  </a:moveTo>
                  <a:lnTo>
                    <a:pt x="2114550" y="0"/>
                  </a:lnTo>
                  <a:cubicBezTo>
                    <a:pt x="2156634" y="0"/>
                    <a:pt x="2190750" y="34116"/>
                    <a:pt x="2190750" y="76200"/>
                  </a:cubicBezTo>
                  <a:lnTo>
                    <a:pt x="2190750" y="2209800"/>
                  </a:lnTo>
                  <a:cubicBezTo>
                    <a:pt x="2190750" y="2251884"/>
                    <a:pt x="2156634" y="2286000"/>
                    <a:pt x="211455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E8F0FE"/>
            </a:solidFill>
            <a:ln>
              <a:noFill/>
            </a:ln>
          </p:spPr>
        </p:sp>
        <p:grpSp>
          <p:nvGrpSpPr>
            <p:cNvPr id="43" name="Group 43"/>
            <p:cNvGrpSpPr/>
            <p:nvPr/>
          </p:nvGrpSpPr>
          <p:grpSpPr>
            <a:xfrm>
              <a:off x="9648825" y="1828800"/>
              <a:ext cx="171450" cy="95250"/>
              <a:chOff x="9648825" y="1828800"/>
              <a:chExt cx="171450" cy="95250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9648825" y="1828800"/>
                <a:ext cx="171450" cy="95250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95250">
                    <a:moveTo>
                      <a:pt x="0" y="0"/>
                    </a:moveTo>
                    <a:lnTo>
                      <a:pt x="57150" y="57150"/>
                    </a:lnTo>
                    <a:lnTo>
                      <a:pt x="95250" y="19050"/>
                    </a:lnTo>
                    <a:lnTo>
                      <a:pt x="171450" y="9525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42" name="Freeform 42"/>
              <p:cNvSpPr/>
              <p:nvPr/>
            </p:nvSpPr>
            <p:spPr>
              <a:xfrm>
                <a:off x="9753600" y="1857375"/>
                <a:ext cx="66675" cy="66675"/>
              </a:xfrm>
              <a:custGeom>
                <a:avLst/>
                <a:gdLst/>
                <a:ahLst/>
                <a:cxnLst/>
                <a:rect l="l" t="t" r="r" b="b"/>
                <a:pathLst>
                  <a:path w="66675" h="66675">
                    <a:moveTo>
                      <a:pt x="66675" y="0"/>
                    </a:moveTo>
                    <a:lnTo>
                      <a:pt x="66675" y="66675"/>
                    </a:lnTo>
                    <a:lnTo>
                      <a:pt x="0" y="66675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</p:grpSp>
        <p:sp>
          <p:nvSpPr>
            <p:cNvPr id="44" name="TextBox 44"/>
            <p:cNvSpPr txBox="1"/>
            <p:nvPr/>
          </p:nvSpPr>
          <p:spPr>
            <a:xfrm>
              <a:off x="9925050" y="1714500"/>
              <a:ext cx="141827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训练成本下降</a:t>
              </a:r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9605010" y="2061210"/>
              <a:ext cx="1896999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万亿参数模型成本约3-5</a:t>
              </a:r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9605010" y="2299335"/>
              <a:ext cx="3810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亿元</a:t>
              </a:r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9605010" y="2537460"/>
              <a:ext cx="1406271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较2024年下降40%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5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4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4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24" grpId="0"/>
      <p:bldP spid="39" grpId="0"/>
      <p:bldP spid="4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2925" y="423862"/>
            <a:ext cx="7682389" cy="747713"/>
            <a:chOff x="542925" y="423862"/>
            <a:chExt cx="7682389" cy="747713"/>
          </a:xfrm>
        </p:grpSpPr>
        <p:sp>
          <p:nvSpPr>
            <p:cNvPr id="3" name="TextBox 3"/>
            <p:cNvSpPr txBox="1"/>
            <p:nvPr/>
          </p:nvSpPr>
          <p:spPr>
            <a:xfrm>
              <a:off x="542925" y="423862"/>
              <a:ext cx="5232797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推理单价持续下行，普惠时代来临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7672864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百万token价格从30元降至低位，低成本推理将激发更多长尾应用场景的创新。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597694" y="1778318"/>
            <a:ext cx="3144869" cy="736282"/>
            <a:chOff x="597694" y="1778318"/>
            <a:chExt cx="3144869" cy="736282"/>
          </a:xfrm>
        </p:grpSpPr>
        <p:grpSp>
          <p:nvGrpSpPr>
            <p:cNvPr id="8" name="Group 8"/>
            <p:cNvGrpSpPr/>
            <p:nvPr/>
          </p:nvGrpSpPr>
          <p:grpSpPr>
            <a:xfrm>
              <a:off x="597694" y="1880394"/>
              <a:ext cx="157163" cy="87313"/>
              <a:chOff x="597694" y="1880394"/>
              <a:chExt cx="157163" cy="87313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597694" y="1880394"/>
                <a:ext cx="157162" cy="87313"/>
              </a:xfrm>
              <a:custGeom>
                <a:avLst/>
                <a:gdLst/>
                <a:ahLst/>
                <a:cxnLst/>
                <a:rect l="l" t="t" r="r" b="b"/>
                <a:pathLst>
                  <a:path w="157162" h="87313">
                    <a:moveTo>
                      <a:pt x="0" y="0"/>
                    </a:moveTo>
                    <a:lnTo>
                      <a:pt x="52388" y="52388"/>
                    </a:lnTo>
                    <a:lnTo>
                      <a:pt x="87313" y="17463"/>
                    </a:lnTo>
                    <a:lnTo>
                      <a:pt x="157162" y="87313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7" name="Freeform 7"/>
              <p:cNvSpPr/>
              <p:nvPr/>
            </p:nvSpPr>
            <p:spPr>
              <a:xfrm>
                <a:off x="693738" y="1906588"/>
                <a:ext cx="61119" cy="61119"/>
              </a:xfrm>
              <a:custGeom>
                <a:avLst/>
                <a:gdLst/>
                <a:ahLst/>
                <a:cxnLst/>
                <a:rect l="l" t="t" r="r" b="b"/>
                <a:pathLst>
                  <a:path w="61119" h="61119">
                    <a:moveTo>
                      <a:pt x="61119" y="0"/>
                    </a:moveTo>
                    <a:lnTo>
                      <a:pt x="61119" y="61119"/>
                    </a:lnTo>
                    <a:lnTo>
                      <a:pt x="0" y="61119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</p:grpSp>
        <p:sp>
          <p:nvSpPr>
            <p:cNvPr id="9" name="TextBox 9"/>
            <p:cNvSpPr txBox="1"/>
            <p:nvPr/>
          </p:nvSpPr>
          <p:spPr>
            <a:xfrm>
              <a:off x="897255" y="1778318"/>
              <a:ext cx="1069419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价格战加剧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899160" y="2032635"/>
              <a:ext cx="2843403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百万token推理价格从2024年的30元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899160" y="2270760"/>
              <a:ext cx="2168652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大幅降至2026年的低位水平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606425" y="3016568"/>
            <a:ext cx="2601595" cy="736282"/>
            <a:chOff x="606425" y="3016568"/>
            <a:chExt cx="2601595" cy="736282"/>
          </a:xfrm>
        </p:grpSpPr>
        <p:grpSp>
          <p:nvGrpSpPr>
            <p:cNvPr id="15" name="Group 15"/>
            <p:cNvGrpSpPr/>
            <p:nvPr/>
          </p:nvGrpSpPr>
          <p:grpSpPr>
            <a:xfrm>
              <a:off x="606425" y="3109912"/>
              <a:ext cx="139700" cy="123032"/>
              <a:chOff x="606425" y="3109912"/>
              <a:chExt cx="139700" cy="123032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606425" y="3223419"/>
                <a:ext cx="13970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39700" h="9525">
                    <a:moveTo>
                      <a:pt x="0" y="0"/>
                    </a:moveTo>
                    <a:lnTo>
                      <a:pt x="139700" y="0"/>
                    </a:ln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  <p:sp>
            <p:nvSpPr>
              <p:cNvPr id="14" name="Freeform 14"/>
              <p:cNvSpPr/>
              <p:nvPr/>
            </p:nvSpPr>
            <p:spPr>
              <a:xfrm>
                <a:off x="606425" y="3109912"/>
                <a:ext cx="139700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139700" h="78581">
                    <a:moveTo>
                      <a:pt x="0" y="78581"/>
                    </a:moveTo>
                    <a:lnTo>
                      <a:pt x="34925" y="26194"/>
                    </a:lnTo>
                    <a:lnTo>
                      <a:pt x="69850" y="43656"/>
                    </a:lnTo>
                    <a:lnTo>
                      <a:pt x="104775" y="0"/>
                    </a:lnTo>
                    <a:lnTo>
                      <a:pt x="139700" y="34925"/>
                    </a:ln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</p:grpSp>
        <p:sp>
          <p:nvSpPr>
            <p:cNvPr id="16" name="TextBox 16"/>
            <p:cNvSpPr txBox="1"/>
            <p:nvPr/>
          </p:nvSpPr>
          <p:spPr>
            <a:xfrm>
              <a:off x="897255" y="3016568"/>
              <a:ext cx="127644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边际成本递减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160" y="3270885"/>
              <a:ext cx="2282571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随着MoE架构普及与硬件优化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899160" y="3509010"/>
              <a:ext cx="23088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单次推理的边际成本持续降低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597694" y="4254818"/>
            <a:ext cx="2785586" cy="736282"/>
            <a:chOff x="597694" y="4254818"/>
            <a:chExt cx="2785586" cy="736282"/>
          </a:xfrm>
        </p:grpSpPr>
        <p:grpSp>
          <p:nvGrpSpPr>
            <p:cNvPr id="24" name="Group 24"/>
            <p:cNvGrpSpPr/>
            <p:nvPr/>
          </p:nvGrpSpPr>
          <p:grpSpPr>
            <a:xfrm>
              <a:off x="597694" y="4321969"/>
              <a:ext cx="157163" cy="157163"/>
              <a:chOff x="597694" y="4321969"/>
              <a:chExt cx="157163" cy="157163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615156" y="4321969"/>
                <a:ext cx="69850" cy="69850"/>
              </a:xfrm>
              <a:custGeom>
                <a:avLst/>
                <a:gdLst/>
                <a:ahLst/>
                <a:cxnLst/>
                <a:rect l="l" t="t" r="r" b="b"/>
                <a:pathLst>
                  <a:path w="69850" h="69850">
                    <a:moveTo>
                      <a:pt x="0" y="34925"/>
                    </a:moveTo>
                    <a:cubicBezTo>
                      <a:pt x="0" y="54214"/>
                      <a:pt x="15636" y="69850"/>
                      <a:pt x="34925" y="69850"/>
                    </a:cubicBezTo>
                    <a:cubicBezTo>
                      <a:pt x="54214" y="69850"/>
                      <a:pt x="69850" y="54214"/>
                      <a:pt x="69850" y="34925"/>
                    </a:cubicBezTo>
                    <a:cubicBezTo>
                      <a:pt x="69850" y="15636"/>
                      <a:pt x="54214" y="0"/>
                      <a:pt x="34925" y="0"/>
                    </a:cubicBezTo>
                    <a:cubicBezTo>
                      <a:pt x="15636" y="0"/>
                      <a:pt x="0" y="15636"/>
                      <a:pt x="0" y="34925"/>
                    </a:cubicBezTo>
                  </a:path>
                </a:pathLst>
              </a:custGeom>
              <a:noFill/>
              <a:ln w="19050">
                <a:solidFill>
                  <a:srgbClr val="34A853"/>
                </a:solidFill>
              </a:ln>
            </p:spPr>
          </p:sp>
          <p:sp>
            <p:nvSpPr>
              <p:cNvPr id="21" name="Freeform 21"/>
              <p:cNvSpPr/>
              <p:nvPr/>
            </p:nvSpPr>
            <p:spPr>
              <a:xfrm>
                <a:off x="597694" y="4426744"/>
                <a:ext cx="104775" cy="52388"/>
              </a:xfrm>
              <a:custGeom>
                <a:avLst/>
                <a:gdLst/>
                <a:ahLst/>
                <a:cxnLst/>
                <a:rect l="l" t="t" r="r" b="b"/>
                <a:pathLst>
                  <a:path w="104775" h="52388">
                    <a:moveTo>
                      <a:pt x="0" y="52388"/>
                    </a:moveTo>
                    <a:lnTo>
                      <a:pt x="0" y="34925"/>
                    </a:lnTo>
                    <a:cubicBezTo>
                      <a:pt x="0" y="15636"/>
                      <a:pt x="15636" y="0"/>
                      <a:pt x="34925" y="0"/>
                    </a:cubicBezTo>
                    <a:lnTo>
                      <a:pt x="69850" y="0"/>
                    </a:lnTo>
                    <a:cubicBezTo>
                      <a:pt x="89139" y="0"/>
                      <a:pt x="104775" y="15636"/>
                      <a:pt x="104775" y="34925"/>
                    </a:cubicBezTo>
                    <a:lnTo>
                      <a:pt x="104775" y="52388"/>
                    </a:lnTo>
                  </a:path>
                </a:pathLst>
              </a:custGeom>
              <a:noFill/>
              <a:ln w="19050">
                <a:solidFill>
                  <a:srgbClr val="34A853"/>
                </a:solidFill>
              </a:ln>
            </p:spPr>
          </p:sp>
          <p:sp>
            <p:nvSpPr>
              <p:cNvPr id="22" name="Freeform 22"/>
              <p:cNvSpPr/>
              <p:nvPr/>
            </p:nvSpPr>
            <p:spPr>
              <a:xfrm>
                <a:off x="711200" y="4323104"/>
                <a:ext cx="26262" cy="67667"/>
              </a:xfrm>
              <a:custGeom>
                <a:avLst/>
                <a:gdLst/>
                <a:ahLst/>
                <a:cxnLst/>
                <a:rect l="l" t="t" r="r" b="b"/>
                <a:pathLst>
                  <a:path w="26262" h="67667">
                    <a:moveTo>
                      <a:pt x="0" y="0"/>
                    </a:moveTo>
                    <a:cubicBezTo>
                      <a:pt x="15454" y="3957"/>
                      <a:pt x="26262" y="17882"/>
                      <a:pt x="26262" y="33834"/>
                    </a:cubicBezTo>
                    <a:cubicBezTo>
                      <a:pt x="26262" y="49786"/>
                      <a:pt x="15454" y="63710"/>
                      <a:pt x="0" y="67667"/>
                    </a:cubicBezTo>
                  </a:path>
                </a:pathLst>
              </a:custGeom>
              <a:noFill/>
              <a:ln w="19050">
                <a:solidFill>
                  <a:srgbClr val="34A853"/>
                </a:solidFill>
              </a:ln>
            </p:spPr>
          </p:sp>
          <p:sp>
            <p:nvSpPr>
              <p:cNvPr id="23" name="Freeform 23"/>
              <p:cNvSpPr/>
              <p:nvPr/>
            </p:nvSpPr>
            <p:spPr>
              <a:xfrm>
                <a:off x="728663" y="4428053"/>
                <a:ext cx="26194" cy="51078"/>
              </a:xfrm>
              <a:custGeom>
                <a:avLst/>
                <a:gdLst/>
                <a:ahLst/>
                <a:cxnLst/>
                <a:rect l="l" t="t" r="r" b="b"/>
                <a:pathLst>
                  <a:path w="26194" h="51078">
                    <a:moveTo>
                      <a:pt x="26194" y="51078"/>
                    </a:moveTo>
                    <a:lnTo>
                      <a:pt x="26194" y="33615"/>
                    </a:lnTo>
                    <a:cubicBezTo>
                      <a:pt x="26103" y="17764"/>
                      <a:pt x="15348" y="3963"/>
                      <a:pt x="0" y="0"/>
                    </a:cubicBezTo>
                  </a:path>
                </a:pathLst>
              </a:custGeom>
              <a:noFill/>
              <a:ln w="19050">
                <a:solidFill>
                  <a:srgbClr val="34A853"/>
                </a:solidFill>
              </a:ln>
            </p:spPr>
          </p:sp>
        </p:grpSp>
        <p:sp>
          <p:nvSpPr>
            <p:cNvPr id="25" name="TextBox 25"/>
            <p:cNvSpPr txBox="1"/>
            <p:nvPr/>
          </p:nvSpPr>
          <p:spPr>
            <a:xfrm>
              <a:off x="897255" y="4254818"/>
              <a:ext cx="127644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应用门槛降低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899160" y="4509135"/>
              <a:ext cx="24841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低廉的推理价格使得个人开发者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899160" y="4747260"/>
              <a:ext cx="23088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也能负担得起高频调用的成本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597694" y="5493068"/>
            <a:ext cx="2960846" cy="736282"/>
            <a:chOff x="597694" y="5493068"/>
            <a:chExt cx="2960846" cy="736282"/>
          </a:xfrm>
        </p:grpSpPr>
        <p:grpSp>
          <p:nvGrpSpPr>
            <p:cNvPr id="32" name="Group 32"/>
            <p:cNvGrpSpPr/>
            <p:nvPr/>
          </p:nvGrpSpPr>
          <p:grpSpPr>
            <a:xfrm>
              <a:off x="597694" y="5560219"/>
              <a:ext cx="157162" cy="157163"/>
              <a:chOff x="597694" y="5560219"/>
              <a:chExt cx="157162" cy="157163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597694" y="5560219"/>
                <a:ext cx="157162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157162" h="78581">
                    <a:moveTo>
                      <a:pt x="0" y="78581"/>
                    </a:moveTo>
                    <a:lnTo>
                      <a:pt x="8731" y="78581"/>
                    </a:lnTo>
                    <a:moveTo>
                      <a:pt x="78581" y="0"/>
                    </a:moveTo>
                    <a:lnTo>
                      <a:pt x="78581" y="8731"/>
                    </a:lnTo>
                    <a:moveTo>
                      <a:pt x="148431" y="78581"/>
                    </a:moveTo>
                    <a:lnTo>
                      <a:pt x="157162" y="78581"/>
                    </a:lnTo>
                    <a:moveTo>
                      <a:pt x="22701" y="22701"/>
                    </a:moveTo>
                    <a:lnTo>
                      <a:pt x="28813" y="28813"/>
                    </a:lnTo>
                    <a:moveTo>
                      <a:pt x="134461" y="22701"/>
                    </a:moveTo>
                    <a:lnTo>
                      <a:pt x="128349" y="28813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30" name="Freeform 30"/>
              <p:cNvSpPr/>
              <p:nvPr/>
            </p:nvSpPr>
            <p:spPr>
              <a:xfrm>
                <a:off x="628917" y="5595144"/>
                <a:ext cx="94716" cy="122238"/>
              </a:xfrm>
              <a:custGeom>
                <a:avLst/>
                <a:gdLst/>
                <a:ahLst/>
                <a:cxnLst/>
                <a:rect l="l" t="t" r="r" b="b"/>
                <a:pathLst>
                  <a:path w="94716" h="122238">
                    <a:moveTo>
                      <a:pt x="21164" y="78581"/>
                    </a:moveTo>
                    <a:cubicBezTo>
                      <a:pt x="6132" y="67307"/>
                      <a:pt x="0" y="47678"/>
                      <a:pt x="5942" y="29851"/>
                    </a:cubicBezTo>
                    <a:cubicBezTo>
                      <a:pt x="11884" y="12024"/>
                      <a:pt x="28567" y="0"/>
                      <a:pt x="47358" y="0"/>
                    </a:cubicBezTo>
                    <a:cubicBezTo>
                      <a:pt x="66149" y="0"/>
                      <a:pt x="82832" y="12024"/>
                      <a:pt x="88774" y="29851"/>
                    </a:cubicBezTo>
                    <a:cubicBezTo>
                      <a:pt x="94716" y="47678"/>
                      <a:pt x="88585" y="67307"/>
                      <a:pt x="73552" y="78581"/>
                    </a:cubicBezTo>
                    <a:cubicBezTo>
                      <a:pt x="66638" y="85425"/>
                      <a:pt x="63396" y="95152"/>
                      <a:pt x="64821" y="104775"/>
                    </a:cubicBezTo>
                    <a:cubicBezTo>
                      <a:pt x="64821" y="114419"/>
                      <a:pt x="57002" y="122238"/>
                      <a:pt x="47358" y="122238"/>
                    </a:cubicBezTo>
                    <a:cubicBezTo>
                      <a:pt x="37714" y="122238"/>
                      <a:pt x="29896" y="114419"/>
                      <a:pt x="29896" y="104775"/>
                    </a:cubicBezTo>
                    <a:cubicBezTo>
                      <a:pt x="31320" y="95152"/>
                      <a:pt x="28078" y="85425"/>
                      <a:pt x="21164" y="78581"/>
                    </a:cubicBez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31" name="Freeform 31"/>
              <p:cNvSpPr/>
              <p:nvPr/>
            </p:nvSpPr>
            <p:spPr>
              <a:xfrm>
                <a:off x="656193" y="5682456"/>
                <a:ext cx="40164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40164" h="9525">
                    <a:moveTo>
                      <a:pt x="0" y="0"/>
                    </a:moveTo>
                    <a:lnTo>
                      <a:pt x="40164" y="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</p:grpSp>
        <p:sp>
          <p:nvSpPr>
            <p:cNvPr id="33" name="TextBox 33"/>
            <p:cNvSpPr txBox="1"/>
            <p:nvPr/>
          </p:nvSpPr>
          <p:spPr>
            <a:xfrm>
              <a:off x="897255" y="5493068"/>
              <a:ext cx="127644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商业模式创新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899160" y="5747385"/>
              <a:ext cx="26593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低价推理催生了按次付费、广告植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899160" y="5985510"/>
              <a:ext cx="19583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入等更多元化的变现探索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4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00"/>
                            </p:stCondLst>
                            <p:childTnLst>
                              <p:par>
                                <p:cTn id="17" presetID="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6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4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9" grpId="0"/>
      <p:bldP spid="28" grpId="0"/>
      <p:bldP spid="3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A73E8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2837498" y="2914650"/>
            <a:ext cx="6517005" cy="957262"/>
            <a:chOff x="2837498" y="2914650"/>
            <a:chExt cx="6517005" cy="957262"/>
          </a:xfrm>
        </p:grpSpPr>
        <p:sp>
          <p:nvSpPr>
            <p:cNvPr id="3" name="TextBox 3"/>
            <p:cNvSpPr txBox="1"/>
            <p:nvPr/>
          </p:nvSpPr>
          <p:spPr>
            <a:xfrm>
              <a:off x="2837498" y="2914650"/>
              <a:ext cx="6517005" cy="609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00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政策监管：规范发展与自主可控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4888206" y="3536632"/>
              <a:ext cx="2415588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dirty="0">
                  <a:solidFill>
                    <a:srgbClr val="E8F0FE"/>
                  </a:solidFill>
                  <a:latin typeface="Noto Sans CJK SC"/>
                  <a:ea typeface="Microsoft YaHei"/>
                  <a:cs typeface="Noto Sans CJK SC"/>
                </a:rPr>
                <a:t>POLICY &amp; REGULATION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1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2925" y="423862"/>
            <a:ext cx="7496175" cy="747713"/>
            <a:chOff x="542925" y="423862"/>
            <a:chExt cx="7496175" cy="747713"/>
          </a:xfrm>
        </p:grpSpPr>
        <p:sp>
          <p:nvSpPr>
            <p:cNvPr id="3" name="TextBox 3"/>
            <p:cNvSpPr txBox="1"/>
            <p:nvPr/>
          </p:nvSpPr>
          <p:spPr>
            <a:xfrm>
              <a:off x="542925" y="423862"/>
              <a:ext cx="4542711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分级分类管理，数据安全趋严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748665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《生成式人工智能管理办法》修订版出台，在鼓励创新的同时筑牢安全底线。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571500" y="1428750"/>
            <a:ext cx="5334000" cy="4953000"/>
            <a:chOff x="571500" y="1428750"/>
            <a:chExt cx="5334000" cy="4953000"/>
          </a:xfrm>
        </p:grpSpPr>
        <p:sp>
          <p:nvSpPr>
            <p:cNvPr id="6" name="Freeform 6"/>
            <p:cNvSpPr/>
            <p:nvPr/>
          </p:nvSpPr>
          <p:spPr>
            <a:xfrm>
              <a:off x="571500" y="1428750"/>
              <a:ext cx="5334000" cy="4953000"/>
            </a:xfrm>
            <a:custGeom>
              <a:avLst/>
              <a:gdLst/>
              <a:ahLst/>
              <a:cxnLst/>
              <a:rect l="l" t="t" r="r" b="b"/>
              <a:pathLst>
                <a:path w="5334000" h="4953000">
                  <a:moveTo>
                    <a:pt x="76200" y="0"/>
                  </a:moveTo>
                  <a:lnTo>
                    <a:pt x="5257800" y="0"/>
                  </a:lnTo>
                  <a:cubicBezTo>
                    <a:pt x="5299884" y="0"/>
                    <a:pt x="5334000" y="34116"/>
                    <a:pt x="5334000" y="76200"/>
                  </a:cubicBezTo>
                  <a:lnTo>
                    <a:pt x="5334000" y="4876800"/>
                  </a:lnTo>
                  <a:cubicBezTo>
                    <a:pt x="5334000" y="4918884"/>
                    <a:pt x="5299884" y="4953000"/>
                    <a:pt x="5257800" y="4953000"/>
                  </a:cubicBezTo>
                  <a:lnTo>
                    <a:pt x="76200" y="4953000"/>
                  </a:lnTo>
                  <a:cubicBezTo>
                    <a:pt x="34116" y="4953000"/>
                    <a:pt x="0" y="4918884"/>
                    <a:pt x="0" y="4876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E8F0FE"/>
            </a:solidFill>
            <a:ln>
              <a:noFill/>
            </a:ln>
          </p:spPr>
        </p:sp>
        <p:grpSp>
          <p:nvGrpSpPr>
            <p:cNvPr id="9" name="Group 9"/>
            <p:cNvGrpSpPr/>
            <p:nvPr/>
          </p:nvGrpSpPr>
          <p:grpSpPr>
            <a:xfrm>
              <a:off x="777721" y="1790700"/>
              <a:ext cx="186006" cy="171450"/>
              <a:chOff x="777721" y="1790700"/>
              <a:chExt cx="186006" cy="17145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777721" y="1790700"/>
                <a:ext cx="186006" cy="169983"/>
              </a:xfrm>
              <a:custGeom>
                <a:avLst/>
                <a:gdLst/>
                <a:ahLst/>
                <a:cxnLst/>
                <a:rect l="l" t="t" r="r" b="b"/>
                <a:pathLst>
                  <a:path w="186006" h="169983">
                    <a:moveTo>
                      <a:pt x="93436" y="169983"/>
                    </a:moveTo>
                    <a:cubicBezTo>
                      <a:pt x="33766" y="151487"/>
                      <a:pt x="0" y="88510"/>
                      <a:pt x="17617" y="28575"/>
                    </a:cubicBezTo>
                    <a:cubicBezTo>
                      <a:pt x="47292" y="29933"/>
                      <a:pt x="76331" y="19684"/>
                      <a:pt x="98579" y="0"/>
                    </a:cubicBezTo>
                    <a:cubicBezTo>
                      <a:pt x="120828" y="19684"/>
                      <a:pt x="149867" y="29933"/>
                      <a:pt x="179542" y="28575"/>
                    </a:cubicBezTo>
                    <a:cubicBezTo>
                      <a:pt x="186006" y="50569"/>
                      <a:pt x="185708" y="73999"/>
                      <a:pt x="178685" y="95822"/>
                    </a:cubicBez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  <p:sp>
            <p:nvSpPr>
              <p:cNvPr id="8" name="Freeform 8"/>
              <p:cNvSpPr/>
              <p:nvPr/>
            </p:nvSpPr>
            <p:spPr>
              <a:xfrm>
                <a:off x="904875" y="1924050"/>
                <a:ext cx="57150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57150" h="38100">
                    <a:moveTo>
                      <a:pt x="0" y="19050"/>
                    </a:moveTo>
                    <a:lnTo>
                      <a:pt x="19050" y="38100"/>
                    </a:lnTo>
                    <a:lnTo>
                      <a:pt x="57150" y="0"/>
                    </a:ln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</p:grpSp>
        <p:sp>
          <p:nvSpPr>
            <p:cNvPr id="10" name="TextBox 10"/>
            <p:cNvSpPr txBox="1"/>
            <p:nvPr/>
          </p:nvSpPr>
          <p:spPr>
            <a:xfrm>
              <a:off x="1066800" y="1714500"/>
              <a:ext cx="141827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分级分类管理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46760" y="2061210"/>
              <a:ext cx="2282571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新规明确对不同风险等级的AI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46760" y="2299335"/>
              <a:ext cx="24841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应用实施差异化监管，精准施策</a:t>
              </a:r>
            </a:p>
          </p:txBody>
        </p:sp>
        <p:grpSp>
          <p:nvGrpSpPr>
            <p:cNvPr id="16" name="Group 16"/>
            <p:cNvGrpSpPr/>
            <p:nvPr/>
          </p:nvGrpSpPr>
          <p:grpSpPr>
            <a:xfrm>
              <a:off x="809625" y="2981325"/>
              <a:ext cx="133350" cy="171450"/>
              <a:chOff x="809625" y="2981325"/>
              <a:chExt cx="133350" cy="17145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809625" y="3057525"/>
                <a:ext cx="133350" cy="95250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95250">
                    <a:moveTo>
                      <a:pt x="0" y="19050"/>
                    </a:moveTo>
                    <a:cubicBezTo>
                      <a:pt x="0" y="8529"/>
                      <a:pt x="8529" y="0"/>
                      <a:pt x="19050" y="0"/>
                    </a:cubicBezTo>
                    <a:lnTo>
                      <a:pt x="114300" y="0"/>
                    </a:lnTo>
                    <a:cubicBezTo>
                      <a:pt x="124821" y="0"/>
                      <a:pt x="133350" y="8529"/>
                      <a:pt x="133350" y="19050"/>
                    </a:cubicBezTo>
                    <a:lnTo>
                      <a:pt x="133350" y="76200"/>
                    </a:lnTo>
                    <a:cubicBezTo>
                      <a:pt x="133350" y="86721"/>
                      <a:pt x="124821" y="95250"/>
                      <a:pt x="114300" y="95250"/>
                    </a:cubicBezTo>
                    <a:lnTo>
                      <a:pt x="19050" y="95250"/>
                    </a:lnTo>
                    <a:cubicBezTo>
                      <a:pt x="8529" y="95250"/>
                      <a:pt x="0" y="86721"/>
                      <a:pt x="0" y="76200"/>
                    </a:cubicBezTo>
                    <a:lnTo>
                      <a:pt x="0" y="19050"/>
                    </a:ln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  <p:sp>
            <p:nvSpPr>
              <p:cNvPr id="14" name="Freeform 14"/>
              <p:cNvSpPr/>
              <p:nvPr/>
            </p:nvSpPr>
            <p:spPr>
              <a:xfrm>
                <a:off x="866775" y="3095625"/>
                <a:ext cx="19050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19050">
                    <a:moveTo>
                      <a:pt x="0" y="9525"/>
                    </a:moveTo>
                    <a:cubicBezTo>
                      <a:pt x="0" y="14786"/>
                      <a:pt x="4264" y="19050"/>
                      <a:pt x="9525" y="19050"/>
                    </a:cubicBezTo>
                    <a:cubicBezTo>
                      <a:pt x="14786" y="19050"/>
                      <a:pt x="19050" y="14786"/>
                      <a:pt x="19050" y="9525"/>
                    </a:cubicBezTo>
                    <a:cubicBezTo>
                      <a:pt x="19050" y="4264"/>
                      <a:pt x="14786" y="0"/>
                      <a:pt x="9525" y="0"/>
                    </a:cubicBezTo>
                    <a:cubicBezTo>
                      <a:pt x="4264" y="0"/>
                      <a:pt x="0" y="4264"/>
                      <a:pt x="0" y="9525"/>
                    </a:cubicBez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  <p:sp>
            <p:nvSpPr>
              <p:cNvPr id="15" name="Freeform 15"/>
              <p:cNvSpPr/>
              <p:nvPr/>
            </p:nvSpPr>
            <p:spPr>
              <a:xfrm>
                <a:off x="838200" y="2981325"/>
                <a:ext cx="76200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76200">
                    <a:moveTo>
                      <a:pt x="0" y="76200"/>
                    </a:moveTo>
                    <a:lnTo>
                      <a:pt x="0" y="38100"/>
                    </a:lnTo>
                    <a:cubicBezTo>
                      <a:pt x="0" y="17058"/>
                      <a:pt x="17058" y="0"/>
                      <a:pt x="38100" y="0"/>
                    </a:cubicBezTo>
                    <a:cubicBezTo>
                      <a:pt x="59142" y="0"/>
                      <a:pt x="76200" y="17058"/>
                      <a:pt x="76200" y="38100"/>
                    </a:cubicBezTo>
                    <a:lnTo>
                      <a:pt x="76200" y="76200"/>
                    </a:ln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</p:grpSp>
        <p:sp>
          <p:nvSpPr>
            <p:cNvPr id="17" name="TextBox 17"/>
            <p:cNvSpPr txBox="1"/>
            <p:nvPr/>
          </p:nvSpPr>
          <p:spPr>
            <a:xfrm>
              <a:off x="1066800" y="2905125"/>
              <a:ext cx="141827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数据隐私保护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46760" y="3251835"/>
              <a:ext cx="24841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对个人数据收集、使用及存储提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46760" y="3489960"/>
              <a:ext cx="26593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出更严格要求，违规成本大幅增加</a:t>
              </a:r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6286500" y="1428750"/>
            <a:ext cx="5334000" cy="4953000"/>
            <a:chOff x="6286500" y="1428750"/>
            <a:chExt cx="5334000" cy="4953000"/>
          </a:xfrm>
        </p:grpSpPr>
        <p:sp>
          <p:nvSpPr>
            <p:cNvPr id="21" name="Freeform 21"/>
            <p:cNvSpPr/>
            <p:nvPr/>
          </p:nvSpPr>
          <p:spPr>
            <a:xfrm>
              <a:off x="6286500" y="1428750"/>
              <a:ext cx="5334000" cy="4953000"/>
            </a:xfrm>
            <a:custGeom>
              <a:avLst/>
              <a:gdLst/>
              <a:ahLst/>
              <a:cxnLst/>
              <a:rect l="l" t="t" r="r" b="b"/>
              <a:pathLst>
                <a:path w="5334000" h="4953000">
                  <a:moveTo>
                    <a:pt x="76200" y="0"/>
                  </a:moveTo>
                  <a:lnTo>
                    <a:pt x="5257800" y="0"/>
                  </a:lnTo>
                  <a:cubicBezTo>
                    <a:pt x="5299884" y="0"/>
                    <a:pt x="5334000" y="34116"/>
                    <a:pt x="5334000" y="76200"/>
                  </a:cubicBezTo>
                  <a:lnTo>
                    <a:pt x="5334000" y="4876800"/>
                  </a:lnTo>
                  <a:cubicBezTo>
                    <a:pt x="5334000" y="4918884"/>
                    <a:pt x="5299884" y="4953000"/>
                    <a:pt x="5257800" y="4953000"/>
                  </a:cubicBezTo>
                  <a:lnTo>
                    <a:pt x="76200" y="4953000"/>
                  </a:lnTo>
                  <a:cubicBezTo>
                    <a:pt x="34116" y="4953000"/>
                    <a:pt x="0" y="4918884"/>
                    <a:pt x="0" y="4876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E8F0FE"/>
            </a:solidFill>
            <a:ln>
              <a:noFill/>
            </a:ln>
          </p:spPr>
        </p:sp>
        <p:grpSp>
          <p:nvGrpSpPr>
            <p:cNvPr id="27" name="Group 27"/>
            <p:cNvGrpSpPr/>
            <p:nvPr/>
          </p:nvGrpSpPr>
          <p:grpSpPr>
            <a:xfrm>
              <a:off x="6505575" y="1790700"/>
              <a:ext cx="171450" cy="171450"/>
              <a:chOff x="6505575" y="1790700"/>
              <a:chExt cx="171450" cy="17145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6505575" y="1790700"/>
                <a:ext cx="171450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171450">
                    <a:moveTo>
                      <a:pt x="0" y="85725"/>
                    </a:moveTo>
                    <a:cubicBezTo>
                      <a:pt x="0" y="133070"/>
                      <a:pt x="38380" y="171450"/>
                      <a:pt x="85725" y="171450"/>
                    </a:cubicBezTo>
                    <a:cubicBezTo>
                      <a:pt x="133070" y="171450"/>
                      <a:pt x="171450" y="133070"/>
                      <a:pt x="171450" y="85725"/>
                    </a:cubicBezTo>
                    <a:cubicBezTo>
                      <a:pt x="171450" y="38380"/>
                      <a:pt x="133070" y="0"/>
                      <a:pt x="85725" y="0"/>
                    </a:cubicBezTo>
                    <a:cubicBezTo>
                      <a:pt x="38380" y="0"/>
                      <a:pt x="0" y="38380"/>
                      <a:pt x="0" y="85725"/>
                    </a:cubicBezTo>
                  </a:path>
                </a:pathLst>
              </a:custGeom>
              <a:noFill/>
              <a:ln w="19050">
                <a:solidFill>
                  <a:srgbClr val="34A853"/>
                </a:solidFill>
              </a:ln>
            </p:spPr>
          </p:sp>
          <p:sp>
            <p:nvSpPr>
              <p:cNvPr id="23" name="Freeform 23"/>
              <p:cNvSpPr/>
              <p:nvPr/>
            </p:nvSpPr>
            <p:spPr>
              <a:xfrm>
                <a:off x="6511290" y="1847850"/>
                <a:ext cx="16002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60020" h="9525">
                    <a:moveTo>
                      <a:pt x="0" y="0"/>
                    </a:moveTo>
                    <a:lnTo>
                      <a:pt x="160020" y="0"/>
                    </a:lnTo>
                  </a:path>
                </a:pathLst>
              </a:custGeom>
              <a:noFill/>
              <a:ln w="19050">
                <a:solidFill>
                  <a:srgbClr val="34A853"/>
                </a:solidFill>
              </a:ln>
            </p:spPr>
          </p:sp>
          <p:sp>
            <p:nvSpPr>
              <p:cNvPr id="24" name="Freeform 24"/>
              <p:cNvSpPr/>
              <p:nvPr/>
            </p:nvSpPr>
            <p:spPr>
              <a:xfrm>
                <a:off x="6511290" y="1905000"/>
                <a:ext cx="16002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60020" h="9525">
                    <a:moveTo>
                      <a:pt x="0" y="0"/>
                    </a:moveTo>
                    <a:lnTo>
                      <a:pt x="160020" y="0"/>
                    </a:lnTo>
                  </a:path>
                </a:pathLst>
              </a:custGeom>
              <a:noFill/>
              <a:ln w="19050">
                <a:solidFill>
                  <a:srgbClr val="34A853"/>
                </a:solidFill>
              </a:ln>
            </p:spPr>
          </p:sp>
          <p:sp>
            <p:nvSpPr>
              <p:cNvPr id="25" name="Freeform 25"/>
              <p:cNvSpPr/>
              <p:nvPr/>
            </p:nvSpPr>
            <p:spPr>
              <a:xfrm>
                <a:off x="6553800" y="1790700"/>
                <a:ext cx="32738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32738" h="171450">
                    <a:moveTo>
                      <a:pt x="32738" y="0"/>
                    </a:moveTo>
                    <a:cubicBezTo>
                      <a:pt x="0" y="52462"/>
                      <a:pt x="0" y="118988"/>
                      <a:pt x="32738" y="171450"/>
                    </a:cubicBezTo>
                  </a:path>
                </a:pathLst>
              </a:custGeom>
              <a:noFill/>
              <a:ln w="19050">
                <a:solidFill>
                  <a:srgbClr val="34A853"/>
                </a:solidFill>
              </a:ln>
            </p:spPr>
          </p:sp>
          <p:sp>
            <p:nvSpPr>
              <p:cNvPr id="26" name="Freeform 26"/>
              <p:cNvSpPr/>
              <p:nvPr/>
            </p:nvSpPr>
            <p:spPr>
              <a:xfrm>
                <a:off x="6596062" y="1790700"/>
                <a:ext cx="32738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32738" h="171450">
                    <a:moveTo>
                      <a:pt x="0" y="0"/>
                    </a:moveTo>
                    <a:cubicBezTo>
                      <a:pt x="32738" y="52462"/>
                      <a:pt x="32738" y="118988"/>
                      <a:pt x="0" y="171450"/>
                    </a:cubicBezTo>
                  </a:path>
                </a:pathLst>
              </a:custGeom>
              <a:noFill/>
              <a:ln w="19050">
                <a:solidFill>
                  <a:srgbClr val="34A853"/>
                </a:solidFill>
              </a:ln>
            </p:spPr>
          </p:sp>
        </p:grpSp>
        <p:sp>
          <p:nvSpPr>
            <p:cNvPr id="28" name="TextBox 28"/>
            <p:cNvSpPr txBox="1"/>
            <p:nvPr/>
          </p:nvSpPr>
          <p:spPr>
            <a:xfrm>
              <a:off x="6781800" y="1714500"/>
              <a:ext cx="141827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跨境传输审查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6461760" y="2061210"/>
              <a:ext cx="17830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加强数据出境安全评估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6461760" y="2299335"/>
              <a:ext cx="24841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确保国家数据安全与公民个人信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6461760" y="2537460"/>
              <a:ext cx="5562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息保护</a:t>
              </a:r>
            </a:p>
          </p:txBody>
        </p:sp>
        <p:grpSp>
          <p:nvGrpSpPr>
            <p:cNvPr id="35" name="Group 35"/>
            <p:cNvGrpSpPr/>
            <p:nvPr/>
          </p:nvGrpSpPr>
          <p:grpSpPr>
            <a:xfrm>
              <a:off x="6495239" y="3216286"/>
              <a:ext cx="192114" cy="165051"/>
              <a:chOff x="6495239" y="3216286"/>
              <a:chExt cx="192114" cy="165051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6591300" y="3276600"/>
                <a:ext cx="9525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38100">
                    <a:moveTo>
                      <a:pt x="0" y="0"/>
                    </a:moveTo>
                    <a:lnTo>
                      <a:pt x="0" y="3810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33" name="Freeform 33"/>
              <p:cNvSpPr/>
              <p:nvPr/>
            </p:nvSpPr>
            <p:spPr>
              <a:xfrm>
                <a:off x="6495239" y="3216286"/>
                <a:ext cx="192114" cy="165051"/>
              </a:xfrm>
              <a:custGeom>
                <a:avLst/>
                <a:gdLst/>
                <a:ahLst/>
                <a:cxnLst/>
                <a:rect l="l" t="t" r="r" b="b"/>
                <a:pathLst>
                  <a:path w="192114" h="165051">
                    <a:moveTo>
                      <a:pt x="80468" y="8794"/>
                    </a:moveTo>
                    <a:lnTo>
                      <a:pt x="3259" y="137705"/>
                    </a:lnTo>
                    <a:cubicBezTo>
                      <a:pt x="20" y="143314"/>
                      <a:pt x="0" y="150220"/>
                      <a:pt x="3207" y="155848"/>
                    </a:cubicBezTo>
                    <a:cubicBezTo>
                      <a:pt x="6413" y="161475"/>
                      <a:pt x="12365" y="164979"/>
                      <a:pt x="18842" y="165051"/>
                    </a:cubicBezTo>
                    <a:lnTo>
                      <a:pt x="173280" y="165051"/>
                    </a:lnTo>
                    <a:cubicBezTo>
                      <a:pt x="179753" y="164977"/>
                      <a:pt x="185702" y="161474"/>
                      <a:pt x="188908" y="155850"/>
                    </a:cubicBezTo>
                    <a:cubicBezTo>
                      <a:pt x="192114" y="150226"/>
                      <a:pt x="192097" y="143323"/>
                      <a:pt x="188863" y="137715"/>
                    </a:cubicBezTo>
                    <a:lnTo>
                      <a:pt x="111653" y="8784"/>
                    </a:lnTo>
                    <a:cubicBezTo>
                      <a:pt x="108349" y="3331"/>
                      <a:pt x="102437" y="0"/>
                      <a:pt x="96061" y="0"/>
                    </a:cubicBezTo>
                    <a:cubicBezTo>
                      <a:pt x="89685" y="0"/>
                      <a:pt x="83772" y="3331"/>
                      <a:pt x="80468" y="8784"/>
                    </a:cubicBez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34" name="Freeform 34"/>
              <p:cNvSpPr/>
              <p:nvPr/>
            </p:nvSpPr>
            <p:spPr>
              <a:xfrm>
                <a:off x="6591300" y="3343275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95" y="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</p:grpSp>
        <p:sp>
          <p:nvSpPr>
            <p:cNvPr id="36" name="TextBox 36"/>
            <p:cNvSpPr txBox="1"/>
            <p:nvPr/>
          </p:nvSpPr>
          <p:spPr>
            <a:xfrm>
              <a:off x="6781800" y="3143250"/>
              <a:ext cx="141827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内容合规机制</a:t>
              </a: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6461760" y="3489960"/>
              <a:ext cx="24841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强制要求建立生成内容标识与溯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6461760" y="3728085"/>
              <a:ext cx="5562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源机制</a:t>
              </a:r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6461760" y="3966210"/>
              <a:ext cx="17830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防止虚假有害信息传播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4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0" grpId="0"/>
      <p:bldP spid="4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A73E8"/>
          </a:solidFill>
          <a:ln>
            <a:noFill/>
          </a:ln>
        </p:spPr>
      </p:sp>
      <p:grpSp>
        <p:nvGrpSpPr>
          <p:cNvPr id="6" name="Group 6"/>
          <p:cNvGrpSpPr/>
          <p:nvPr/>
        </p:nvGrpSpPr>
        <p:grpSpPr>
          <a:xfrm>
            <a:off x="3157633" y="2707958"/>
            <a:ext cx="5876734" cy="1044892"/>
            <a:chOff x="3157633" y="2707958"/>
            <a:chExt cx="5876734" cy="1044892"/>
          </a:xfrm>
        </p:grpSpPr>
        <p:sp>
          <p:nvSpPr>
            <p:cNvPr id="3" name="TextBox 3"/>
            <p:cNvSpPr txBox="1"/>
            <p:nvPr/>
          </p:nvSpPr>
          <p:spPr>
            <a:xfrm>
              <a:off x="3157633" y="2707958"/>
              <a:ext cx="5876734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15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行业概览：爆发式增长元年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4890135" y="3329940"/>
              <a:ext cx="2411730" cy="3657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800" dirty="0">
                  <a:solidFill>
                    <a:srgbClr val="E8F0FE"/>
                  </a:solidFill>
                  <a:latin typeface="Noto Sans CJK SC"/>
                  <a:ea typeface="Microsoft YaHei"/>
                  <a:cs typeface="Noto Sans CJK SC"/>
                </a:rPr>
                <a:t>INDUSTRY OVERVIEW</a:t>
              </a:r>
            </a:p>
          </p:txBody>
        </p:sp>
        <p:sp>
          <p:nvSpPr>
            <p:cNvPr id="5" name="Freeform 5"/>
            <p:cNvSpPr/>
            <p:nvPr/>
          </p:nvSpPr>
          <p:spPr>
            <a:xfrm>
              <a:off x="5429250" y="3714750"/>
              <a:ext cx="1333500" cy="38100"/>
            </a:xfrm>
            <a:custGeom>
              <a:avLst/>
              <a:gdLst/>
              <a:ahLst/>
              <a:cxnLst/>
              <a:rect l="l" t="t" r="r" b="b"/>
              <a:pathLst>
                <a:path w="1333500" h="38100">
                  <a:moveTo>
                    <a:pt x="19050" y="0"/>
                  </a:moveTo>
                  <a:lnTo>
                    <a:pt x="1314450" y="0"/>
                  </a:lnTo>
                  <a:cubicBezTo>
                    <a:pt x="1324971" y="0"/>
                    <a:pt x="1333500" y="8529"/>
                    <a:pt x="1333500" y="19050"/>
                  </a:cubicBezTo>
                  <a:lnTo>
                    <a:pt x="1333500" y="19050"/>
                  </a:lnTo>
                  <a:cubicBezTo>
                    <a:pt x="1333500" y="29571"/>
                    <a:pt x="1324971" y="38100"/>
                    <a:pt x="1314450" y="38100"/>
                  </a:cubicBezTo>
                  <a:lnTo>
                    <a:pt x="19050" y="38100"/>
                  </a:lnTo>
                  <a:cubicBezTo>
                    <a:pt x="8529" y="38100"/>
                    <a:pt x="0" y="29571"/>
                    <a:pt x="0" y="19050"/>
                  </a:cubicBezTo>
                  <a:lnTo>
                    <a:pt x="0" y="19050"/>
                  </a:lnTo>
                  <a:cubicBezTo>
                    <a:pt x="0" y="8529"/>
                    <a:pt x="8529" y="0"/>
                    <a:pt x="19050" y="0"/>
                  </a:cubicBezTo>
                  <a:close/>
                </a:path>
              </a:pathLst>
            </a:custGeom>
            <a:solidFill>
              <a:srgbClr val="FBBC04"/>
            </a:solidFill>
            <a:ln>
              <a:noFill/>
            </a:ln>
          </p:spPr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2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2925" y="423862"/>
            <a:ext cx="7682389" cy="747713"/>
            <a:chOff x="542925" y="423862"/>
            <a:chExt cx="7682389" cy="747713"/>
          </a:xfrm>
        </p:grpSpPr>
        <p:sp>
          <p:nvSpPr>
            <p:cNvPr id="3" name="TextBox 3"/>
            <p:cNvSpPr txBox="1"/>
            <p:nvPr/>
          </p:nvSpPr>
          <p:spPr>
            <a:xfrm>
              <a:off x="542925" y="423862"/>
              <a:ext cx="4991267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国产GPU替代加速，昇腾占比35%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7672864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AI算力纳入新基建，硬件自主可控成为国家战略，华为昇腾市场份额显著提升。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571500" y="1428750"/>
            <a:ext cx="2667000" cy="4000500"/>
            <a:chOff x="571500" y="1428750"/>
            <a:chExt cx="2667000" cy="4000500"/>
          </a:xfrm>
        </p:grpSpPr>
        <p:sp>
          <p:nvSpPr>
            <p:cNvPr id="6" name="Freeform 6"/>
            <p:cNvSpPr/>
            <p:nvPr/>
          </p:nvSpPr>
          <p:spPr>
            <a:xfrm>
              <a:off x="571500" y="1428750"/>
              <a:ext cx="2667000" cy="4000500"/>
            </a:xfrm>
            <a:custGeom>
              <a:avLst/>
              <a:gdLst/>
              <a:ahLst/>
              <a:cxnLst/>
              <a:rect l="l" t="t" r="r" b="b"/>
              <a:pathLst>
                <a:path w="2667000" h="4000500">
                  <a:moveTo>
                    <a:pt x="76200" y="0"/>
                  </a:moveTo>
                  <a:lnTo>
                    <a:pt x="2590800" y="0"/>
                  </a:lnTo>
                  <a:cubicBezTo>
                    <a:pt x="2632884" y="0"/>
                    <a:pt x="2667000" y="34116"/>
                    <a:pt x="2667000" y="76200"/>
                  </a:cubicBezTo>
                  <a:lnTo>
                    <a:pt x="2667000" y="3924300"/>
                  </a:lnTo>
                  <a:cubicBezTo>
                    <a:pt x="2667000" y="3966384"/>
                    <a:pt x="2632884" y="4000500"/>
                    <a:pt x="2590800" y="4000500"/>
                  </a:cubicBezTo>
                  <a:lnTo>
                    <a:pt x="76200" y="4000500"/>
                  </a:lnTo>
                  <a:cubicBezTo>
                    <a:pt x="34116" y="4000500"/>
                    <a:pt x="0" y="3966384"/>
                    <a:pt x="0" y="39243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E8F0FE"/>
            </a:solidFill>
            <a:ln w="9525">
              <a:solidFill>
                <a:srgbClr val="1A73E8"/>
              </a:solidFill>
            </a:ln>
          </p:spPr>
        </p:sp>
        <p:grpSp>
          <p:nvGrpSpPr>
            <p:cNvPr id="10" name="Group 10"/>
            <p:cNvGrpSpPr/>
            <p:nvPr/>
          </p:nvGrpSpPr>
          <p:grpSpPr>
            <a:xfrm>
              <a:off x="895350" y="1800225"/>
              <a:ext cx="228600" cy="228600"/>
              <a:chOff x="895350" y="1800225"/>
              <a:chExt cx="228600" cy="2286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895350" y="1800225"/>
                <a:ext cx="228600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228600" h="114300">
                    <a:moveTo>
                      <a:pt x="0" y="114300"/>
                    </a:moveTo>
                    <a:lnTo>
                      <a:pt x="12700" y="114300"/>
                    </a:lnTo>
                    <a:moveTo>
                      <a:pt x="114300" y="0"/>
                    </a:moveTo>
                    <a:lnTo>
                      <a:pt x="114300" y="12700"/>
                    </a:lnTo>
                    <a:moveTo>
                      <a:pt x="215900" y="114300"/>
                    </a:moveTo>
                    <a:lnTo>
                      <a:pt x="228600" y="114300"/>
                    </a:lnTo>
                    <a:moveTo>
                      <a:pt x="33020" y="33020"/>
                    </a:moveTo>
                    <a:lnTo>
                      <a:pt x="41910" y="41910"/>
                    </a:lnTo>
                    <a:moveTo>
                      <a:pt x="195580" y="33020"/>
                    </a:moveTo>
                    <a:lnTo>
                      <a:pt x="186690" y="41910"/>
                    </a:ln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  <p:sp>
            <p:nvSpPr>
              <p:cNvPr id="8" name="Freeform 8"/>
              <p:cNvSpPr/>
              <p:nvPr/>
            </p:nvSpPr>
            <p:spPr>
              <a:xfrm>
                <a:off x="940765" y="1851025"/>
                <a:ext cx="137769" cy="177800"/>
              </a:xfrm>
              <a:custGeom>
                <a:avLst/>
                <a:gdLst/>
                <a:ahLst/>
                <a:cxnLst/>
                <a:rect l="l" t="t" r="r" b="b"/>
                <a:pathLst>
                  <a:path w="137769" h="177800">
                    <a:moveTo>
                      <a:pt x="30785" y="114300"/>
                    </a:moveTo>
                    <a:cubicBezTo>
                      <a:pt x="8919" y="97901"/>
                      <a:pt x="0" y="69349"/>
                      <a:pt x="8643" y="43420"/>
                    </a:cubicBezTo>
                    <a:cubicBezTo>
                      <a:pt x="17286" y="17490"/>
                      <a:pt x="41552" y="0"/>
                      <a:pt x="68885" y="0"/>
                    </a:cubicBezTo>
                    <a:cubicBezTo>
                      <a:pt x="96217" y="0"/>
                      <a:pt x="120483" y="17490"/>
                      <a:pt x="129126" y="43420"/>
                    </a:cubicBezTo>
                    <a:cubicBezTo>
                      <a:pt x="137769" y="69349"/>
                      <a:pt x="128850" y="97901"/>
                      <a:pt x="106985" y="114300"/>
                    </a:cubicBezTo>
                    <a:cubicBezTo>
                      <a:pt x="96928" y="124255"/>
                      <a:pt x="92212" y="138402"/>
                      <a:pt x="94285" y="152400"/>
                    </a:cubicBezTo>
                    <a:cubicBezTo>
                      <a:pt x="94285" y="166428"/>
                      <a:pt x="82913" y="177800"/>
                      <a:pt x="68885" y="177800"/>
                    </a:cubicBezTo>
                    <a:cubicBezTo>
                      <a:pt x="54857" y="177800"/>
                      <a:pt x="43485" y="166428"/>
                      <a:pt x="43485" y="152400"/>
                    </a:cubicBezTo>
                    <a:cubicBezTo>
                      <a:pt x="45557" y="138402"/>
                      <a:pt x="40841" y="124255"/>
                      <a:pt x="30785" y="114300"/>
                    </a:cubicBez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  <p:sp>
            <p:nvSpPr>
              <p:cNvPr id="9" name="Freeform 9"/>
              <p:cNvSpPr/>
              <p:nvPr/>
            </p:nvSpPr>
            <p:spPr>
              <a:xfrm>
                <a:off x="980440" y="1978025"/>
                <a:ext cx="5842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9525">
                    <a:moveTo>
                      <a:pt x="0" y="0"/>
                    </a:moveTo>
                    <a:lnTo>
                      <a:pt x="58420" y="0"/>
                    </a:ln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</p:grpSp>
        <p:sp>
          <p:nvSpPr>
            <p:cNvPr id="11" name="TextBox 11"/>
            <p:cNvSpPr txBox="1"/>
            <p:nvPr/>
          </p:nvSpPr>
          <p:spPr>
            <a:xfrm>
              <a:off x="840105" y="2140268"/>
              <a:ext cx="1069419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新基建纳入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842010" y="2442210"/>
              <a:ext cx="1581531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AI算力基础设施正式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842010" y="2680335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纳入国家新基建范畴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842010" y="2918460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获得政策与资金双重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842010" y="3156585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支持，推动产业快速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842010" y="3394710"/>
              <a:ext cx="9067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升级迭代。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3429000" y="1428750"/>
            <a:ext cx="2667000" cy="4000500"/>
            <a:chOff x="3429000" y="1428750"/>
            <a:chExt cx="2667000" cy="4000500"/>
          </a:xfrm>
        </p:grpSpPr>
        <p:sp>
          <p:nvSpPr>
            <p:cNvPr id="18" name="Freeform 18"/>
            <p:cNvSpPr/>
            <p:nvPr/>
          </p:nvSpPr>
          <p:spPr>
            <a:xfrm>
              <a:off x="3429000" y="1428750"/>
              <a:ext cx="2667000" cy="4000500"/>
            </a:xfrm>
            <a:custGeom>
              <a:avLst/>
              <a:gdLst/>
              <a:ahLst/>
              <a:cxnLst/>
              <a:rect l="l" t="t" r="r" b="b"/>
              <a:pathLst>
                <a:path w="2667000" h="4000500">
                  <a:moveTo>
                    <a:pt x="76200" y="0"/>
                  </a:moveTo>
                  <a:lnTo>
                    <a:pt x="2590800" y="0"/>
                  </a:lnTo>
                  <a:cubicBezTo>
                    <a:pt x="2632884" y="0"/>
                    <a:pt x="2667000" y="34116"/>
                    <a:pt x="2667000" y="76200"/>
                  </a:cubicBezTo>
                  <a:lnTo>
                    <a:pt x="2667000" y="3924300"/>
                  </a:lnTo>
                  <a:cubicBezTo>
                    <a:pt x="2667000" y="3966384"/>
                    <a:pt x="2632884" y="4000500"/>
                    <a:pt x="2590800" y="4000500"/>
                  </a:cubicBezTo>
                  <a:lnTo>
                    <a:pt x="76200" y="4000500"/>
                  </a:lnTo>
                  <a:cubicBezTo>
                    <a:pt x="34116" y="4000500"/>
                    <a:pt x="0" y="3966384"/>
                    <a:pt x="0" y="39243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E8F0FE"/>
            </a:solidFill>
            <a:ln w="9525">
              <a:solidFill>
                <a:srgbClr val="1A73E8"/>
              </a:solidFill>
            </a:ln>
          </p:spPr>
        </p:sp>
        <p:grpSp>
          <p:nvGrpSpPr>
            <p:cNvPr id="21" name="Group 21"/>
            <p:cNvGrpSpPr/>
            <p:nvPr/>
          </p:nvGrpSpPr>
          <p:grpSpPr>
            <a:xfrm>
              <a:off x="3735711" y="1800225"/>
              <a:ext cx="248008" cy="228600"/>
              <a:chOff x="3735711" y="1800225"/>
              <a:chExt cx="248008" cy="2286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3735711" y="1800225"/>
                <a:ext cx="248008" cy="226644"/>
              </a:xfrm>
              <a:custGeom>
                <a:avLst/>
                <a:gdLst/>
                <a:ahLst/>
                <a:cxnLst/>
                <a:rect l="l" t="t" r="r" b="b"/>
                <a:pathLst>
                  <a:path w="248008" h="226644">
                    <a:moveTo>
                      <a:pt x="124581" y="226644"/>
                    </a:moveTo>
                    <a:cubicBezTo>
                      <a:pt x="45022" y="201982"/>
                      <a:pt x="0" y="118014"/>
                      <a:pt x="23489" y="38100"/>
                    </a:cubicBezTo>
                    <a:cubicBezTo>
                      <a:pt x="63057" y="39911"/>
                      <a:pt x="101774" y="26246"/>
                      <a:pt x="131439" y="0"/>
                    </a:cubicBezTo>
                    <a:cubicBezTo>
                      <a:pt x="161104" y="26246"/>
                      <a:pt x="199822" y="39911"/>
                      <a:pt x="239389" y="38100"/>
                    </a:cubicBezTo>
                    <a:cubicBezTo>
                      <a:pt x="248008" y="67426"/>
                      <a:pt x="247610" y="98666"/>
                      <a:pt x="238246" y="127762"/>
                    </a:cubicBez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  <p:sp>
            <p:nvSpPr>
              <p:cNvPr id="20" name="Freeform 20"/>
              <p:cNvSpPr/>
              <p:nvPr/>
            </p:nvSpPr>
            <p:spPr>
              <a:xfrm>
                <a:off x="3905250" y="1978025"/>
                <a:ext cx="76200" cy="50800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50800">
                    <a:moveTo>
                      <a:pt x="0" y="25400"/>
                    </a:moveTo>
                    <a:lnTo>
                      <a:pt x="25400" y="50800"/>
                    </a:lnTo>
                    <a:lnTo>
                      <a:pt x="76200" y="0"/>
                    </a:ln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</p:grpSp>
        <p:sp>
          <p:nvSpPr>
            <p:cNvPr id="22" name="TextBox 22"/>
            <p:cNvSpPr txBox="1"/>
            <p:nvPr/>
          </p:nvSpPr>
          <p:spPr>
            <a:xfrm>
              <a:off x="3697605" y="2140268"/>
              <a:ext cx="127644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国产替代加速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3699510" y="2442210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受地缘政治影响，国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3699510" y="2680335"/>
              <a:ext cx="1581531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产AI芯片采购比例大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3699510" y="2918460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幅提升，供应链更安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699510" y="3156585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全，降低外部依赖风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3699510" y="3394710"/>
              <a:ext cx="3810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险。</a:t>
              </a: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6286500" y="1428750"/>
            <a:ext cx="2667000" cy="4000500"/>
            <a:chOff x="6286500" y="1428750"/>
            <a:chExt cx="2667000" cy="4000500"/>
          </a:xfrm>
        </p:grpSpPr>
        <p:sp>
          <p:nvSpPr>
            <p:cNvPr id="29" name="Freeform 29"/>
            <p:cNvSpPr/>
            <p:nvPr/>
          </p:nvSpPr>
          <p:spPr>
            <a:xfrm>
              <a:off x="6286500" y="1428750"/>
              <a:ext cx="2667000" cy="4000500"/>
            </a:xfrm>
            <a:custGeom>
              <a:avLst/>
              <a:gdLst/>
              <a:ahLst/>
              <a:cxnLst/>
              <a:rect l="l" t="t" r="r" b="b"/>
              <a:pathLst>
                <a:path w="2667000" h="4000500">
                  <a:moveTo>
                    <a:pt x="76200" y="0"/>
                  </a:moveTo>
                  <a:lnTo>
                    <a:pt x="2590800" y="0"/>
                  </a:lnTo>
                  <a:cubicBezTo>
                    <a:pt x="2632884" y="0"/>
                    <a:pt x="2667000" y="34116"/>
                    <a:pt x="2667000" y="76200"/>
                  </a:cubicBezTo>
                  <a:lnTo>
                    <a:pt x="2667000" y="3924300"/>
                  </a:lnTo>
                  <a:cubicBezTo>
                    <a:pt x="2667000" y="3966384"/>
                    <a:pt x="2632884" y="4000500"/>
                    <a:pt x="2590800" y="4000500"/>
                  </a:cubicBezTo>
                  <a:lnTo>
                    <a:pt x="76200" y="4000500"/>
                  </a:lnTo>
                  <a:cubicBezTo>
                    <a:pt x="34116" y="4000500"/>
                    <a:pt x="0" y="3966384"/>
                    <a:pt x="0" y="39243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E8F0FE"/>
            </a:solidFill>
            <a:ln w="9525">
              <a:solidFill>
                <a:srgbClr val="1A73E8"/>
              </a:solidFill>
            </a:ln>
          </p:spPr>
        </p:sp>
        <p:grpSp>
          <p:nvGrpSpPr>
            <p:cNvPr id="32" name="Group 32"/>
            <p:cNvGrpSpPr/>
            <p:nvPr/>
          </p:nvGrpSpPr>
          <p:grpSpPr>
            <a:xfrm>
              <a:off x="6606810" y="1802409"/>
              <a:ext cx="229600" cy="229956"/>
              <a:chOff x="6606810" y="1802409"/>
              <a:chExt cx="229600" cy="229956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6606810" y="1802409"/>
                <a:ext cx="229600" cy="229956"/>
              </a:xfrm>
              <a:custGeom>
                <a:avLst/>
                <a:gdLst/>
                <a:ahLst/>
                <a:cxnLst/>
                <a:rect l="l" t="t" r="r" b="b"/>
                <a:pathLst>
                  <a:path w="229600" h="229956">
                    <a:moveTo>
                      <a:pt x="92440" y="356"/>
                    </a:moveTo>
                    <a:cubicBezTo>
                      <a:pt x="37449" y="13104"/>
                      <a:pt x="0" y="64088"/>
                      <a:pt x="4282" y="120374"/>
                    </a:cubicBezTo>
                    <a:cubicBezTo>
                      <a:pt x="8564" y="176661"/>
                      <a:pt x="53296" y="221392"/>
                      <a:pt x="109582" y="225674"/>
                    </a:cubicBezTo>
                    <a:cubicBezTo>
                      <a:pt x="165869" y="229956"/>
                      <a:pt x="216852" y="192507"/>
                      <a:pt x="229600" y="137516"/>
                    </a:cubicBezTo>
                    <a:cubicBezTo>
                      <a:pt x="229600" y="130502"/>
                      <a:pt x="223914" y="124816"/>
                      <a:pt x="216900" y="124816"/>
                    </a:cubicBezTo>
                    <a:lnTo>
                      <a:pt x="130540" y="124816"/>
                    </a:lnTo>
                    <a:cubicBezTo>
                      <a:pt x="116512" y="124816"/>
                      <a:pt x="105140" y="113444"/>
                      <a:pt x="105140" y="99416"/>
                    </a:cubicBezTo>
                    <a:lnTo>
                      <a:pt x="105140" y="10516"/>
                    </a:lnTo>
                    <a:cubicBezTo>
                      <a:pt x="104821" y="7477"/>
                      <a:pt x="103299" y="4692"/>
                      <a:pt x="100913" y="2783"/>
                    </a:cubicBezTo>
                    <a:cubicBezTo>
                      <a:pt x="98526" y="874"/>
                      <a:pt x="95475" y="0"/>
                      <a:pt x="92440" y="356"/>
                    </a:cubicBez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31" name="Freeform 31"/>
              <p:cNvSpPr/>
              <p:nvPr/>
            </p:nvSpPr>
            <p:spPr>
              <a:xfrm>
                <a:off x="6762750" y="1806575"/>
                <a:ext cx="69850" cy="69850"/>
              </a:xfrm>
              <a:custGeom>
                <a:avLst/>
                <a:gdLst/>
                <a:ahLst/>
                <a:cxnLst/>
                <a:rect l="l" t="t" r="r" b="b"/>
                <a:pathLst>
                  <a:path w="69850" h="69850">
                    <a:moveTo>
                      <a:pt x="0" y="0"/>
                    </a:moveTo>
                    <a:cubicBezTo>
                      <a:pt x="32662" y="11501"/>
                      <a:pt x="58349" y="37188"/>
                      <a:pt x="69850" y="69850"/>
                    </a:cubicBezTo>
                    <a:lnTo>
                      <a:pt x="12700" y="69850"/>
                    </a:lnTo>
                    <a:cubicBezTo>
                      <a:pt x="5686" y="69850"/>
                      <a:pt x="0" y="64164"/>
                      <a:pt x="0" y="57150"/>
                    </a:cubicBez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</p:grpSp>
        <p:sp>
          <p:nvSpPr>
            <p:cNvPr id="33" name="TextBox 33"/>
            <p:cNvSpPr txBox="1"/>
            <p:nvPr/>
          </p:nvSpPr>
          <p:spPr>
            <a:xfrm>
              <a:off x="6555105" y="2140268"/>
              <a:ext cx="127644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华为昇腾份额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6532245" y="2517458"/>
              <a:ext cx="877060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150" b="1" dirty="0">
                  <a:solidFill>
                    <a:srgbClr val="FBBC04"/>
                  </a:solidFill>
                  <a:latin typeface="Noto Sans CJK SC"/>
                  <a:ea typeface="Microsoft YaHei"/>
                  <a:cs typeface="Noto Sans CJK SC"/>
                </a:rPr>
                <a:t>35%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6557010" y="3108960"/>
              <a:ext cx="1581531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在国内AI训练市场占</a:t>
              </a: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6557010" y="3347085"/>
              <a:ext cx="1546479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比已达35%，成为主</a:t>
              </a: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6557010" y="3585210"/>
              <a:ext cx="17830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力军，生态日益成熟。</a:t>
              </a:r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9144000" y="1428750"/>
            <a:ext cx="2667000" cy="4000500"/>
            <a:chOff x="9144000" y="1428750"/>
            <a:chExt cx="2667000" cy="4000500"/>
          </a:xfrm>
        </p:grpSpPr>
        <p:sp>
          <p:nvSpPr>
            <p:cNvPr id="39" name="Freeform 39"/>
            <p:cNvSpPr/>
            <p:nvPr/>
          </p:nvSpPr>
          <p:spPr>
            <a:xfrm>
              <a:off x="9144000" y="1428750"/>
              <a:ext cx="2667000" cy="4000500"/>
            </a:xfrm>
            <a:custGeom>
              <a:avLst/>
              <a:gdLst/>
              <a:ahLst/>
              <a:cxnLst/>
              <a:rect l="l" t="t" r="r" b="b"/>
              <a:pathLst>
                <a:path w="2667000" h="4000500">
                  <a:moveTo>
                    <a:pt x="76200" y="0"/>
                  </a:moveTo>
                  <a:lnTo>
                    <a:pt x="2590800" y="0"/>
                  </a:lnTo>
                  <a:cubicBezTo>
                    <a:pt x="2632884" y="0"/>
                    <a:pt x="2667000" y="34116"/>
                    <a:pt x="2667000" y="76200"/>
                  </a:cubicBezTo>
                  <a:lnTo>
                    <a:pt x="2667000" y="3924300"/>
                  </a:lnTo>
                  <a:cubicBezTo>
                    <a:pt x="2667000" y="3966384"/>
                    <a:pt x="2632884" y="4000500"/>
                    <a:pt x="2590800" y="4000500"/>
                  </a:cubicBezTo>
                  <a:lnTo>
                    <a:pt x="76200" y="4000500"/>
                  </a:lnTo>
                  <a:cubicBezTo>
                    <a:pt x="34116" y="4000500"/>
                    <a:pt x="0" y="3966384"/>
                    <a:pt x="0" y="39243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E8F0FE"/>
            </a:solidFill>
            <a:ln w="9525">
              <a:solidFill>
                <a:srgbClr val="1A73E8"/>
              </a:solidFill>
            </a:ln>
          </p:spPr>
        </p:sp>
        <p:sp>
          <p:nvSpPr>
            <p:cNvPr id="40" name="Freeform 40"/>
            <p:cNvSpPr/>
            <p:nvPr/>
          </p:nvSpPr>
          <p:spPr>
            <a:xfrm>
              <a:off x="9467850" y="1800225"/>
              <a:ext cx="228600" cy="228600"/>
            </a:xfrm>
            <a:custGeom>
              <a:avLst/>
              <a:gdLst/>
              <a:ahLst/>
              <a:cxnLst/>
              <a:rect l="l" t="t" r="r" b="b"/>
              <a:pathLst>
                <a:path w="228600" h="228600">
                  <a:moveTo>
                    <a:pt x="12700" y="50800"/>
                  </a:moveTo>
                  <a:lnTo>
                    <a:pt x="50800" y="50800"/>
                  </a:lnTo>
                  <a:cubicBezTo>
                    <a:pt x="57814" y="50800"/>
                    <a:pt x="63500" y="45114"/>
                    <a:pt x="63500" y="38100"/>
                  </a:cubicBezTo>
                  <a:lnTo>
                    <a:pt x="63500" y="25400"/>
                  </a:lnTo>
                  <a:cubicBezTo>
                    <a:pt x="63500" y="11372"/>
                    <a:pt x="74872" y="0"/>
                    <a:pt x="88900" y="0"/>
                  </a:cubicBezTo>
                  <a:cubicBezTo>
                    <a:pt x="102928" y="0"/>
                    <a:pt x="114300" y="11372"/>
                    <a:pt x="114300" y="25400"/>
                  </a:cubicBezTo>
                  <a:lnTo>
                    <a:pt x="114300" y="38100"/>
                  </a:lnTo>
                  <a:cubicBezTo>
                    <a:pt x="114300" y="45114"/>
                    <a:pt x="119986" y="50800"/>
                    <a:pt x="127000" y="50800"/>
                  </a:cubicBezTo>
                  <a:lnTo>
                    <a:pt x="165100" y="50800"/>
                  </a:lnTo>
                  <a:cubicBezTo>
                    <a:pt x="172114" y="50800"/>
                    <a:pt x="177800" y="56486"/>
                    <a:pt x="177800" y="63500"/>
                  </a:cubicBezTo>
                  <a:lnTo>
                    <a:pt x="177800" y="101600"/>
                  </a:lnTo>
                  <a:cubicBezTo>
                    <a:pt x="177800" y="108614"/>
                    <a:pt x="183486" y="114300"/>
                    <a:pt x="190500" y="114300"/>
                  </a:cubicBezTo>
                  <a:lnTo>
                    <a:pt x="203200" y="114300"/>
                  </a:lnTo>
                  <a:cubicBezTo>
                    <a:pt x="217228" y="114300"/>
                    <a:pt x="228600" y="125672"/>
                    <a:pt x="228600" y="139700"/>
                  </a:cubicBezTo>
                  <a:cubicBezTo>
                    <a:pt x="228600" y="153728"/>
                    <a:pt x="217228" y="165100"/>
                    <a:pt x="203200" y="165100"/>
                  </a:cubicBezTo>
                  <a:lnTo>
                    <a:pt x="190500" y="165100"/>
                  </a:lnTo>
                  <a:cubicBezTo>
                    <a:pt x="183486" y="165100"/>
                    <a:pt x="177800" y="170786"/>
                    <a:pt x="177800" y="177800"/>
                  </a:cubicBezTo>
                  <a:lnTo>
                    <a:pt x="177800" y="215900"/>
                  </a:lnTo>
                  <a:cubicBezTo>
                    <a:pt x="177800" y="222914"/>
                    <a:pt x="172114" y="228600"/>
                    <a:pt x="165100" y="228600"/>
                  </a:cubicBezTo>
                  <a:lnTo>
                    <a:pt x="127000" y="228600"/>
                  </a:lnTo>
                  <a:cubicBezTo>
                    <a:pt x="119986" y="228600"/>
                    <a:pt x="114300" y="222914"/>
                    <a:pt x="114300" y="215900"/>
                  </a:cubicBezTo>
                  <a:lnTo>
                    <a:pt x="114300" y="203200"/>
                  </a:lnTo>
                  <a:cubicBezTo>
                    <a:pt x="114300" y="189172"/>
                    <a:pt x="102928" y="177800"/>
                    <a:pt x="88900" y="177800"/>
                  </a:cubicBezTo>
                  <a:cubicBezTo>
                    <a:pt x="74872" y="177800"/>
                    <a:pt x="63500" y="189172"/>
                    <a:pt x="63500" y="203200"/>
                  </a:cubicBezTo>
                  <a:lnTo>
                    <a:pt x="63500" y="215900"/>
                  </a:lnTo>
                  <a:cubicBezTo>
                    <a:pt x="63500" y="222914"/>
                    <a:pt x="57814" y="228600"/>
                    <a:pt x="50800" y="228600"/>
                  </a:cubicBezTo>
                  <a:lnTo>
                    <a:pt x="12700" y="228600"/>
                  </a:lnTo>
                  <a:cubicBezTo>
                    <a:pt x="5686" y="228600"/>
                    <a:pt x="0" y="222914"/>
                    <a:pt x="0" y="215900"/>
                  </a:cubicBezTo>
                  <a:lnTo>
                    <a:pt x="0" y="177800"/>
                  </a:lnTo>
                  <a:cubicBezTo>
                    <a:pt x="0" y="170786"/>
                    <a:pt x="5686" y="165100"/>
                    <a:pt x="12700" y="165100"/>
                  </a:cubicBezTo>
                  <a:lnTo>
                    <a:pt x="25400" y="165100"/>
                  </a:lnTo>
                  <a:cubicBezTo>
                    <a:pt x="39428" y="165100"/>
                    <a:pt x="50800" y="153728"/>
                    <a:pt x="50800" y="139700"/>
                  </a:cubicBezTo>
                  <a:cubicBezTo>
                    <a:pt x="50800" y="125672"/>
                    <a:pt x="39428" y="114300"/>
                    <a:pt x="25400" y="114300"/>
                  </a:cubicBezTo>
                  <a:lnTo>
                    <a:pt x="12700" y="114300"/>
                  </a:lnTo>
                  <a:cubicBezTo>
                    <a:pt x="5686" y="114300"/>
                    <a:pt x="0" y="108614"/>
                    <a:pt x="0" y="101600"/>
                  </a:cubicBezTo>
                  <a:lnTo>
                    <a:pt x="0" y="63500"/>
                  </a:lnTo>
                  <a:cubicBezTo>
                    <a:pt x="0" y="56486"/>
                    <a:pt x="5686" y="50800"/>
                    <a:pt x="12700" y="50800"/>
                  </a:cubicBezTo>
                </a:path>
              </a:pathLst>
            </a:custGeom>
            <a:noFill/>
            <a:ln w="19050">
              <a:solidFill>
                <a:srgbClr val="1A73E8"/>
              </a:solidFill>
            </a:ln>
          </p:spPr>
        </p:sp>
        <p:sp>
          <p:nvSpPr>
            <p:cNvPr id="41" name="TextBox 41"/>
            <p:cNvSpPr txBox="1"/>
            <p:nvPr/>
          </p:nvSpPr>
          <p:spPr>
            <a:xfrm>
              <a:off x="9412605" y="2140268"/>
              <a:ext cx="127644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生态协同建设</a:t>
              </a:r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9414510" y="2442210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国产芯片与主流大模</a:t>
              </a:r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9414510" y="2680335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型框架完成深度适配</a:t>
              </a:r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9414510" y="2918460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，软硬件协同效率优</a:t>
              </a:r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9414510" y="3156585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化，应用落地速度加</a:t>
              </a:r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9414510" y="3394710"/>
              <a:ext cx="3810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快。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8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/>
      <p:bldP spid="28" grpId="0"/>
      <p:bldP spid="38" grpId="0"/>
      <p:bldP spid="4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2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A73E8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3157633" y="2707958"/>
            <a:ext cx="5876734" cy="987742"/>
            <a:chOff x="3157633" y="2707958"/>
            <a:chExt cx="5876734" cy="987742"/>
          </a:xfrm>
        </p:grpSpPr>
        <p:sp>
          <p:nvSpPr>
            <p:cNvPr id="3" name="TextBox 3"/>
            <p:cNvSpPr txBox="1"/>
            <p:nvPr/>
          </p:nvSpPr>
          <p:spPr>
            <a:xfrm>
              <a:off x="3157633" y="2707958"/>
              <a:ext cx="5876734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15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未来展望：挑战与机遇并存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015008" y="3329940"/>
              <a:ext cx="2161984" cy="3657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800" dirty="0">
                  <a:solidFill>
                    <a:srgbClr val="E8F0FE"/>
                  </a:solidFill>
                  <a:latin typeface="Noto Sans CJK SC"/>
                  <a:ea typeface="Microsoft YaHei"/>
                  <a:cs typeface="Noto Sans CJK SC"/>
                </a:rPr>
                <a:t>FUTURE OUTLOOK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2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2925" y="423862"/>
            <a:ext cx="7058025" cy="747713"/>
            <a:chOff x="542925" y="423862"/>
            <a:chExt cx="7058025" cy="747713"/>
          </a:xfrm>
        </p:grpSpPr>
        <p:sp>
          <p:nvSpPr>
            <p:cNvPr id="3" name="TextBox 3"/>
            <p:cNvSpPr txBox="1"/>
            <p:nvPr/>
          </p:nvSpPr>
          <p:spPr>
            <a:xfrm>
              <a:off x="542925" y="423862"/>
              <a:ext cx="4542711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行业面临算力瓶颈与伦理挑战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70485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在高速发展背后，能源消耗、算法偏见及就业结构冲击等问题亟待解决。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571500" y="1428750"/>
            <a:ext cx="5524500" cy="2286000"/>
            <a:chOff x="571500" y="1428750"/>
            <a:chExt cx="5524500" cy="2286000"/>
          </a:xfrm>
        </p:grpSpPr>
        <p:sp>
          <p:nvSpPr>
            <p:cNvPr id="6" name="Freeform 6"/>
            <p:cNvSpPr/>
            <p:nvPr/>
          </p:nvSpPr>
          <p:spPr>
            <a:xfrm>
              <a:off x="571500" y="1428750"/>
              <a:ext cx="5524500" cy="2286000"/>
            </a:xfrm>
            <a:custGeom>
              <a:avLst/>
              <a:gdLst/>
              <a:ahLst/>
              <a:cxnLst/>
              <a:rect l="l" t="t" r="r" b="b"/>
              <a:pathLst>
                <a:path w="5524500" h="2286000">
                  <a:moveTo>
                    <a:pt x="76200" y="0"/>
                  </a:moveTo>
                  <a:lnTo>
                    <a:pt x="5448300" y="0"/>
                  </a:lnTo>
                  <a:cubicBezTo>
                    <a:pt x="5490384" y="0"/>
                    <a:pt x="5524500" y="34116"/>
                    <a:pt x="5524500" y="76200"/>
                  </a:cubicBezTo>
                  <a:lnTo>
                    <a:pt x="5524500" y="2209800"/>
                  </a:lnTo>
                  <a:cubicBezTo>
                    <a:pt x="5524500" y="2251884"/>
                    <a:pt x="5490384" y="2286000"/>
                    <a:pt x="544830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8F9FA"/>
            </a:solidFill>
            <a:ln w="9525">
              <a:solidFill>
                <a:srgbClr val="DADCE0"/>
              </a:solidFill>
            </a:ln>
          </p:spPr>
        </p:sp>
        <p:grpSp>
          <p:nvGrpSpPr>
            <p:cNvPr id="10" name="Group 10"/>
            <p:cNvGrpSpPr/>
            <p:nvPr/>
          </p:nvGrpSpPr>
          <p:grpSpPr>
            <a:xfrm>
              <a:off x="878529" y="1791771"/>
              <a:ext cx="224133" cy="192560"/>
              <a:chOff x="878529" y="1791771"/>
              <a:chExt cx="224133" cy="19256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990600" y="1862138"/>
                <a:ext cx="9525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44450">
                    <a:moveTo>
                      <a:pt x="0" y="0"/>
                    </a:moveTo>
                    <a:lnTo>
                      <a:pt x="0" y="4445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8" name="Freeform 8"/>
              <p:cNvSpPr/>
              <p:nvPr/>
            </p:nvSpPr>
            <p:spPr>
              <a:xfrm>
                <a:off x="878529" y="1791771"/>
                <a:ext cx="224133" cy="192560"/>
              </a:xfrm>
              <a:custGeom>
                <a:avLst/>
                <a:gdLst/>
                <a:ahLst/>
                <a:cxnLst/>
                <a:rect l="l" t="t" r="r" b="b"/>
                <a:pathLst>
                  <a:path w="224133" h="192560">
                    <a:moveTo>
                      <a:pt x="93880" y="10259"/>
                    </a:moveTo>
                    <a:lnTo>
                      <a:pt x="3802" y="160656"/>
                    </a:lnTo>
                    <a:cubicBezTo>
                      <a:pt x="23" y="167200"/>
                      <a:pt x="0" y="175257"/>
                      <a:pt x="3741" y="181822"/>
                    </a:cubicBezTo>
                    <a:cubicBezTo>
                      <a:pt x="7482" y="188388"/>
                      <a:pt x="14426" y="192475"/>
                      <a:pt x="21982" y="192560"/>
                    </a:cubicBezTo>
                    <a:lnTo>
                      <a:pt x="202160" y="192560"/>
                    </a:lnTo>
                    <a:cubicBezTo>
                      <a:pt x="209712" y="192473"/>
                      <a:pt x="216652" y="188387"/>
                      <a:pt x="220393" y="181825"/>
                    </a:cubicBezTo>
                    <a:cubicBezTo>
                      <a:pt x="224133" y="175263"/>
                      <a:pt x="224113" y="167210"/>
                      <a:pt x="220340" y="160667"/>
                    </a:cubicBezTo>
                    <a:lnTo>
                      <a:pt x="130262" y="10248"/>
                    </a:lnTo>
                    <a:cubicBezTo>
                      <a:pt x="126408" y="3886"/>
                      <a:pt x="119509" y="0"/>
                      <a:pt x="112071" y="0"/>
                    </a:cubicBezTo>
                    <a:cubicBezTo>
                      <a:pt x="104632" y="0"/>
                      <a:pt x="97734" y="3886"/>
                      <a:pt x="93880" y="10248"/>
                    </a:cubicBez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9" name="Freeform 9"/>
              <p:cNvSpPr/>
              <p:nvPr/>
            </p:nvSpPr>
            <p:spPr>
              <a:xfrm>
                <a:off x="990600" y="1939925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111" y="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</p:grpSp>
        <p:sp>
          <p:nvSpPr>
            <p:cNvPr id="11" name="TextBox 11"/>
            <p:cNvSpPr txBox="1"/>
            <p:nvPr/>
          </p:nvSpPr>
          <p:spPr>
            <a:xfrm>
              <a:off x="1219200" y="1790700"/>
              <a:ext cx="141827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算力能源约束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842010" y="2204085"/>
              <a:ext cx="26593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大模型训练与推理能耗巨大，绿色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842010" y="2442210"/>
              <a:ext cx="26593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算力与液冷技术成为刚需，以降低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842010" y="2680335"/>
              <a:ext cx="21336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运营成本并符合环保标准。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6286500" y="1428750"/>
            <a:ext cx="5524500" cy="2286000"/>
            <a:chOff x="6286500" y="1428750"/>
            <a:chExt cx="5524500" cy="2286000"/>
          </a:xfrm>
        </p:grpSpPr>
        <p:sp>
          <p:nvSpPr>
            <p:cNvPr id="16" name="Freeform 16"/>
            <p:cNvSpPr/>
            <p:nvPr/>
          </p:nvSpPr>
          <p:spPr>
            <a:xfrm>
              <a:off x="6286500" y="1428750"/>
              <a:ext cx="5524500" cy="2286000"/>
            </a:xfrm>
            <a:custGeom>
              <a:avLst/>
              <a:gdLst/>
              <a:ahLst/>
              <a:cxnLst/>
              <a:rect l="l" t="t" r="r" b="b"/>
              <a:pathLst>
                <a:path w="5524500" h="2286000">
                  <a:moveTo>
                    <a:pt x="76200" y="0"/>
                  </a:moveTo>
                  <a:lnTo>
                    <a:pt x="5448300" y="0"/>
                  </a:lnTo>
                  <a:cubicBezTo>
                    <a:pt x="5490384" y="0"/>
                    <a:pt x="5524500" y="34116"/>
                    <a:pt x="5524500" y="76200"/>
                  </a:cubicBezTo>
                  <a:lnTo>
                    <a:pt x="5524500" y="2209800"/>
                  </a:lnTo>
                  <a:cubicBezTo>
                    <a:pt x="5524500" y="2251884"/>
                    <a:pt x="5490384" y="2286000"/>
                    <a:pt x="544830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8F9FA"/>
            </a:solidFill>
            <a:ln w="9525">
              <a:solidFill>
                <a:srgbClr val="DADCE0"/>
              </a:solidFill>
            </a:ln>
          </p:spPr>
        </p:sp>
        <p:grpSp>
          <p:nvGrpSpPr>
            <p:cNvPr id="22" name="Group 22"/>
            <p:cNvGrpSpPr/>
            <p:nvPr/>
          </p:nvGrpSpPr>
          <p:grpSpPr>
            <a:xfrm>
              <a:off x="6605588" y="1795462"/>
              <a:ext cx="200025" cy="198438"/>
              <a:chOff x="6605588" y="1795462"/>
              <a:chExt cx="200025" cy="198438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6650038" y="1984375"/>
                <a:ext cx="1111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11125" h="9525">
                    <a:moveTo>
                      <a:pt x="0" y="0"/>
                    </a:moveTo>
                    <a:lnTo>
                      <a:pt x="111125" y="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18" name="Freeform 18"/>
              <p:cNvSpPr/>
              <p:nvPr/>
            </p:nvSpPr>
            <p:spPr>
              <a:xfrm>
                <a:off x="6638925" y="1817688"/>
                <a:ext cx="133350" cy="11112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1112">
                    <a:moveTo>
                      <a:pt x="0" y="11112"/>
                    </a:moveTo>
                    <a:lnTo>
                      <a:pt x="66675" y="0"/>
                    </a:lnTo>
                    <a:lnTo>
                      <a:pt x="133350" y="11112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19" name="Freeform 19"/>
              <p:cNvSpPr/>
              <p:nvPr/>
            </p:nvSpPr>
            <p:spPr>
              <a:xfrm>
                <a:off x="6705600" y="1795462"/>
                <a:ext cx="9525" cy="188913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188913">
                    <a:moveTo>
                      <a:pt x="0" y="0"/>
                    </a:moveTo>
                    <a:lnTo>
                      <a:pt x="0" y="188913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20" name="Freeform 20"/>
              <p:cNvSpPr/>
              <p:nvPr/>
            </p:nvSpPr>
            <p:spPr>
              <a:xfrm>
                <a:off x="6605588" y="1828800"/>
                <a:ext cx="66675" cy="100012"/>
              </a:xfrm>
              <a:custGeom>
                <a:avLst/>
                <a:gdLst/>
                <a:ahLst/>
                <a:cxnLst/>
                <a:rect l="l" t="t" r="r" b="b"/>
                <a:pathLst>
                  <a:path w="66675" h="100012">
                    <a:moveTo>
                      <a:pt x="66675" y="66675"/>
                    </a:moveTo>
                    <a:lnTo>
                      <a:pt x="33338" y="0"/>
                    </a:lnTo>
                    <a:lnTo>
                      <a:pt x="0" y="66675"/>
                    </a:lnTo>
                    <a:cubicBezTo>
                      <a:pt x="0" y="85087"/>
                      <a:pt x="14926" y="100012"/>
                      <a:pt x="33338" y="100012"/>
                    </a:cubicBezTo>
                    <a:cubicBezTo>
                      <a:pt x="51749" y="100012"/>
                      <a:pt x="66675" y="85087"/>
                      <a:pt x="66675" y="66675"/>
                    </a:cubicBez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21" name="Freeform 21"/>
              <p:cNvSpPr/>
              <p:nvPr/>
            </p:nvSpPr>
            <p:spPr>
              <a:xfrm>
                <a:off x="6738938" y="1828800"/>
                <a:ext cx="66675" cy="100012"/>
              </a:xfrm>
              <a:custGeom>
                <a:avLst/>
                <a:gdLst/>
                <a:ahLst/>
                <a:cxnLst/>
                <a:rect l="l" t="t" r="r" b="b"/>
                <a:pathLst>
                  <a:path w="66675" h="100012">
                    <a:moveTo>
                      <a:pt x="66675" y="66675"/>
                    </a:moveTo>
                    <a:lnTo>
                      <a:pt x="33338" y="0"/>
                    </a:lnTo>
                    <a:lnTo>
                      <a:pt x="0" y="66675"/>
                    </a:lnTo>
                    <a:cubicBezTo>
                      <a:pt x="0" y="85087"/>
                      <a:pt x="14926" y="100012"/>
                      <a:pt x="33338" y="100012"/>
                    </a:cubicBezTo>
                    <a:cubicBezTo>
                      <a:pt x="51749" y="100012"/>
                      <a:pt x="66675" y="85087"/>
                      <a:pt x="66675" y="66675"/>
                    </a:cubicBez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</p:grpSp>
        <p:sp>
          <p:nvSpPr>
            <p:cNvPr id="23" name="TextBox 23"/>
            <p:cNvSpPr txBox="1"/>
            <p:nvPr/>
          </p:nvSpPr>
          <p:spPr>
            <a:xfrm>
              <a:off x="6934200" y="1790700"/>
              <a:ext cx="141827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算法偏见风险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6557010" y="2204085"/>
              <a:ext cx="26593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训练数据中的偏见可能导致决策不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6557010" y="2442210"/>
              <a:ext cx="26593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公，需建立更公平的评估体系，确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6557010" y="2680335"/>
              <a:ext cx="2282571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保AI应用的公正性与透明度。</a:t>
              </a: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571500" y="3905250"/>
            <a:ext cx="5524500" cy="2286000"/>
            <a:chOff x="571500" y="3905250"/>
            <a:chExt cx="5524500" cy="2286000"/>
          </a:xfrm>
        </p:grpSpPr>
        <p:sp>
          <p:nvSpPr>
            <p:cNvPr id="28" name="Freeform 28"/>
            <p:cNvSpPr/>
            <p:nvPr/>
          </p:nvSpPr>
          <p:spPr>
            <a:xfrm>
              <a:off x="571500" y="3905250"/>
              <a:ext cx="5524500" cy="2286000"/>
            </a:xfrm>
            <a:custGeom>
              <a:avLst/>
              <a:gdLst/>
              <a:ahLst/>
              <a:cxnLst/>
              <a:rect l="l" t="t" r="r" b="b"/>
              <a:pathLst>
                <a:path w="5524500" h="2286000">
                  <a:moveTo>
                    <a:pt x="76200" y="0"/>
                  </a:moveTo>
                  <a:lnTo>
                    <a:pt x="5448300" y="0"/>
                  </a:lnTo>
                  <a:cubicBezTo>
                    <a:pt x="5490384" y="0"/>
                    <a:pt x="5524500" y="34116"/>
                    <a:pt x="5524500" y="76200"/>
                  </a:cubicBezTo>
                  <a:lnTo>
                    <a:pt x="5524500" y="2209800"/>
                  </a:lnTo>
                  <a:cubicBezTo>
                    <a:pt x="5524500" y="2251884"/>
                    <a:pt x="5490384" y="2286000"/>
                    <a:pt x="544830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8F9FA"/>
            </a:solidFill>
            <a:ln w="9525">
              <a:solidFill>
                <a:srgbClr val="DADCE0"/>
              </a:solidFill>
            </a:ln>
          </p:spPr>
        </p:sp>
        <p:grpSp>
          <p:nvGrpSpPr>
            <p:cNvPr id="33" name="Group 33"/>
            <p:cNvGrpSpPr/>
            <p:nvPr/>
          </p:nvGrpSpPr>
          <p:grpSpPr>
            <a:xfrm>
              <a:off x="890588" y="4271962"/>
              <a:ext cx="200024" cy="200025"/>
              <a:chOff x="890588" y="4271962"/>
              <a:chExt cx="200024" cy="200025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912812" y="4271962"/>
                <a:ext cx="88900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88900" h="88900">
                    <a:moveTo>
                      <a:pt x="0" y="44450"/>
                    </a:moveTo>
                    <a:cubicBezTo>
                      <a:pt x="0" y="68999"/>
                      <a:pt x="19901" y="88900"/>
                      <a:pt x="44450" y="88900"/>
                    </a:cubicBezTo>
                    <a:cubicBezTo>
                      <a:pt x="68999" y="88900"/>
                      <a:pt x="88900" y="68999"/>
                      <a:pt x="88900" y="44450"/>
                    </a:cubicBezTo>
                    <a:cubicBezTo>
                      <a:pt x="88900" y="19901"/>
                      <a:pt x="68999" y="0"/>
                      <a:pt x="44450" y="0"/>
                    </a:cubicBezTo>
                    <a:cubicBezTo>
                      <a:pt x="19901" y="0"/>
                      <a:pt x="0" y="19901"/>
                      <a:pt x="0" y="44450"/>
                    </a:cubicBez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30" name="Freeform 30"/>
              <p:cNvSpPr/>
              <p:nvPr/>
            </p:nvSpPr>
            <p:spPr>
              <a:xfrm>
                <a:off x="890588" y="4405312"/>
                <a:ext cx="133350" cy="66675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66675">
                    <a:moveTo>
                      <a:pt x="0" y="66675"/>
                    </a:moveTo>
                    <a:lnTo>
                      <a:pt x="0" y="44450"/>
                    </a:lnTo>
                    <a:cubicBezTo>
                      <a:pt x="0" y="19901"/>
                      <a:pt x="19901" y="0"/>
                      <a:pt x="44450" y="0"/>
                    </a:cubicBezTo>
                    <a:lnTo>
                      <a:pt x="88900" y="0"/>
                    </a:lnTo>
                    <a:cubicBezTo>
                      <a:pt x="113449" y="0"/>
                      <a:pt x="133350" y="19901"/>
                      <a:pt x="133350" y="44450"/>
                    </a:cubicBezTo>
                    <a:lnTo>
                      <a:pt x="133350" y="66675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31" name="Freeform 31"/>
              <p:cNvSpPr/>
              <p:nvPr/>
            </p:nvSpPr>
            <p:spPr>
              <a:xfrm>
                <a:off x="1035050" y="4273407"/>
                <a:ext cx="33425" cy="86122"/>
              </a:xfrm>
              <a:custGeom>
                <a:avLst/>
                <a:gdLst/>
                <a:ahLst/>
                <a:cxnLst/>
                <a:rect l="l" t="t" r="r" b="b"/>
                <a:pathLst>
                  <a:path w="33425" h="86122">
                    <a:moveTo>
                      <a:pt x="0" y="0"/>
                    </a:moveTo>
                    <a:cubicBezTo>
                      <a:pt x="19668" y="5036"/>
                      <a:pt x="33425" y="22758"/>
                      <a:pt x="33425" y="43061"/>
                    </a:cubicBezTo>
                    <a:cubicBezTo>
                      <a:pt x="33425" y="63364"/>
                      <a:pt x="19668" y="81086"/>
                      <a:pt x="0" y="86122"/>
                    </a:cubicBez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32" name="Freeform 32"/>
              <p:cNvSpPr/>
              <p:nvPr/>
            </p:nvSpPr>
            <p:spPr>
              <a:xfrm>
                <a:off x="1057275" y="4406979"/>
                <a:ext cx="33337" cy="65008"/>
              </a:xfrm>
              <a:custGeom>
                <a:avLst/>
                <a:gdLst/>
                <a:ahLst/>
                <a:cxnLst/>
                <a:rect l="l" t="t" r="r" b="b"/>
                <a:pathLst>
                  <a:path w="33337" h="65008">
                    <a:moveTo>
                      <a:pt x="33337" y="65008"/>
                    </a:moveTo>
                    <a:lnTo>
                      <a:pt x="33337" y="42783"/>
                    </a:lnTo>
                    <a:cubicBezTo>
                      <a:pt x="33221" y="22609"/>
                      <a:pt x="19534" y="5043"/>
                      <a:pt x="0" y="0"/>
                    </a:cubicBez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</p:grpSp>
        <p:sp>
          <p:nvSpPr>
            <p:cNvPr id="34" name="TextBox 34"/>
            <p:cNvSpPr txBox="1"/>
            <p:nvPr/>
          </p:nvSpPr>
          <p:spPr>
            <a:xfrm>
              <a:off x="1219200" y="4267200"/>
              <a:ext cx="141827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就业结构冲击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842010" y="4680585"/>
              <a:ext cx="26593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部分重复性脑力工作被替代，劳动</a:t>
              </a: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842010" y="4918710"/>
              <a:ext cx="26593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力技能转型培训迫在眉睫，社会需</a:t>
              </a: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842010" y="5156835"/>
              <a:ext cx="19583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适应新的人机协作模式。</a:t>
              </a:r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6286500" y="3905250"/>
            <a:ext cx="5524500" cy="2286000"/>
            <a:chOff x="6286500" y="3905250"/>
            <a:chExt cx="5524500" cy="2286000"/>
          </a:xfrm>
        </p:grpSpPr>
        <p:sp>
          <p:nvSpPr>
            <p:cNvPr id="39" name="Freeform 39"/>
            <p:cNvSpPr/>
            <p:nvPr/>
          </p:nvSpPr>
          <p:spPr>
            <a:xfrm>
              <a:off x="6286500" y="3905250"/>
              <a:ext cx="5524500" cy="2286000"/>
            </a:xfrm>
            <a:custGeom>
              <a:avLst/>
              <a:gdLst/>
              <a:ahLst/>
              <a:cxnLst/>
              <a:rect l="l" t="t" r="r" b="b"/>
              <a:pathLst>
                <a:path w="5524500" h="2286000">
                  <a:moveTo>
                    <a:pt x="76200" y="0"/>
                  </a:moveTo>
                  <a:lnTo>
                    <a:pt x="5448300" y="0"/>
                  </a:lnTo>
                  <a:cubicBezTo>
                    <a:pt x="5490384" y="0"/>
                    <a:pt x="5524500" y="34116"/>
                    <a:pt x="5524500" y="76200"/>
                  </a:cubicBezTo>
                  <a:lnTo>
                    <a:pt x="5524500" y="2209800"/>
                  </a:lnTo>
                  <a:cubicBezTo>
                    <a:pt x="5524500" y="2251884"/>
                    <a:pt x="5490384" y="2286000"/>
                    <a:pt x="544830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8F9FA"/>
            </a:solidFill>
            <a:ln w="9525">
              <a:solidFill>
                <a:srgbClr val="DADCE0"/>
              </a:solidFill>
            </a:ln>
          </p:spPr>
        </p:sp>
        <p:grpSp>
          <p:nvGrpSpPr>
            <p:cNvPr id="45" name="Group 45"/>
            <p:cNvGrpSpPr/>
            <p:nvPr/>
          </p:nvGrpSpPr>
          <p:grpSpPr>
            <a:xfrm>
              <a:off x="6627812" y="4271962"/>
              <a:ext cx="155575" cy="200025"/>
              <a:chOff x="6627812" y="4271962"/>
              <a:chExt cx="155575" cy="200025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6727825" y="4271962"/>
                <a:ext cx="55562" cy="55562"/>
              </a:xfrm>
              <a:custGeom>
                <a:avLst/>
                <a:gdLst/>
                <a:ahLst/>
                <a:cxnLst/>
                <a:rect l="l" t="t" r="r" b="b"/>
                <a:pathLst>
                  <a:path w="55562" h="55562">
                    <a:moveTo>
                      <a:pt x="0" y="0"/>
                    </a:moveTo>
                    <a:lnTo>
                      <a:pt x="0" y="44450"/>
                    </a:lnTo>
                    <a:cubicBezTo>
                      <a:pt x="0" y="50587"/>
                      <a:pt x="4975" y="55562"/>
                      <a:pt x="11112" y="55562"/>
                    </a:cubicBezTo>
                    <a:lnTo>
                      <a:pt x="55562" y="55562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41" name="Freeform 41"/>
              <p:cNvSpPr/>
              <p:nvPr/>
            </p:nvSpPr>
            <p:spPr>
              <a:xfrm>
                <a:off x="6627812" y="4271962"/>
                <a:ext cx="155575" cy="200025"/>
              </a:xfrm>
              <a:custGeom>
                <a:avLst/>
                <a:gdLst/>
                <a:ahLst/>
                <a:cxnLst/>
                <a:rect l="l" t="t" r="r" b="b"/>
                <a:pathLst>
                  <a:path w="155575" h="200025">
                    <a:moveTo>
                      <a:pt x="133350" y="200025"/>
                    </a:moveTo>
                    <a:lnTo>
                      <a:pt x="22225" y="200025"/>
                    </a:lnTo>
                    <a:cubicBezTo>
                      <a:pt x="9950" y="200025"/>
                      <a:pt x="0" y="190075"/>
                      <a:pt x="0" y="177800"/>
                    </a:cubicBezTo>
                    <a:lnTo>
                      <a:pt x="0" y="22225"/>
                    </a:lnTo>
                    <a:cubicBezTo>
                      <a:pt x="0" y="9950"/>
                      <a:pt x="9950" y="0"/>
                      <a:pt x="22225" y="0"/>
                    </a:cubicBezTo>
                    <a:lnTo>
                      <a:pt x="100012" y="0"/>
                    </a:lnTo>
                    <a:lnTo>
                      <a:pt x="155575" y="55562"/>
                    </a:lnTo>
                    <a:lnTo>
                      <a:pt x="155575" y="177800"/>
                    </a:lnTo>
                    <a:cubicBezTo>
                      <a:pt x="155575" y="190075"/>
                      <a:pt x="145625" y="200025"/>
                      <a:pt x="133350" y="200025"/>
                    </a:cubicBez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42" name="Freeform 42"/>
              <p:cNvSpPr/>
              <p:nvPr/>
            </p:nvSpPr>
            <p:spPr>
              <a:xfrm>
                <a:off x="6672262" y="4338638"/>
                <a:ext cx="1111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1112" h="9525">
                    <a:moveTo>
                      <a:pt x="0" y="0"/>
                    </a:moveTo>
                    <a:lnTo>
                      <a:pt x="11112" y="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43" name="Freeform 43"/>
              <p:cNvSpPr/>
              <p:nvPr/>
            </p:nvSpPr>
            <p:spPr>
              <a:xfrm>
                <a:off x="6672262" y="4383088"/>
                <a:ext cx="6667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66675" h="9525">
                    <a:moveTo>
                      <a:pt x="0" y="0"/>
                    </a:moveTo>
                    <a:lnTo>
                      <a:pt x="66675" y="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44" name="Freeform 44"/>
              <p:cNvSpPr/>
              <p:nvPr/>
            </p:nvSpPr>
            <p:spPr>
              <a:xfrm>
                <a:off x="6672262" y="4427538"/>
                <a:ext cx="6667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66675" h="9525">
                    <a:moveTo>
                      <a:pt x="0" y="0"/>
                    </a:moveTo>
                    <a:lnTo>
                      <a:pt x="66675" y="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</p:grpSp>
        <p:sp>
          <p:nvSpPr>
            <p:cNvPr id="46" name="TextBox 46"/>
            <p:cNvSpPr txBox="1"/>
            <p:nvPr/>
          </p:nvSpPr>
          <p:spPr>
            <a:xfrm>
              <a:off x="6934200" y="4267200"/>
              <a:ext cx="141827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知识产权争议</a:t>
              </a:r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6557010" y="4680585"/>
              <a:ext cx="26593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生成内容的版权归属尚不明确，法</a:t>
              </a:r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6557010" y="4918710"/>
              <a:ext cx="26593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律界定滞后于技术发展速度，亟需</a:t>
              </a:r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6557010" y="5156835"/>
              <a:ext cx="24841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完善相关法规以保护创新权益。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2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5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etch(across)">
                                      <p:cBhvr>
                                        <p:cTn id="19" dur="4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27" grpId="0"/>
      <p:bldP spid="38" grpId="0"/>
      <p:bldP spid="5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2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2925" y="423862"/>
            <a:ext cx="6488430" cy="747713"/>
            <a:chOff x="542925" y="423862"/>
            <a:chExt cx="6488430" cy="747713"/>
          </a:xfrm>
        </p:grpSpPr>
        <p:sp>
          <p:nvSpPr>
            <p:cNvPr id="3" name="TextBox 3"/>
            <p:cNvSpPr txBox="1"/>
            <p:nvPr/>
          </p:nvSpPr>
          <p:spPr>
            <a:xfrm>
              <a:off x="542925" y="423862"/>
              <a:ext cx="4870502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2027-2030年行业发展路径预测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647890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从单一模型竞争走向生态体系对抗，AGI雏形初现，产业深度融合。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143000" y="2381250"/>
            <a:ext cx="2286000" cy="3048000"/>
            <a:chOff x="1143000" y="2381250"/>
            <a:chExt cx="2286000" cy="3048000"/>
          </a:xfrm>
        </p:grpSpPr>
        <p:sp>
          <p:nvSpPr>
            <p:cNvPr id="6" name="Freeform 6"/>
            <p:cNvSpPr/>
            <p:nvPr/>
          </p:nvSpPr>
          <p:spPr>
            <a:xfrm>
              <a:off x="1143000" y="2381250"/>
              <a:ext cx="2286000" cy="3048000"/>
            </a:xfrm>
            <a:custGeom>
              <a:avLst/>
              <a:gdLst/>
              <a:ahLst/>
              <a:cxnLst/>
              <a:rect l="l" t="t" r="r" b="b"/>
              <a:pathLst>
                <a:path w="2286000" h="3048000">
                  <a:moveTo>
                    <a:pt x="76200" y="0"/>
                  </a:moveTo>
                  <a:lnTo>
                    <a:pt x="2209800" y="0"/>
                  </a:lnTo>
                  <a:cubicBezTo>
                    <a:pt x="2251884" y="0"/>
                    <a:pt x="2286000" y="34116"/>
                    <a:pt x="2286000" y="76200"/>
                  </a:cubicBezTo>
                  <a:lnTo>
                    <a:pt x="2286000" y="2971800"/>
                  </a:lnTo>
                  <a:cubicBezTo>
                    <a:pt x="2286000" y="3013884"/>
                    <a:pt x="2251884" y="3048000"/>
                    <a:pt x="2209800" y="3048000"/>
                  </a:cubicBezTo>
                  <a:lnTo>
                    <a:pt x="76200" y="3048000"/>
                  </a:lnTo>
                  <a:cubicBezTo>
                    <a:pt x="34116" y="3048000"/>
                    <a:pt x="0" y="3013884"/>
                    <a:pt x="0" y="2971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E8F0FE"/>
            </a:solidFill>
            <a:ln w="19050">
              <a:solidFill>
                <a:srgbClr val="1A73E8"/>
              </a:solidFill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1263015" y="2567940"/>
              <a:ext cx="652996" cy="3657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1A73E8"/>
                  </a:solidFill>
                  <a:latin typeface="Noto Sans CJK SC"/>
                  <a:ea typeface="Microsoft YaHei"/>
                  <a:cs typeface="Noto Sans CJK SC"/>
                </a:rPr>
                <a:t>2027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268730" y="2997518"/>
              <a:ext cx="862393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生态整合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270635" y="3299460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头部平台将通过并购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270635" y="3537585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与开源建立封闭与开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270635" y="3775710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放并存的生态系统。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3429000" y="3905250"/>
            <a:ext cx="381000" cy="1"/>
            <a:chOff x="3429000" y="3905250"/>
            <a:chExt cx="381000" cy="1"/>
          </a:xfrm>
        </p:grpSpPr>
        <p:sp>
          <p:nvSpPr>
            <p:cNvPr id="13" name="Line 13"/>
            <p:cNvSpPr/>
            <p:nvPr/>
          </p:nvSpPr>
          <p:spPr>
            <a:xfrm>
              <a:off x="3429000" y="3905250"/>
              <a:ext cx="381000" cy="1"/>
            </a:xfrm>
            <a:prstGeom prst="line">
              <a:avLst/>
            </a:prstGeom>
            <a:noFill/>
            <a:ln w="19050">
              <a:solidFill>
                <a:srgbClr val="DADCE0"/>
              </a:solidFill>
              <a:tailEnd type="triangle" w="lg" len="lg"/>
            </a:ln>
          </p:spPr>
        </p:sp>
      </p:grpSp>
      <p:grpSp>
        <p:nvGrpSpPr>
          <p:cNvPr id="21" name="Group 21"/>
          <p:cNvGrpSpPr/>
          <p:nvPr/>
        </p:nvGrpSpPr>
        <p:grpSpPr>
          <a:xfrm>
            <a:off x="3810000" y="2381250"/>
            <a:ext cx="2286000" cy="3048000"/>
            <a:chOff x="3810000" y="2381250"/>
            <a:chExt cx="2286000" cy="3048000"/>
          </a:xfrm>
        </p:grpSpPr>
        <p:sp>
          <p:nvSpPr>
            <p:cNvPr id="15" name="Freeform 15"/>
            <p:cNvSpPr/>
            <p:nvPr/>
          </p:nvSpPr>
          <p:spPr>
            <a:xfrm>
              <a:off x="3810000" y="2381250"/>
              <a:ext cx="2286000" cy="3048000"/>
            </a:xfrm>
            <a:custGeom>
              <a:avLst/>
              <a:gdLst/>
              <a:ahLst/>
              <a:cxnLst/>
              <a:rect l="l" t="t" r="r" b="b"/>
              <a:pathLst>
                <a:path w="2286000" h="3048000">
                  <a:moveTo>
                    <a:pt x="76200" y="0"/>
                  </a:moveTo>
                  <a:lnTo>
                    <a:pt x="2209800" y="0"/>
                  </a:lnTo>
                  <a:cubicBezTo>
                    <a:pt x="2251884" y="0"/>
                    <a:pt x="2286000" y="34116"/>
                    <a:pt x="2286000" y="76200"/>
                  </a:cubicBezTo>
                  <a:lnTo>
                    <a:pt x="2286000" y="2971800"/>
                  </a:lnTo>
                  <a:cubicBezTo>
                    <a:pt x="2286000" y="3013884"/>
                    <a:pt x="2251884" y="3048000"/>
                    <a:pt x="2209800" y="3048000"/>
                  </a:cubicBezTo>
                  <a:lnTo>
                    <a:pt x="76200" y="3048000"/>
                  </a:lnTo>
                  <a:cubicBezTo>
                    <a:pt x="34116" y="3048000"/>
                    <a:pt x="0" y="3013884"/>
                    <a:pt x="0" y="2971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E8F0FE"/>
            </a:solidFill>
            <a:ln w="19050">
              <a:solidFill>
                <a:srgbClr val="1A73E8"/>
              </a:solidFill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3930015" y="2567940"/>
              <a:ext cx="652996" cy="3657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1A73E8"/>
                  </a:solidFill>
                  <a:latin typeface="Noto Sans CJK SC"/>
                  <a:ea typeface="Microsoft YaHei"/>
                  <a:cs typeface="Noto Sans CJK SC"/>
                </a:rPr>
                <a:t>2028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935730" y="2997518"/>
              <a:ext cx="1069419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多模态原生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3937635" y="3299460"/>
              <a:ext cx="1625346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视频与3D生成能力成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3937635" y="3537585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熟，彻底改变影视游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3937635" y="3775710"/>
              <a:ext cx="10820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戏制作流程。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6096000" y="3905250"/>
            <a:ext cx="381000" cy="1"/>
            <a:chOff x="6096000" y="3905250"/>
            <a:chExt cx="381000" cy="1"/>
          </a:xfrm>
        </p:grpSpPr>
        <p:sp>
          <p:nvSpPr>
            <p:cNvPr id="22" name="Line 22"/>
            <p:cNvSpPr/>
            <p:nvPr/>
          </p:nvSpPr>
          <p:spPr>
            <a:xfrm>
              <a:off x="6096000" y="3905250"/>
              <a:ext cx="381000" cy="1"/>
            </a:xfrm>
            <a:prstGeom prst="line">
              <a:avLst/>
            </a:prstGeom>
            <a:noFill/>
            <a:ln w="19050">
              <a:solidFill>
                <a:srgbClr val="DADCE0"/>
              </a:solidFill>
              <a:tailEnd type="triangle" w="lg" len="lg"/>
            </a:ln>
          </p:spPr>
        </p:sp>
      </p:grpSp>
      <p:grpSp>
        <p:nvGrpSpPr>
          <p:cNvPr id="30" name="Group 30"/>
          <p:cNvGrpSpPr/>
          <p:nvPr/>
        </p:nvGrpSpPr>
        <p:grpSpPr>
          <a:xfrm>
            <a:off x="6477000" y="2381250"/>
            <a:ext cx="2286000" cy="3048000"/>
            <a:chOff x="6477000" y="2381250"/>
            <a:chExt cx="2286000" cy="3048000"/>
          </a:xfrm>
        </p:grpSpPr>
        <p:sp>
          <p:nvSpPr>
            <p:cNvPr id="24" name="Freeform 24"/>
            <p:cNvSpPr/>
            <p:nvPr/>
          </p:nvSpPr>
          <p:spPr>
            <a:xfrm>
              <a:off x="6477000" y="2381250"/>
              <a:ext cx="2286000" cy="3048000"/>
            </a:xfrm>
            <a:custGeom>
              <a:avLst/>
              <a:gdLst/>
              <a:ahLst/>
              <a:cxnLst/>
              <a:rect l="l" t="t" r="r" b="b"/>
              <a:pathLst>
                <a:path w="2286000" h="3048000">
                  <a:moveTo>
                    <a:pt x="76200" y="0"/>
                  </a:moveTo>
                  <a:lnTo>
                    <a:pt x="2209800" y="0"/>
                  </a:lnTo>
                  <a:cubicBezTo>
                    <a:pt x="2251884" y="0"/>
                    <a:pt x="2286000" y="34116"/>
                    <a:pt x="2286000" y="76200"/>
                  </a:cubicBezTo>
                  <a:lnTo>
                    <a:pt x="2286000" y="2971800"/>
                  </a:lnTo>
                  <a:cubicBezTo>
                    <a:pt x="2286000" y="3013884"/>
                    <a:pt x="2251884" y="3048000"/>
                    <a:pt x="2209800" y="3048000"/>
                  </a:cubicBezTo>
                  <a:lnTo>
                    <a:pt x="76200" y="3048000"/>
                  </a:lnTo>
                  <a:cubicBezTo>
                    <a:pt x="34116" y="3048000"/>
                    <a:pt x="0" y="3013884"/>
                    <a:pt x="0" y="2971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E8F0FE"/>
            </a:solidFill>
            <a:ln w="19050">
              <a:solidFill>
                <a:srgbClr val="1A73E8"/>
              </a:solidFill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6597015" y="2567940"/>
              <a:ext cx="652996" cy="3657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1A73E8"/>
                  </a:solidFill>
                  <a:latin typeface="Noto Sans CJK SC"/>
                  <a:ea typeface="Microsoft YaHei"/>
                  <a:cs typeface="Noto Sans CJK SC"/>
                </a:rPr>
                <a:t>2029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6602730" y="2997518"/>
              <a:ext cx="127644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具身智能爆发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6604635" y="3299460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大模型与机器人结合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6604635" y="3537585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，物理世界交互能力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6604635" y="3775710"/>
              <a:ext cx="12573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实现质的飞跃。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8763000" y="3905250"/>
            <a:ext cx="381000" cy="1"/>
            <a:chOff x="8763000" y="3905250"/>
            <a:chExt cx="381000" cy="1"/>
          </a:xfrm>
        </p:grpSpPr>
        <p:sp>
          <p:nvSpPr>
            <p:cNvPr id="31" name="Line 31"/>
            <p:cNvSpPr/>
            <p:nvPr/>
          </p:nvSpPr>
          <p:spPr>
            <a:xfrm>
              <a:off x="8763000" y="3905250"/>
              <a:ext cx="381000" cy="1"/>
            </a:xfrm>
            <a:prstGeom prst="line">
              <a:avLst/>
            </a:prstGeom>
            <a:noFill/>
            <a:ln w="19050">
              <a:solidFill>
                <a:srgbClr val="DADCE0"/>
              </a:solidFill>
              <a:tailEnd type="triangle" w="lg" len="lg"/>
            </a:ln>
          </p:spPr>
        </p:sp>
      </p:grpSp>
      <p:grpSp>
        <p:nvGrpSpPr>
          <p:cNvPr id="39" name="Group 39"/>
          <p:cNvGrpSpPr/>
          <p:nvPr/>
        </p:nvGrpSpPr>
        <p:grpSpPr>
          <a:xfrm>
            <a:off x="9144000" y="2381250"/>
            <a:ext cx="2286000" cy="3048000"/>
            <a:chOff x="9144000" y="2381250"/>
            <a:chExt cx="2286000" cy="3048000"/>
          </a:xfrm>
        </p:grpSpPr>
        <p:sp>
          <p:nvSpPr>
            <p:cNvPr id="33" name="Freeform 33"/>
            <p:cNvSpPr/>
            <p:nvPr/>
          </p:nvSpPr>
          <p:spPr>
            <a:xfrm>
              <a:off x="9144000" y="2381250"/>
              <a:ext cx="2286000" cy="3048000"/>
            </a:xfrm>
            <a:custGeom>
              <a:avLst/>
              <a:gdLst/>
              <a:ahLst/>
              <a:cxnLst/>
              <a:rect l="l" t="t" r="r" b="b"/>
              <a:pathLst>
                <a:path w="2286000" h="3048000">
                  <a:moveTo>
                    <a:pt x="76200" y="0"/>
                  </a:moveTo>
                  <a:lnTo>
                    <a:pt x="2209800" y="0"/>
                  </a:lnTo>
                  <a:cubicBezTo>
                    <a:pt x="2251884" y="0"/>
                    <a:pt x="2286000" y="34116"/>
                    <a:pt x="2286000" y="76200"/>
                  </a:cubicBezTo>
                  <a:lnTo>
                    <a:pt x="2286000" y="2971800"/>
                  </a:lnTo>
                  <a:cubicBezTo>
                    <a:pt x="2286000" y="3013884"/>
                    <a:pt x="2251884" y="3048000"/>
                    <a:pt x="2209800" y="3048000"/>
                  </a:cubicBezTo>
                  <a:lnTo>
                    <a:pt x="76200" y="3048000"/>
                  </a:lnTo>
                  <a:cubicBezTo>
                    <a:pt x="34116" y="3048000"/>
                    <a:pt x="0" y="3013884"/>
                    <a:pt x="0" y="2971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E8F0FE"/>
            </a:solidFill>
            <a:ln w="19050">
              <a:solidFill>
                <a:srgbClr val="1A73E8"/>
              </a:solidFill>
            </a:ln>
          </p:spPr>
        </p:sp>
        <p:sp>
          <p:nvSpPr>
            <p:cNvPr id="34" name="TextBox 34"/>
            <p:cNvSpPr txBox="1"/>
            <p:nvPr/>
          </p:nvSpPr>
          <p:spPr>
            <a:xfrm>
              <a:off x="9264015" y="2567940"/>
              <a:ext cx="652996" cy="3657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800" b="1" dirty="0">
                  <a:solidFill>
                    <a:srgbClr val="1A73E8"/>
                  </a:solidFill>
                  <a:latin typeface="Noto Sans CJK SC"/>
                  <a:ea typeface="Microsoft YaHei"/>
                  <a:cs typeface="Noto Sans CJK SC"/>
                </a:rPr>
                <a:t>2030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9269730" y="2997518"/>
              <a:ext cx="1152230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AGI初步显现</a:t>
              </a: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9271635" y="3299460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通用人工智能在特定</a:t>
              </a: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9271635" y="3537585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科学领域取得突破，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9271635" y="3775710"/>
              <a:ext cx="12573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辅助人类创新。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6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4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3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4" grpId="0"/>
      <p:bldP spid="21" grpId="0"/>
      <p:bldP spid="23" grpId="0"/>
      <p:bldP spid="30" grpId="0"/>
      <p:bldP spid="32" grpId="0"/>
      <p:bldP spid="3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2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2925" y="423862"/>
            <a:ext cx="6838950" cy="747713"/>
            <a:chOff x="542925" y="423862"/>
            <a:chExt cx="6838950" cy="747713"/>
          </a:xfrm>
        </p:grpSpPr>
        <p:sp>
          <p:nvSpPr>
            <p:cNvPr id="3" name="TextBox 3"/>
            <p:cNvSpPr txBox="1"/>
            <p:nvPr/>
          </p:nvSpPr>
          <p:spPr>
            <a:xfrm>
              <a:off x="542925" y="423862"/>
              <a:ext cx="5232797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战略建议：构建差异化核心竞争力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682942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针对不同类型的市场参与者，提出针对性的战略布局与运营优化建议。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597694" y="1778318"/>
            <a:ext cx="5037677" cy="498157"/>
            <a:chOff x="597694" y="1778318"/>
            <a:chExt cx="5037677" cy="498157"/>
          </a:xfrm>
        </p:grpSpPr>
        <p:grpSp>
          <p:nvGrpSpPr>
            <p:cNvPr id="16" name="Group 16"/>
            <p:cNvGrpSpPr/>
            <p:nvPr/>
          </p:nvGrpSpPr>
          <p:grpSpPr>
            <a:xfrm>
              <a:off x="597694" y="1845469"/>
              <a:ext cx="157163" cy="157163"/>
              <a:chOff x="597694" y="1845469"/>
              <a:chExt cx="157163" cy="157163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615156" y="1862931"/>
                <a:ext cx="122237" cy="122237"/>
              </a:xfrm>
              <a:custGeom>
                <a:avLst/>
                <a:gdLst/>
                <a:ahLst/>
                <a:cxnLst/>
                <a:rect l="l" t="t" r="r" b="b"/>
                <a:pathLst>
                  <a:path w="122237" h="122237">
                    <a:moveTo>
                      <a:pt x="0" y="8731"/>
                    </a:moveTo>
                    <a:cubicBezTo>
                      <a:pt x="0" y="3909"/>
                      <a:pt x="3909" y="0"/>
                      <a:pt x="8731" y="0"/>
                    </a:cubicBezTo>
                    <a:lnTo>
                      <a:pt x="113506" y="0"/>
                    </a:lnTo>
                    <a:cubicBezTo>
                      <a:pt x="118328" y="0"/>
                      <a:pt x="122237" y="3909"/>
                      <a:pt x="122237" y="8731"/>
                    </a:cubicBezTo>
                    <a:lnTo>
                      <a:pt x="122237" y="113506"/>
                    </a:lnTo>
                    <a:cubicBezTo>
                      <a:pt x="122237" y="118328"/>
                      <a:pt x="118328" y="122237"/>
                      <a:pt x="113506" y="122237"/>
                    </a:cubicBezTo>
                    <a:lnTo>
                      <a:pt x="8731" y="122237"/>
                    </a:lnTo>
                    <a:cubicBezTo>
                      <a:pt x="3909" y="122237"/>
                      <a:pt x="0" y="118328"/>
                      <a:pt x="0" y="113506"/>
                    </a:cubicBezTo>
                    <a:lnTo>
                      <a:pt x="0" y="8731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7" name="Freeform 7"/>
              <p:cNvSpPr/>
              <p:nvPr/>
            </p:nvSpPr>
            <p:spPr>
              <a:xfrm>
                <a:off x="650081" y="1897856"/>
                <a:ext cx="52388" cy="52388"/>
              </a:xfrm>
              <a:custGeom>
                <a:avLst/>
                <a:gdLst/>
                <a:ahLst/>
                <a:cxnLst/>
                <a:rect l="l" t="t" r="r" b="b"/>
                <a:pathLst>
                  <a:path w="52388" h="52388">
                    <a:moveTo>
                      <a:pt x="0" y="0"/>
                    </a:moveTo>
                    <a:lnTo>
                      <a:pt x="52388" y="0"/>
                    </a:lnTo>
                    <a:lnTo>
                      <a:pt x="52388" y="52388"/>
                    </a:lnTo>
                    <a:lnTo>
                      <a:pt x="0" y="52388"/>
                    </a:ln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8" name="Freeform 8"/>
              <p:cNvSpPr/>
              <p:nvPr/>
            </p:nvSpPr>
            <p:spPr>
              <a:xfrm>
                <a:off x="597694" y="1906588"/>
                <a:ext cx="1746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7462" h="9525">
                    <a:moveTo>
                      <a:pt x="0" y="0"/>
                    </a:moveTo>
                    <a:lnTo>
                      <a:pt x="17462" y="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9" name="Freeform 9"/>
              <p:cNvSpPr/>
              <p:nvPr/>
            </p:nvSpPr>
            <p:spPr>
              <a:xfrm>
                <a:off x="597694" y="1941512"/>
                <a:ext cx="1746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7462" h="9525">
                    <a:moveTo>
                      <a:pt x="0" y="0"/>
                    </a:moveTo>
                    <a:lnTo>
                      <a:pt x="17462" y="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10" name="Freeform 10"/>
              <p:cNvSpPr/>
              <p:nvPr/>
            </p:nvSpPr>
            <p:spPr>
              <a:xfrm>
                <a:off x="658812" y="1845469"/>
                <a:ext cx="9525" cy="17463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17463">
                    <a:moveTo>
                      <a:pt x="0" y="0"/>
                    </a:moveTo>
                    <a:lnTo>
                      <a:pt x="0" y="17463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11" name="Freeform 11"/>
              <p:cNvSpPr/>
              <p:nvPr/>
            </p:nvSpPr>
            <p:spPr>
              <a:xfrm>
                <a:off x="693738" y="1845469"/>
                <a:ext cx="9525" cy="17463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17463">
                    <a:moveTo>
                      <a:pt x="0" y="0"/>
                    </a:moveTo>
                    <a:lnTo>
                      <a:pt x="0" y="17463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12" name="Freeform 12"/>
              <p:cNvSpPr/>
              <p:nvPr/>
            </p:nvSpPr>
            <p:spPr>
              <a:xfrm>
                <a:off x="737394" y="1906588"/>
                <a:ext cx="17463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7463" h="9525">
                    <a:moveTo>
                      <a:pt x="17463" y="0"/>
                    </a:move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13" name="Freeform 13"/>
              <p:cNvSpPr/>
              <p:nvPr/>
            </p:nvSpPr>
            <p:spPr>
              <a:xfrm>
                <a:off x="737394" y="1941512"/>
                <a:ext cx="17463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7463" h="9525">
                    <a:moveTo>
                      <a:pt x="17463" y="0"/>
                    </a:move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14" name="Freeform 14"/>
              <p:cNvSpPr/>
              <p:nvPr/>
            </p:nvSpPr>
            <p:spPr>
              <a:xfrm>
                <a:off x="693738" y="1985169"/>
                <a:ext cx="9525" cy="17463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17463">
                    <a:moveTo>
                      <a:pt x="0" y="17463"/>
                    </a:move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15" name="Freeform 15"/>
              <p:cNvSpPr/>
              <p:nvPr/>
            </p:nvSpPr>
            <p:spPr>
              <a:xfrm>
                <a:off x="658812" y="1985169"/>
                <a:ext cx="9525" cy="17463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17463">
                    <a:moveTo>
                      <a:pt x="0" y="17463"/>
                    </a:move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</p:grpSp>
        <p:sp>
          <p:nvSpPr>
            <p:cNvPr id="17" name="TextBox 17"/>
            <p:cNvSpPr txBox="1"/>
            <p:nvPr/>
          </p:nvSpPr>
          <p:spPr>
            <a:xfrm>
              <a:off x="897255" y="1778318"/>
              <a:ext cx="127644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基础模型厂商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899160" y="2032635"/>
              <a:ext cx="4736211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持续投入底层算法创新，优化MoE架构，降低推理边际成本。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606425" y="2921318"/>
            <a:ext cx="5195443" cy="498157"/>
            <a:chOff x="606425" y="2921318"/>
            <a:chExt cx="5195443" cy="498157"/>
          </a:xfrm>
        </p:grpSpPr>
        <p:grpSp>
          <p:nvGrpSpPr>
            <p:cNvPr id="25" name="Group 25"/>
            <p:cNvGrpSpPr/>
            <p:nvPr/>
          </p:nvGrpSpPr>
          <p:grpSpPr>
            <a:xfrm>
              <a:off x="606425" y="2997200"/>
              <a:ext cx="139701" cy="139700"/>
              <a:chOff x="606425" y="2997200"/>
              <a:chExt cx="139701" cy="13970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606425" y="2997200"/>
                <a:ext cx="52388" cy="52388"/>
              </a:xfrm>
              <a:custGeom>
                <a:avLst/>
                <a:gdLst/>
                <a:ahLst/>
                <a:cxnLst/>
                <a:rect l="l" t="t" r="r" b="b"/>
                <a:pathLst>
                  <a:path w="52388" h="52388">
                    <a:moveTo>
                      <a:pt x="0" y="8731"/>
                    </a:moveTo>
                    <a:cubicBezTo>
                      <a:pt x="0" y="3909"/>
                      <a:pt x="3909" y="0"/>
                      <a:pt x="8731" y="0"/>
                    </a:cubicBezTo>
                    <a:lnTo>
                      <a:pt x="43656" y="0"/>
                    </a:lnTo>
                    <a:cubicBezTo>
                      <a:pt x="48478" y="0"/>
                      <a:pt x="52388" y="3909"/>
                      <a:pt x="52388" y="8731"/>
                    </a:cubicBezTo>
                    <a:lnTo>
                      <a:pt x="52388" y="43656"/>
                    </a:lnTo>
                    <a:cubicBezTo>
                      <a:pt x="52388" y="48478"/>
                      <a:pt x="48478" y="52388"/>
                      <a:pt x="43656" y="52388"/>
                    </a:cubicBezTo>
                    <a:lnTo>
                      <a:pt x="8731" y="52388"/>
                    </a:lnTo>
                    <a:cubicBezTo>
                      <a:pt x="3909" y="52388"/>
                      <a:pt x="0" y="48478"/>
                      <a:pt x="0" y="43656"/>
                    </a:cubicBezTo>
                    <a:lnTo>
                      <a:pt x="0" y="8731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21" name="Freeform 21"/>
              <p:cNvSpPr/>
              <p:nvPr/>
            </p:nvSpPr>
            <p:spPr>
              <a:xfrm>
                <a:off x="606425" y="3084512"/>
                <a:ext cx="52388" cy="52388"/>
              </a:xfrm>
              <a:custGeom>
                <a:avLst/>
                <a:gdLst/>
                <a:ahLst/>
                <a:cxnLst/>
                <a:rect l="l" t="t" r="r" b="b"/>
                <a:pathLst>
                  <a:path w="52388" h="52388">
                    <a:moveTo>
                      <a:pt x="0" y="8731"/>
                    </a:moveTo>
                    <a:cubicBezTo>
                      <a:pt x="0" y="3909"/>
                      <a:pt x="3909" y="0"/>
                      <a:pt x="8731" y="0"/>
                    </a:cubicBezTo>
                    <a:lnTo>
                      <a:pt x="43656" y="0"/>
                    </a:lnTo>
                    <a:cubicBezTo>
                      <a:pt x="48478" y="0"/>
                      <a:pt x="52388" y="3909"/>
                      <a:pt x="52388" y="8731"/>
                    </a:cubicBezTo>
                    <a:lnTo>
                      <a:pt x="52388" y="43656"/>
                    </a:lnTo>
                    <a:cubicBezTo>
                      <a:pt x="52388" y="48478"/>
                      <a:pt x="48478" y="52388"/>
                      <a:pt x="43656" y="52388"/>
                    </a:cubicBezTo>
                    <a:lnTo>
                      <a:pt x="8731" y="52388"/>
                    </a:lnTo>
                    <a:cubicBezTo>
                      <a:pt x="3909" y="52388"/>
                      <a:pt x="0" y="48478"/>
                      <a:pt x="0" y="43656"/>
                    </a:cubicBezTo>
                    <a:lnTo>
                      <a:pt x="0" y="8731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22" name="Freeform 22"/>
              <p:cNvSpPr/>
              <p:nvPr/>
            </p:nvSpPr>
            <p:spPr>
              <a:xfrm>
                <a:off x="693738" y="3084512"/>
                <a:ext cx="52388" cy="52388"/>
              </a:xfrm>
              <a:custGeom>
                <a:avLst/>
                <a:gdLst/>
                <a:ahLst/>
                <a:cxnLst/>
                <a:rect l="l" t="t" r="r" b="b"/>
                <a:pathLst>
                  <a:path w="52388" h="52388">
                    <a:moveTo>
                      <a:pt x="0" y="8731"/>
                    </a:moveTo>
                    <a:cubicBezTo>
                      <a:pt x="0" y="3909"/>
                      <a:pt x="3909" y="0"/>
                      <a:pt x="8731" y="0"/>
                    </a:cubicBezTo>
                    <a:lnTo>
                      <a:pt x="43656" y="0"/>
                    </a:lnTo>
                    <a:cubicBezTo>
                      <a:pt x="48478" y="0"/>
                      <a:pt x="52388" y="3909"/>
                      <a:pt x="52388" y="8731"/>
                    </a:cubicBezTo>
                    <a:lnTo>
                      <a:pt x="52388" y="43656"/>
                    </a:lnTo>
                    <a:cubicBezTo>
                      <a:pt x="52388" y="48478"/>
                      <a:pt x="48478" y="52388"/>
                      <a:pt x="43656" y="52388"/>
                    </a:cubicBezTo>
                    <a:lnTo>
                      <a:pt x="8731" y="52388"/>
                    </a:lnTo>
                    <a:cubicBezTo>
                      <a:pt x="3909" y="52388"/>
                      <a:pt x="0" y="48478"/>
                      <a:pt x="0" y="43656"/>
                    </a:cubicBezTo>
                    <a:lnTo>
                      <a:pt x="0" y="8731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23" name="Freeform 23"/>
              <p:cNvSpPr/>
              <p:nvPr/>
            </p:nvSpPr>
            <p:spPr>
              <a:xfrm>
                <a:off x="693738" y="3023394"/>
                <a:ext cx="52388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52388" h="9525">
                    <a:moveTo>
                      <a:pt x="0" y="0"/>
                    </a:moveTo>
                    <a:lnTo>
                      <a:pt x="52388" y="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24" name="Freeform 24"/>
              <p:cNvSpPr/>
              <p:nvPr/>
            </p:nvSpPr>
            <p:spPr>
              <a:xfrm>
                <a:off x="719931" y="2997200"/>
                <a:ext cx="9525" cy="52388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52388">
                    <a:moveTo>
                      <a:pt x="0" y="0"/>
                    </a:moveTo>
                    <a:lnTo>
                      <a:pt x="0" y="52388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</p:grpSp>
        <p:sp>
          <p:nvSpPr>
            <p:cNvPr id="26" name="TextBox 26"/>
            <p:cNvSpPr txBox="1"/>
            <p:nvPr/>
          </p:nvSpPr>
          <p:spPr>
            <a:xfrm>
              <a:off x="897255" y="2921318"/>
              <a:ext cx="127644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应用层开发商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899160" y="3175635"/>
              <a:ext cx="4902708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深耕垂直行业Know-how，打造闭环工作流，避免同质化竞争。</a:t>
              </a:r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597694" y="4064318"/>
            <a:ext cx="5212937" cy="498157"/>
            <a:chOff x="597694" y="4064318"/>
            <a:chExt cx="5212937" cy="498157"/>
          </a:xfrm>
        </p:grpSpPr>
        <p:grpSp>
          <p:nvGrpSpPr>
            <p:cNvPr id="37" name="Group 37"/>
            <p:cNvGrpSpPr/>
            <p:nvPr/>
          </p:nvGrpSpPr>
          <p:grpSpPr>
            <a:xfrm>
              <a:off x="597694" y="4131469"/>
              <a:ext cx="157162" cy="166687"/>
              <a:chOff x="597694" y="4131469"/>
              <a:chExt cx="157162" cy="166687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597694" y="4288631"/>
                <a:ext cx="15716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57162" h="9525">
                    <a:moveTo>
                      <a:pt x="0" y="0"/>
                    </a:moveTo>
                    <a:lnTo>
                      <a:pt x="157162" y="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30" name="Freeform 30"/>
              <p:cNvSpPr/>
              <p:nvPr/>
            </p:nvSpPr>
            <p:spPr>
              <a:xfrm>
                <a:off x="650081" y="4175125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8731" y="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31" name="Freeform 31"/>
              <p:cNvSpPr/>
              <p:nvPr/>
            </p:nvSpPr>
            <p:spPr>
              <a:xfrm>
                <a:off x="650081" y="421005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8731" y="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32" name="Freeform 32"/>
              <p:cNvSpPr/>
              <p:nvPr/>
            </p:nvSpPr>
            <p:spPr>
              <a:xfrm>
                <a:off x="650081" y="4244975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8731" y="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33" name="Freeform 33"/>
              <p:cNvSpPr/>
              <p:nvPr/>
            </p:nvSpPr>
            <p:spPr>
              <a:xfrm>
                <a:off x="693738" y="4175125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8731" y="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34" name="Freeform 34"/>
              <p:cNvSpPr/>
              <p:nvPr/>
            </p:nvSpPr>
            <p:spPr>
              <a:xfrm>
                <a:off x="693738" y="421005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8731" y="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35" name="Freeform 35"/>
              <p:cNvSpPr/>
              <p:nvPr/>
            </p:nvSpPr>
            <p:spPr>
              <a:xfrm>
                <a:off x="693738" y="4244975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8731" y="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36" name="Freeform 36"/>
              <p:cNvSpPr/>
              <p:nvPr/>
            </p:nvSpPr>
            <p:spPr>
              <a:xfrm>
                <a:off x="615156" y="4131469"/>
                <a:ext cx="122237" cy="157162"/>
              </a:xfrm>
              <a:custGeom>
                <a:avLst/>
                <a:gdLst/>
                <a:ahLst/>
                <a:cxnLst/>
                <a:rect l="l" t="t" r="r" b="b"/>
                <a:pathLst>
                  <a:path w="122237" h="157162">
                    <a:moveTo>
                      <a:pt x="0" y="157162"/>
                    </a:moveTo>
                    <a:lnTo>
                      <a:pt x="0" y="17462"/>
                    </a:lnTo>
                    <a:cubicBezTo>
                      <a:pt x="0" y="7818"/>
                      <a:pt x="7818" y="0"/>
                      <a:pt x="17463" y="0"/>
                    </a:cubicBezTo>
                    <a:lnTo>
                      <a:pt x="104775" y="0"/>
                    </a:lnTo>
                    <a:cubicBezTo>
                      <a:pt x="114419" y="0"/>
                      <a:pt x="122237" y="7818"/>
                      <a:pt x="122237" y="17462"/>
                    </a:cubicBezTo>
                    <a:lnTo>
                      <a:pt x="122237" y="157162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</p:grpSp>
        <p:sp>
          <p:nvSpPr>
            <p:cNvPr id="38" name="TextBox 38"/>
            <p:cNvSpPr txBox="1"/>
            <p:nvPr/>
          </p:nvSpPr>
          <p:spPr>
            <a:xfrm>
              <a:off x="897255" y="4064318"/>
              <a:ext cx="1711200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传统 enterprises</a:t>
              </a:r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899160" y="4318635"/>
              <a:ext cx="4911471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建立内部AI中台，沉淀私有数据资产，逐步实现业务流程重构。</a:t>
              </a:r>
            </a:p>
          </p:txBody>
        </p:sp>
      </p:grpSp>
      <p:grpSp>
        <p:nvGrpSpPr>
          <p:cNvPr id="49" name="Group 49"/>
          <p:cNvGrpSpPr/>
          <p:nvPr/>
        </p:nvGrpSpPr>
        <p:grpSpPr>
          <a:xfrm>
            <a:off x="596093" y="5207318"/>
            <a:ext cx="5240827" cy="498157"/>
            <a:chOff x="596093" y="5207318"/>
            <a:chExt cx="5240827" cy="498157"/>
          </a:xfrm>
        </p:grpSpPr>
        <p:grpSp>
          <p:nvGrpSpPr>
            <p:cNvPr id="46" name="Group 46"/>
            <p:cNvGrpSpPr/>
            <p:nvPr/>
          </p:nvGrpSpPr>
          <p:grpSpPr>
            <a:xfrm>
              <a:off x="596093" y="5272868"/>
              <a:ext cx="160561" cy="168288"/>
              <a:chOff x="596093" y="5272868"/>
              <a:chExt cx="160561" cy="168288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658812" y="5335588"/>
                <a:ext cx="97842" cy="97822"/>
              </a:xfrm>
              <a:custGeom>
                <a:avLst/>
                <a:gdLst/>
                <a:ahLst/>
                <a:cxnLst/>
                <a:rect l="l" t="t" r="r" b="b"/>
                <a:pathLst>
                  <a:path w="97842" h="97822">
                    <a:moveTo>
                      <a:pt x="26194" y="0"/>
                    </a:moveTo>
                    <a:lnTo>
                      <a:pt x="90657" y="64768"/>
                    </a:lnTo>
                    <a:cubicBezTo>
                      <a:pt x="97842" y="71928"/>
                      <a:pt x="97842" y="83523"/>
                      <a:pt x="90657" y="90674"/>
                    </a:cubicBezTo>
                    <a:cubicBezTo>
                      <a:pt x="83470" y="97822"/>
                      <a:pt x="71859" y="97822"/>
                      <a:pt x="64672" y="90674"/>
                    </a:cubicBezTo>
                    <a:lnTo>
                      <a:pt x="0" y="26194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42" name="Freeform 42"/>
              <p:cNvSpPr/>
              <p:nvPr/>
            </p:nvSpPr>
            <p:spPr>
              <a:xfrm>
                <a:off x="623888" y="5326856"/>
                <a:ext cx="34925" cy="34925"/>
              </a:xfrm>
              <a:custGeom>
                <a:avLst/>
                <a:gdLst/>
                <a:ahLst/>
                <a:cxnLst/>
                <a:rect l="l" t="t" r="r" b="b"/>
                <a:pathLst>
                  <a:path w="34925" h="34925">
                    <a:moveTo>
                      <a:pt x="0" y="0"/>
                    </a:moveTo>
                    <a:lnTo>
                      <a:pt x="34925" y="34925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43" name="Freeform 43"/>
              <p:cNvSpPr/>
              <p:nvPr/>
            </p:nvSpPr>
            <p:spPr>
              <a:xfrm>
                <a:off x="650081" y="5300662"/>
                <a:ext cx="34925" cy="34925"/>
              </a:xfrm>
              <a:custGeom>
                <a:avLst/>
                <a:gdLst/>
                <a:ahLst/>
                <a:cxnLst/>
                <a:rect l="l" t="t" r="r" b="b"/>
                <a:pathLst>
                  <a:path w="34925" h="34925">
                    <a:moveTo>
                      <a:pt x="34925" y="34925"/>
                    </a:move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44" name="Freeform 44"/>
              <p:cNvSpPr/>
              <p:nvPr/>
            </p:nvSpPr>
            <p:spPr>
              <a:xfrm>
                <a:off x="597694" y="5431631"/>
                <a:ext cx="61119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61119" h="9525">
                    <a:moveTo>
                      <a:pt x="0" y="0"/>
                    </a:moveTo>
                    <a:lnTo>
                      <a:pt x="61119" y="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45" name="Freeform 45"/>
              <p:cNvSpPr/>
              <p:nvPr/>
            </p:nvSpPr>
            <p:spPr>
              <a:xfrm>
                <a:off x="596093" y="5272868"/>
                <a:ext cx="116709" cy="116709"/>
              </a:xfrm>
              <a:custGeom>
                <a:avLst/>
                <a:gdLst/>
                <a:ahLst/>
                <a:cxnLst/>
                <a:rect l="l" t="t" r="r" b="b"/>
                <a:pathLst>
                  <a:path w="116709" h="116709">
                    <a:moveTo>
                      <a:pt x="34719" y="113300"/>
                    </a:moveTo>
                    <a:lnTo>
                      <a:pt x="3409" y="81990"/>
                    </a:lnTo>
                    <a:cubicBezTo>
                      <a:pt x="0" y="78580"/>
                      <a:pt x="0" y="73053"/>
                      <a:pt x="3409" y="69644"/>
                    </a:cubicBezTo>
                    <a:lnTo>
                      <a:pt x="23429" y="49623"/>
                    </a:lnTo>
                    <a:lnTo>
                      <a:pt x="27795" y="53989"/>
                    </a:lnTo>
                    <a:lnTo>
                      <a:pt x="53989" y="27795"/>
                    </a:lnTo>
                    <a:lnTo>
                      <a:pt x="49623" y="23429"/>
                    </a:lnTo>
                    <a:lnTo>
                      <a:pt x="69644" y="3409"/>
                    </a:lnTo>
                    <a:cubicBezTo>
                      <a:pt x="73053" y="0"/>
                      <a:pt x="78580" y="0"/>
                      <a:pt x="81990" y="3409"/>
                    </a:cubicBezTo>
                    <a:lnTo>
                      <a:pt x="113300" y="34719"/>
                    </a:lnTo>
                    <a:cubicBezTo>
                      <a:pt x="116709" y="38128"/>
                      <a:pt x="116709" y="43655"/>
                      <a:pt x="113300" y="47065"/>
                    </a:cubicBezTo>
                    <a:lnTo>
                      <a:pt x="93279" y="67086"/>
                    </a:lnTo>
                    <a:lnTo>
                      <a:pt x="88914" y="62720"/>
                    </a:lnTo>
                    <a:lnTo>
                      <a:pt x="62720" y="88914"/>
                    </a:lnTo>
                    <a:lnTo>
                      <a:pt x="67086" y="93279"/>
                    </a:lnTo>
                    <a:lnTo>
                      <a:pt x="47065" y="113300"/>
                    </a:lnTo>
                    <a:cubicBezTo>
                      <a:pt x="43655" y="116709"/>
                      <a:pt x="38128" y="116709"/>
                      <a:pt x="34719" y="113300"/>
                    </a:cubicBez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</p:grpSp>
        <p:sp>
          <p:nvSpPr>
            <p:cNvPr id="47" name="TextBox 47"/>
            <p:cNvSpPr txBox="1"/>
            <p:nvPr/>
          </p:nvSpPr>
          <p:spPr>
            <a:xfrm>
              <a:off x="897255" y="5207318"/>
              <a:ext cx="1069419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政策制定者</a:t>
              </a:r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899160" y="5461635"/>
              <a:ext cx="49377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平衡创新与安全，建立沙盒监管机制，促进数据要素有序流动。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1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2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image">
                                      <p:cBhvr>
                                        <p:cTn id="15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4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600"/>
                            </p:stCondLst>
                            <p:childTnLst>
                              <p:par>
                                <p:cTn id="21" presetID="5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4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9" grpId="0"/>
      <p:bldP spid="28" grpId="0"/>
      <p:bldP spid="40" grpId="0"/>
      <p:bldP spid="4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2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A73E8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190500" y="190500"/>
            <a:ext cx="12192000" cy="6858000"/>
            <a:chOff x="190500" y="190500"/>
            <a:chExt cx="12192000" cy="6858000"/>
          </a:xfrm>
        </p:grpSpPr>
        <p:sp>
          <p:nvSpPr>
            <p:cNvPr id="3" name="Ellipse 3"/>
            <p:cNvSpPr/>
            <p:nvPr/>
          </p:nvSpPr>
          <p:spPr>
            <a:xfrm>
              <a:off x="190500" y="190500"/>
              <a:ext cx="1524000" cy="1524000"/>
            </a:xfrm>
            <a:prstGeom prst="ellipse">
              <a:avLst/>
            </a:prstGeom>
            <a:solidFill>
              <a:srgbClr val="FFFFFF">
                <a:alpha val="5000"/>
              </a:srgbClr>
            </a:solidFill>
            <a:ln>
              <a:noFill/>
            </a:ln>
          </p:spPr>
        </p:sp>
        <p:sp>
          <p:nvSpPr>
            <p:cNvPr id="4" name="Ellipse 4"/>
            <p:cNvSpPr/>
            <p:nvPr/>
          </p:nvSpPr>
          <p:spPr>
            <a:xfrm>
              <a:off x="10096500" y="4762500"/>
              <a:ext cx="2286000" cy="2286000"/>
            </a:xfrm>
            <a:prstGeom prst="ellipse">
              <a:avLst/>
            </a:prstGeom>
            <a:solidFill>
              <a:srgbClr val="FFFFFF">
                <a:alpha val="5000"/>
              </a:srgbClr>
            </a:solidFill>
            <a:ln>
              <a:noFill/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1334080" y="2326958"/>
            <a:ext cx="9523840" cy="1211580"/>
            <a:chOff x="1334080" y="2326958"/>
            <a:chExt cx="9523840" cy="1211580"/>
          </a:xfrm>
        </p:grpSpPr>
        <p:sp>
          <p:nvSpPr>
            <p:cNvPr id="6" name="TextBox 6"/>
            <p:cNvSpPr txBox="1"/>
            <p:nvPr/>
          </p:nvSpPr>
          <p:spPr>
            <a:xfrm>
              <a:off x="1334080" y="2326958"/>
              <a:ext cx="9523840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15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“大模型的终极目标不是创造独立的智能体，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817140" y="2898458"/>
              <a:ext cx="8557720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15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而是成为人类智慧的最强外挂与延伸。”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4252627" y="3806190"/>
            <a:ext cx="3686746" cy="3657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800" dirty="0">
                <a:solidFill>
                  <a:srgbClr val="E8F0FE"/>
                </a:solidFill>
                <a:latin typeface="Noto Sans CJK SC"/>
                <a:ea typeface="Microsoft YaHei"/>
                <a:cs typeface="Noto Sans CJK SC"/>
              </a:rPr>
              <a:t>AI不是替代人类，而是增强人类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2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2925" y="423862"/>
            <a:ext cx="7277100" cy="747713"/>
            <a:chOff x="542925" y="423862"/>
            <a:chExt cx="7277100" cy="747713"/>
          </a:xfrm>
        </p:grpSpPr>
        <p:sp>
          <p:nvSpPr>
            <p:cNvPr id="3" name="TextBox 3"/>
            <p:cNvSpPr txBox="1"/>
            <p:nvPr/>
          </p:nvSpPr>
          <p:spPr>
            <a:xfrm>
              <a:off x="542925" y="423862"/>
              <a:ext cx="4887754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核心结论：拥抱变化，理性投资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726757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总结报告核心观点，强调在技术快速迭代中保持战略定力与灵活性的平衡。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97694" y="1778318"/>
            <a:ext cx="5589746" cy="498157"/>
            <a:chOff x="597694" y="1778318"/>
            <a:chExt cx="5589746" cy="498157"/>
          </a:xfrm>
        </p:grpSpPr>
        <p:grpSp>
          <p:nvGrpSpPr>
            <p:cNvPr id="8" name="Group 8"/>
            <p:cNvGrpSpPr/>
            <p:nvPr/>
          </p:nvGrpSpPr>
          <p:grpSpPr>
            <a:xfrm>
              <a:off x="597694" y="1880394"/>
              <a:ext cx="157163" cy="87313"/>
              <a:chOff x="597694" y="1880394"/>
              <a:chExt cx="157163" cy="87313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597694" y="1880394"/>
                <a:ext cx="157162" cy="87313"/>
              </a:xfrm>
              <a:custGeom>
                <a:avLst/>
                <a:gdLst/>
                <a:ahLst/>
                <a:cxnLst/>
                <a:rect l="l" t="t" r="r" b="b"/>
                <a:pathLst>
                  <a:path w="157162" h="87313">
                    <a:moveTo>
                      <a:pt x="0" y="87313"/>
                    </a:moveTo>
                    <a:lnTo>
                      <a:pt x="52388" y="34925"/>
                    </a:lnTo>
                    <a:lnTo>
                      <a:pt x="87313" y="69850"/>
                    </a:lnTo>
                    <a:lnTo>
                      <a:pt x="157162" y="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7" name="Freeform 7"/>
              <p:cNvSpPr/>
              <p:nvPr/>
            </p:nvSpPr>
            <p:spPr>
              <a:xfrm>
                <a:off x="693738" y="1880394"/>
                <a:ext cx="61119" cy="61119"/>
              </a:xfrm>
              <a:custGeom>
                <a:avLst/>
                <a:gdLst/>
                <a:ahLst/>
                <a:cxnLst/>
                <a:rect l="l" t="t" r="r" b="b"/>
                <a:pathLst>
                  <a:path w="61119" h="61119">
                    <a:moveTo>
                      <a:pt x="0" y="0"/>
                    </a:moveTo>
                    <a:lnTo>
                      <a:pt x="61119" y="0"/>
                    </a:lnTo>
                    <a:lnTo>
                      <a:pt x="61119" y="61119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</p:grpSp>
        <p:sp>
          <p:nvSpPr>
            <p:cNvPr id="9" name="TextBox 9"/>
            <p:cNvSpPr txBox="1"/>
            <p:nvPr/>
          </p:nvSpPr>
          <p:spPr>
            <a:xfrm>
              <a:off x="897255" y="1778318"/>
              <a:ext cx="1069419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市场确定性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899160" y="2032635"/>
              <a:ext cx="52882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千亿级市场规模已确立，渗透率提升空间巨大，长期向好趋势不变。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588219" y="2921318"/>
            <a:ext cx="5423961" cy="498157"/>
            <a:chOff x="588219" y="2921318"/>
            <a:chExt cx="5423961" cy="498157"/>
          </a:xfrm>
        </p:grpSpPr>
        <p:grpSp>
          <p:nvGrpSpPr>
            <p:cNvPr id="15" name="Group 15"/>
            <p:cNvGrpSpPr/>
            <p:nvPr/>
          </p:nvGrpSpPr>
          <p:grpSpPr>
            <a:xfrm>
              <a:off x="588219" y="2985568"/>
              <a:ext cx="176105" cy="151297"/>
              <a:chOff x="588219" y="2985568"/>
              <a:chExt cx="176105" cy="151297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676275" y="3040856"/>
                <a:ext cx="9525" cy="349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34925">
                    <a:moveTo>
                      <a:pt x="0" y="0"/>
                    </a:moveTo>
                    <a:lnTo>
                      <a:pt x="0" y="34925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13" name="Freeform 13"/>
              <p:cNvSpPr/>
              <p:nvPr/>
            </p:nvSpPr>
            <p:spPr>
              <a:xfrm>
                <a:off x="588219" y="2985568"/>
                <a:ext cx="176105" cy="151297"/>
              </a:xfrm>
              <a:custGeom>
                <a:avLst/>
                <a:gdLst/>
                <a:ahLst/>
                <a:cxnLst/>
                <a:rect l="l" t="t" r="r" b="b"/>
                <a:pathLst>
                  <a:path w="176105" h="151297">
                    <a:moveTo>
                      <a:pt x="73763" y="8061"/>
                    </a:moveTo>
                    <a:lnTo>
                      <a:pt x="2987" y="126230"/>
                    </a:lnTo>
                    <a:cubicBezTo>
                      <a:pt x="18" y="131371"/>
                      <a:pt x="0" y="137702"/>
                      <a:pt x="2939" y="142860"/>
                    </a:cubicBezTo>
                    <a:cubicBezTo>
                      <a:pt x="5879" y="148019"/>
                      <a:pt x="11335" y="151230"/>
                      <a:pt x="17271" y="151297"/>
                    </a:cubicBezTo>
                    <a:lnTo>
                      <a:pt x="158840" y="151297"/>
                    </a:lnTo>
                    <a:cubicBezTo>
                      <a:pt x="164774" y="151229"/>
                      <a:pt x="170227" y="148018"/>
                      <a:pt x="173166" y="142863"/>
                    </a:cubicBezTo>
                    <a:cubicBezTo>
                      <a:pt x="176105" y="137707"/>
                      <a:pt x="176089" y="131379"/>
                      <a:pt x="173124" y="126238"/>
                    </a:cubicBezTo>
                    <a:lnTo>
                      <a:pt x="102349" y="8052"/>
                    </a:lnTo>
                    <a:cubicBezTo>
                      <a:pt x="99320" y="3053"/>
                      <a:pt x="93900" y="0"/>
                      <a:pt x="88056" y="0"/>
                    </a:cubicBezTo>
                    <a:cubicBezTo>
                      <a:pt x="82211" y="0"/>
                      <a:pt x="76791" y="3053"/>
                      <a:pt x="73763" y="8052"/>
                    </a:cubicBez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14" name="Freeform 14"/>
              <p:cNvSpPr/>
              <p:nvPr/>
            </p:nvSpPr>
            <p:spPr>
              <a:xfrm>
                <a:off x="676275" y="3101975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87" y="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</p:grpSp>
        <p:sp>
          <p:nvSpPr>
            <p:cNvPr id="16" name="TextBox 16"/>
            <p:cNvSpPr txBox="1"/>
            <p:nvPr/>
          </p:nvSpPr>
          <p:spPr>
            <a:xfrm>
              <a:off x="897255" y="2921318"/>
              <a:ext cx="1276445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技术不确定性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99160" y="3175635"/>
              <a:ext cx="51130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技术路线迭代极快，需警惕单一技术路径依赖带来的颠覆性风险。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597694" y="4064318"/>
            <a:ext cx="5432012" cy="498157"/>
            <a:chOff x="597694" y="4064318"/>
            <a:chExt cx="5432012" cy="498157"/>
          </a:xfrm>
        </p:grpSpPr>
        <p:grpSp>
          <p:nvGrpSpPr>
            <p:cNvPr id="23" name="Group 23"/>
            <p:cNvGrpSpPr/>
            <p:nvPr/>
          </p:nvGrpSpPr>
          <p:grpSpPr>
            <a:xfrm>
              <a:off x="597694" y="4131469"/>
              <a:ext cx="157163" cy="157162"/>
              <a:chOff x="597694" y="4131469"/>
              <a:chExt cx="157163" cy="157162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597694" y="4131469"/>
                <a:ext cx="157162" cy="157162"/>
              </a:xfrm>
              <a:custGeom>
                <a:avLst/>
                <a:gdLst/>
                <a:ahLst/>
                <a:cxnLst/>
                <a:rect l="l" t="t" r="r" b="b"/>
                <a:pathLst>
                  <a:path w="157162" h="157162">
                    <a:moveTo>
                      <a:pt x="157162" y="0"/>
                    </a:moveTo>
                    <a:lnTo>
                      <a:pt x="157162" y="43656"/>
                    </a:lnTo>
                    <a:lnTo>
                      <a:pt x="61119" y="122237"/>
                    </a:lnTo>
                    <a:lnTo>
                      <a:pt x="26194" y="157162"/>
                    </a:lnTo>
                    <a:lnTo>
                      <a:pt x="0" y="130969"/>
                    </a:lnTo>
                    <a:lnTo>
                      <a:pt x="34925" y="96044"/>
                    </a:lnTo>
                    <a:lnTo>
                      <a:pt x="113506" y="0"/>
                    </a:lnTo>
                    <a:lnTo>
                      <a:pt x="157162" y="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20" name="Freeform 20"/>
              <p:cNvSpPr/>
              <p:nvPr/>
            </p:nvSpPr>
            <p:spPr>
              <a:xfrm>
                <a:off x="615156" y="4218781"/>
                <a:ext cx="52388" cy="52388"/>
              </a:xfrm>
              <a:custGeom>
                <a:avLst/>
                <a:gdLst/>
                <a:ahLst/>
                <a:cxnLst/>
                <a:rect l="l" t="t" r="r" b="b"/>
                <a:pathLst>
                  <a:path w="52388" h="52388">
                    <a:moveTo>
                      <a:pt x="0" y="0"/>
                    </a:moveTo>
                    <a:lnTo>
                      <a:pt x="52388" y="52388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21" name="Freeform 21"/>
              <p:cNvSpPr/>
              <p:nvPr/>
            </p:nvSpPr>
            <p:spPr>
              <a:xfrm>
                <a:off x="696532" y="4233057"/>
                <a:ext cx="58325" cy="55574"/>
              </a:xfrm>
              <a:custGeom>
                <a:avLst/>
                <a:gdLst/>
                <a:ahLst/>
                <a:cxnLst/>
                <a:rect l="l" t="t" r="r" b="b"/>
                <a:pathLst>
                  <a:path w="58325" h="55574">
                    <a:moveTo>
                      <a:pt x="0" y="23443"/>
                    </a:moveTo>
                    <a:lnTo>
                      <a:pt x="32131" y="55574"/>
                    </a:lnTo>
                    <a:lnTo>
                      <a:pt x="58325" y="29381"/>
                    </a:lnTo>
                    <a:lnTo>
                      <a:pt x="28944" y="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22" name="Freeform 22"/>
              <p:cNvSpPr/>
              <p:nvPr/>
            </p:nvSpPr>
            <p:spPr>
              <a:xfrm>
                <a:off x="597694" y="4131469"/>
                <a:ext cx="61119" cy="65484"/>
              </a:xfrm>
              <a:custGeom>
                <a:avLst/>
                <a:gdLst/>
                <a:ahLst/>
                <a:cxnLst/>
                <a:rect l="l" t="t" r="r" b="b"/>
                <a:pathLst>
                  <a:path w="61119" h="65484">
                    <a:moveTo>
                      <a:pt x="61119" y="21828"/>
                    </a:moveTo>
                    <a:lnTo>
                      <a:pt x="43656" y="0"/>
                    </a:lnTo>
                    <a:lnTo>
                      <a:pt x="0" y="0"/>
                    </a:lnTo>
                    <a:lnTo>
                      <a:pt x="0" y="43656"/>
                    </a:lnTo>
                    <a:lnTo>
                      <a:pt x="26194" y="65484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</p:grpSp>
        <p:sp>
          <p:nvSpPr>
            <p:cNvPr id="24" name="TextBox 24"/>
            <p:cNvSpPr txBox="1"/>
            <p:nvPr/>
          </p:nvSpPr>
          <p:spPr>
            <a:xfrm>
              <a:off x="897255" y="4064318"/>
              <a:ext cx="1069419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竞争残酷性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899160" y="4318635"/>
              <a:ext cx="5130546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头部效应加剧，中小玩家需寻找细分 niche 市场才能生存与发展。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585910" y="5207318"/>
            <a:ext cx="5426270" cy="498157"/>
            <a:chOff x="585910" y="5207318"/>
            <a:chExt cx="5426270" cy="498157"/>
          </a:xfrm>
        </p:grpSpPr>
        <p:grpSp>
          <p:nvGrpSpPr>
            <p:cNvPr id="29" name="Group 29"/>
            <p:cNvGrpSpPr/>
            <p:nvPr/>
          </p:nvGrpSpPr>
          <p:grpSpPr>
            <a:xfrm>
              <a:off x="585910" y="5274469"/>
              <a:ext cx="170506" cy="157162"/>
              <a:chOff x="585910" y="5274469"/>
              <a:chExt cx="170506" cy="157162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585910" y="5274469"/>
                <a:ext cx="170506" cy="155818"/>
              </a:xfrm>
              <a:custGeom>
                <a:avLst/>
                <a:gdLst/>
                <a:ahLst/>
                <a:cxnLst/>
                <a:rect l="l" t="t" r="r" b="b"/>
                <a:pathLst>
                  <a:path w="170506" h="155818">
                    <a:moveTo>
                      <a:pt x="85650" y="155818"/>
                    </a:moveTo>
                    <a:cubicBezTo>
                      <a:pt x="30952" y="138863"/>
                      <a:pt x="0" y="81134"/>
                      <a:pt x="16149" y="26194"/>
                    </a:cubicBezTo>
                    <a:cubicBezTo>
                      <a:pt x="43351" y="27439"/>
                      <a:pt x="69970" y="18044"/>
                      <a:pt x="90365" y="0"/>
                    </a:cubicBezTo>
                    <a:cubicBezTo>
                      <a:pt x="110759" y="18044"/>
                      <a:pt x="137378" y="27439"/>
                      <a:pt x="164580" y="26194"/>
                    </a:cubicBezTo>
                    <a:cubicBezTo>
                      <a:pt x="170506" y="46355"/>
                      <a:pt x="170232" y="67833"/>
                      <a:pt x="163794" y="87836"/>
                    </a:cubicBez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28" name="Freeform 28"/>
              <p:cNvSpPr/>
              <p:nvPr/>
            </p:nvSpPr>
            <p:spPr>
              <a:xfrm>
                <a:off x="702469" y="5396706"/>
                <a:ext cx="52388" cy="34925"/>
              </a:xfrm>
              <a:custGeom>
                <a:avLst/>
                <a:gdLst/>
                <a:ahLst/>
                <a:cxnLst/>
                <a:rect l="l" t="t" r="r" b="b"/>
                <a:pathLst>
                  <a:path w="52388" h="34925">
                    <a:moveTo>
                      <a:pt x="0" y="17462"/>
                    </a:moveTo>
                    <a:lnTo>
                      <a:pt x="17462" y="34925"/>
                    </a:lnTo>
                    <a:lnTo>
                      <a:pt x="52388" y="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</p:grpSp>
        <p:sp>
          <p:nvSpPr>
            <p:cNvPr id="30" name="TextBox 30"/>
            <p:cNvSpPr txBox="1"/>
            <p:nvPr/>
          </p:nvSpPr>
          <p:spPr>
            <a:xfrm>
              <a:off x="897255" y="5207318"/>
              <a:ext cx="1069419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合规重要性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899160" y="5461635"/>
              <a:ext cx="51130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数据安全与算法伦理将成为企业可持续发展的生命线，不可逾越。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00"/>
                            </p:stCondLst>
                            <p:childTnLst>
                              <p:par>
                                <p:cTn id="17" presetID="4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9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6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4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8" grpId="0"/>
      <p:bldP spid="26" grpId="0"/>
      <p:bldP spid="3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2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A73E8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4946142" y="2659380"/>
            <a:ext cx="2299716" cy="1131570"/>
            <a:chOff x="4946142" y="2659380"/>
            <a:chExt cx="2299716" cy="1131570"/>
          </a:xfrm>
        </p:grpSpPr>
        <p:sp>
          <p:nvSpPr>
            <p:cNvPr id="3" name="TextBox 3"/>
            <p:cNvSpPr txBox="1"/>
            <p:nvPr/>
          </p:nvSpPr>
          <p:spPr>
            <a:xfrm>
              <a:off x="4946142" y="2659380"/>
              <a:ext cx="2299716" cy="7315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60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感谢观看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751100" y="3425190"/>
              <a:ext cx="689800" cy="3657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800" dirty="0">
                  <a:solidFill>
                    <a:srgbClr val="E8F0FE"/>
                  </a:solidFill>
                  <a:latin typeface="Noto Sans CJK SC"/>
                  <a:ea typeface="Microsoft YaHei"/>
                  <a:cs typeface="Noto Sans CJK SC"/>
                </a:rPr>
                <a:t>Q &amp; A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5604796" y="6475095"/>
            <a:ext cx="982409" cy="1828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900" dirty="0">
                <a:solidFill>
                  <a:srgbClr val="FFFFFF">
                    <a:alphaMod val="50000"/>
                  </a:srgbClr>
                </a:solidFill>
                <a:latin typeface="Noto Sans CJK SC"/>
                <a:ea typeface="Microsoft YaHei"/>
                <a:cs typeface="Noto Sans CJK SC"/>
              </a:rPr>
              <a:t>Devnors AI 生成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2925" y="423862"/>
            <a:ext cx="7934325" cy="747713"/>
            <a:chOff x="542925" y="423862"/>
            <a:chExt cx="7934325" cy="747713"/>
          </a:xfrm>
        </p:grpSpPr>
        <p:sp>
          <p:nvSpPr>
            <p:cNvPr id="3" name="TextBox 3"/>
            <p:cNvSpPr txBox="1"/>
            <p:nvPr/>
          </p:nvSpPr>
          <p:spPr>
            <a:xfrm>
              <a:off x="542925" y="423862"/>
              <a:ext cx="5336310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备案模型超260个，开发者破500万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79248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行业基础设施完善，生态活跃度达到临界点，标志着大模型进入规模化应用阶段。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571500" y="1428750"/>
            <a:ext cx="2667000" cy="1714500"/>
            <a:chOff x="571500" y="1428750"/>
            <a:chExt cx="2667000" cy="1714500"/>
          </a:xfrm>
        </p:grpSpPr>
        <p:sp>
          <p:nvSpPr>
            <p:cNvPr id="6" name="Freeform 6"/>
            <p:cNvSpPr/>
            <p:nvPr/>
          </p:nvSpPr>
          <p:spPr>
            <a:xfrm>
              <a:off x="571500" y="1428750"/>
              <a:ext cx="2667000" cy="1714500"/>
            </a:xfrm>
            <a:custGeom>
              <a:avLst/>
              <a:gdLst/>
              <a:ahLst/>
              <a:cxnLst/>
              <a:rect l="l" t="t" r="r" b="b"/>
              <a:pathLst>
                <a:path w="2667000" h="1714500">
                  <a:moveTo>
                    <a:pt x="76200" y="0"/>
                  </a:moveTo>
                  <a:lnTo>
                    <a:pt x="2590800" y="0"/>
                  </a:lnTo>
                  <a:cubicBezTo>
                    <a:pt x="2632884" y="0"/>
                    <a:pt x="2667000" y="34116"/>
                    <a:pt x="2667000" y="76200"/>
                  </a:cubicBezTo>
                  <a:lnTo>
                    <a:pt x="2667000" y="1638300"/>
                  </a:lnTo>
                  <a:cubicBezTo>
                    <a:pt x="2667000" y="1680384"/>
                    <a:pt x="2632884" y="1714500"/>
                    <a:pt x="2590800" y="1714500"/>
                  </a:cubicBezTo>
                  <a:lnTo>
                    <a:pt x="76200" y="1714500"/>
                  </a:lnTo>
                  <a:cubicBezTo>
                    <a:pt x="34116" y="1714500"/>
                    <a:pt x="0" y="1680384"/>
                    <a:pt x="0" y="16383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E8F0FE"/>
            </a:solidFill>
            <a:ln w="9525">
              <a:solidFill>
                <a:srgbClr val="1A73E8"/>
              </a:solidFill>
            </a:ln>
          </p:spPr>
        </p:sp>
        <p:grpSp>
          <p:nvGrpSpPr>
            <p:cNvPr id="12" name="Group 12"/>
            <p:cNvGrpSpPr/>
            <p:nvPr/>
          </p:nvGrpSpPr>
          <p:grpSpPr>
            <a:xfrm>
              <a:off x="809625" y="1695450"/>
              <a:ext cx="133350" cy="171450"/>
              <a:chOff x="809625" y="1695450"/>
              <a:chExt cx="133350" cy="17145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895350" y="1695450"/>
                <a:ext cx="47625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47625" h="47625">
                    <a:moveTo>
                      <a:pt x="0" y="0"/>
                    </a:moveTo>
                    <a:lnTo>
                      <a:pt x="0" y="38100"/>
                    </a:lnTo>
                    <a:cubicBezTo>
                      <a:pt x="0" y="43361"/>
                      <a:pt x="4264" y="47625"/>
                      <a:pt x="9525" y="47625"/>
                    </a:cubicBezTo>
                    <a:lnTo>
                      <a:pt x="47625" y="47625"/>
                    </a:ln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  <p:sp>
            <p:nvSpPr>
              <p:cNvPr id="8" name="Freeform 8"/>
              <p:cNvSpPr/>
              <p:nvPr/>
            </p:nvSpPr>
            <p:spPr>
              <a:xfrm>
                <a:off x="809625" y="1695450"/>
                <a:ext cx="133350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71450">
                    <a:moveTo>
                      <a:pt x="114300" y="171450"/>
                    </a:moveTo>
                    <a:lnTo>
                      <a:pt x="19050" y="171450"/>
                    </a:lnTo>
                    <a:cubicBezTo>
                      <a:pt x="8529" y="171450"/>
                      <a:pt x="0" y="162921"/>
                      <a:pt x="0" y="152400"/>
                    </a:cubicBezTo>
                    <a:lnTo>
                      <a:pt x="0" y="19050"/>
                    </a:lnTo>
                    <a:cubicBezTo>
                      <a:pt x="0" y="8529"/>
                      <a:pt x="8529" y="0"/>
                      <a:pt x="19050" y="0"/>
                    </a:cubicBezTo>
                    <a:lnTo>
                      <a:pt x="85725" y="0"/>
                    </a:lnTo>
                    <a:lnTo>
                      <a:pt x="133350" y="47625"/>
                    </a:lnTo>
                    <a:lnTo>
                      <a:pt x="133350" y="152400"/>
                    </a:lnTo>
                    <a:cubicBezTo>
                      <a:pt x="133350" y="162921"/>
                      <a:pt x="124821" y="171450"/>
                      <a:pt x="114300" y="171450"/>
                    </a:cubicBez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  <p:sp>
            <p:nvSpPr>
              <p:cNvPr id="9" name="Freeform 9"/>
              <p:cNvSpPr/>
              <p:nvPr/>
            </p:nvSpPr>
            <p:spPr>
              <a:xfrm>
                <a:off x="847725" y="175260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9525" y="0"/>
                    </a:ln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  <p:sp>
            <p:nvSpPr>
              <p:cNvPr id="10" name="Freeform 10"/>
              <p:cNvSpPr/>
              <p:nvPr/>
            </p:nvSpPr>
            <p:spPr>
              <a:xfrm>
                <a:off x="847725" y="1790700"/>
                <a:ext cx="571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57150" h="9525">
                    <a:moveTo>
                      <a:pt x="0" y="0"/>
                    </a:moveTo>
                    <a:lnTo>
                      <a:pt x="57150" y="0"/>
                    </a:ln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  <p:sp>
            <p:nvSpPr>
              <p:cNvPr id="11" name="Freeform 11"/>
              <p:cNvSpPr/>
              <p:nvPr/>
            </p:nvSpPr>
            <p:spPr>
              <a:xfrm>
                <a:off x="847725" y="1828800"/>
                <a:ext cx="571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57150" h="9525">
                    <a:moveTo>
                      <a:pt x="0" y="0"/>
                    </a:moveTo>
                    <a:lnTo>
                      <a:pt x="57150" y="0"/>
                    </a:ln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</p:grpSp>
        <p:sp>
          <p:nvSpPr>
            <p:cNvPr id="13" name="TextBox 13"/>
            <p:cNvSpPr txBox="1"/>
            <p:nvPr/>
          </p:nvSpPr>
          <p:spPr>
            <a:xfrm>
              <a:off x="1070610" y="1699260"/>
              <a:ext cx="1134618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备案数量激增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21995" y="1945958"/>
              <a:ext cx="1142743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150" b="1" dirty="0">
                  <a:solidFill>
                    <a:srgbClr val="FBBC04"/>
                  </a:solidFill>
                  <a:latin typeface="Noto Sans CJK SC"/>
                  <a:ea typeface="Microsoft YaHei"/>
                  <a:cs typeface="Noto Sans CJK SC"/>
                </a:rPr>
                <a:t>260+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48665" y="2458402"/>
              <a:ext cx="1491186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截至2026 Q1通过备案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48665" y="2648902"/>
              <a:ext cx="1406842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合规化进程显著加速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3429000" y="1428750"/>
            <a:ext cx="2667000" cy="1714500"/>
            <a:chOff x="3429000" y="1428750"/>
            <a:chExt cx="2667000" cy="1714500"/>
          </a:xfrm>
        </p:grpSpPr>
        <p:sp>
          <p:nvSpPr>
            <p:cNvPr id="18" name="Freeform 18"/>
            <p:cNvSpPr/>
            <p:nvPr/>
          </p:nvSpPr>
          <p:spPr>
            <a:xfrm>
              <a:off x="3429000" y="1428750"/>
              <a:ext cx="2667000" cy="1714500"/>
            </a:xfrm>
            <a:custGeom>
              <a:avLst/>
              <a:gdLst/>
              <a:ahLst/>
              <a:cxnLst/>
              <a:rect l="l" t="t" r="r" b="b"/>
              <a:pathLst>
                <a:path w="2667000" h="1714500">
                  <a:moveTo>
                    <a:pt x="76200" y="0"/>
                  </a:moveTo>
                  <a:lnTo>
                    <a:pt x="2590800" y="0"/>
                  </a:lnTo>
                  <a:cubicBezTo>
                    <a:pt x="2632884" y="0"/>
                    <a:pt x="2667000" y="34116"/>
                    <a:pt x="2667000" y="76200"/>
                  </a:cubicBezTo>
                  <a:lnTo>
                    <a:pt x="2667000" y="1638300"/>
                  </a:lnTo>
                  <a:cubicBezTo>
                    <a:pt x="2667000" y="1680384"/>
                    <a:pt x="2632884" y="1714500"/>
                    <a:pt x="2590800" y="1714500"/>
                  </a:cubicBezTo>
                  <a:lnTo>
                    <a:pt x="76200" y="1714500"/>
                  </a:lnTo>
                  <a:cubicBezTo>
                    <a:pt x="34116" y="1714500"/>
                    <a:pt x="0" y="1680384"/>
                    <a:pt x="0" y="16383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E8F0FE"/>
            </a:solidFill>
            <a:ln w="9525">
              <a:solidFill>
                <a:srgbClr val="1A73E8"/>
              </a:solidFill>
            </a:ln>
          </p:spPr>
        </p:sp>
        <p:grpSp>
          <p:nvGrpSpPr>
            <p:cNvPr id="23" name="Group 23"/>
            <p:cNvGrpSpPr/>
            <p:nvPr/>
          </p:nvGrpSpPr>
          <p:grpSpPr>
            <a:xfrm>
              <a:off x="3648075" y="1695450"/>
              <a:ext cx="171450" cy="171450"/>
              <a:chOff x="3648075" y="1695450"/>
              <a:chExt cx="171450" cy="17145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3667125" y="1695450"/>
                <a:ext cx="76200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76200">
                    <a:moveTo>
                      <a:pt x="0" y="38100"/>
                    </a:moveTo>
                    <a:cubicBezTo>
                      <a:pt x="0" y="59142"/>
                      <a:pt x="17058" y="76200"/>
                      <a:pt x="38100" y="76200"/>
                    </a:cubicBezTo>
                    <a:cubicBezTo>
                      <a:pt x="59142" y="76200"/>
                      <a:pt x="76200" y="59142"/>
                      <a:pt x="76200" y="38100"/>
                    </a:cubicBezTo>
                    <a:cubicBezTo>
                      <a:pt x="76200" y="17058"/>
                      <a:pt x="59142" y="0"/>
                      <a:pt x="38100" y="0"/>
                    </a:cubicBezTo>
                    <a:cubicBezTo>
                      <a:pt x="17058" y="0"/>
                      <a:pt x="0" y="17058"/>
                      <a:pt x="0" y="38100"/>
                    </a:cubicBez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  <p:sp>
            <p:nvSpPr>
              <p:cNvPr id="20" name="Freeform 20"/>
              <p:cNvSpPr/>
              <p:nvPr/>
            </p:nvSpPr>
            <p:spPr>
              <a:xfrm>
                <a:off x="3648075" y="1809750"/>
                <a:ext cx="114300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57150">
                    <a:moveTo>
                      <a:pt x="0" y="57150"/>
                    </a:moveTo>
                    <a:lnTo>
                      <a:pt x="0" y="38100"/>
                    </a:lnTo>
                    <a:cubicBezTo>
                      <a:pt x="0" y="17058"/>
                      <a:pt x="17058" y="0"/>
                      <a:pt x="38100" y="0"/>
                    </a:cubicBezTo>
                    <a:lnTo>
                      <a:pt x="76200" y="0"/>
                    </a:lnTo>
                    <a:cubicBezTo>
                      <a:pt x="97242" y="0"/>
                      <a:pt x="114300" y="17058"/>
                      <a:pt x="114300" y="38100"/>
                    </a:cubicBezTo>
                    <a:lnTo>
                      <a:pt x="114300" y="57150"/>
                    </a:ln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  <p:sp>
            <p:nvSpPr>
              <p:cNvPr id="21" name="Freeform 21"/>
              <p:cNvSpPr/>
              <p:nvPr/>
            </p:nvSpPr>
            <p:spPr>
              <a:xfrm>
                <a:off x="3771900" y="1696688"/>
                <a:ext cx="28650" cy="73819"/>
              </a:xfrm>
              <a:custGeom>
                <a:avLst/>
                <a:gdLst/>
                <a:ahLst/>
                <a:cxnLst/>
                <a:rect l="l" t="t" r="r" b="b"/>
                <a:pathLst>
                  <a:path w="28650" h="73819">
                    <a:moveTo>
                      <a:pt x="0" y="0"/>
                    </a:moveTo>
                    <a:cubicBezTo>
                      <a:pt x="16858" y="4316"/>
                      <a:pt x="28650" y="19507"/>
                      <a:pt x="28650" y="36909"/>
                    </a:cubicBezTo>
                    <a:cubicBezTo>
                      <a:pt x="28650" y="54312"/>
                      <a:pt x="16858" y="69502"/>
                      <a:pt x="0" y="73819"/>
                    </a:cubicBez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  <p:sp>
            <p:nvSpPr>
              <p:cNvPr id="22" name="Freeform 22"/>
              <p:cNvSpPr/>
              <p:nvPr/>
            </p:nvSpPr>
            <p:spPr>
              <a:xfrm>
                <a:off x="3790950" y="1811179"/>
                <a:ext cx="28575" cy="55721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55721">
                    <a:moveTo>
                      <a:pt x="28575" y="55721"/>
                    </a:moveTo>
                    <a:lnTo>
                      <a:pt x="28575" y="36671"/>
                    </a:lnTo>
                    <a:cubicBezTo>
                      <a:pt x="28476" y="19379"/>
                      <a:pt x="16743" y="4323"/>
                      <a:pt x="0" y="0"/>
                    </a:cubicBez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</p:grpSp>
        <p:sp>
          <p:nvSpPr>
            <p:cNvPr id="24" name="TextBox 24"/>
            <p:cNvSpPr txBox="1"/>
            <p:nvPr/>
          </p:nvSpPr>
          <p:spPr>
            <a:xfrm>
              <a:off x="3928110" y="1699260"/>
              <a:ext cx="1318641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开发者生态繁荣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3579495" y="1945958"/>
              <a:ext cx="1360120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150" b="1" dirty="0">
                  <a:solidFill>
                    <a:srgbClr val="FBBC04"/>
                  </a:solidFill>
                  <a:latin typeface="Noto Sans CJK SC"/>
                  <a:ea typeface="Microsoft YaHei"/>
                  <a:cs typeface="Noto Sans CJK SC"/>
                </a:rPr>
                <a:t>500万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606165" y="2458402"/>
              <a:ext cx="1406842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活跃开发者人数突破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3606165" y="2648902"/>
              <a:ext cx="1215152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较2024年增长3倍</a:t>
              </a:r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6286500" y="1428750"/>
            <a:ext cx="2667000" cy="1714500"/>
            <a:chOff x="6286500" y="1428750"/>
            <a:chExt cx="2667000" cy="1714500"/>
          </a:xfrm>
        </p:grpSpPr>
        <p:sp>
          <p:nvSpPr>
            <p:cNvPr id="29" name="Freeform 29"/>
            <p:cNvSpPr/>
            <p:nvPr/>
          </p:nvSpPr>
          <p:spPr>
            <a:xfrm>
              <a:off x="6286500" y="1428750"/>
              <a:ext cx="2667000" cy="1714500"/>
            </a:xfrm>
            <a:custGeom>
              <a:avLst/>
              <a:gdLst/>
              <a:ahLst/>
              <a:cxnLst/>
              <a:rect l="l" t="t" r="r" b="b"/>
              <a:pathLst>
                <a:path w="2667000" h="1714500">
                  <a:moveTo>
                    <a:pt x="76200" y="0"/>
                  </a:moveTo>
                  <a:lnTo>
                    <a:pt x="2590800" y="0"/>
                  </a:lnTo>
                  <a:cubicBezTo>
                    <a:pt x="2632884" y="0"/>
                    <a:pt x="2667000" y="34116"/>
                    <a:pt x="2667000" y="76200"/>
                  </a:cubicBezTo>
                  <a:lnTo>
                    <a:pt x="2667000" y="1638300"/>
                  </a:lnTo>
                  <a:cubicBezTo>
                    <a:pt x="2667000" y="1680384"/>
                    <a:pt x="2632884" y="1714500"/>
                    <a:pt x="2590800" y="1714500"/>
                  </a:cubicBezTo>
                  <a:lnTo>
                    <a:pt x="76200" y="1714500"/>
                  </a:lnTo>
                  <a:cubicBezTo>
                    <a:pt x="34116" y="1714500"/>
                    <a:pt x="0" y="1680384"/>
                    <a:pt x="0" y="16383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E8F0FE"/>
            </a:solidFill>
            <a:ln w="9525">
              <a:solidFill>
                <a:srgbClr val="1A73E8"/>
              </a:solidFill>
            </a:ln>
          </p:spPr>
        </p:sp>
        <p:grpSp>
          <p:nvGrpSpPr>
            <p:cNvPr id="32" name="Group 32"/>
            <p:cNvGrpSpPr/>
            <p:nvPr/>
          </p:nvGrpSpPr>
          <p:grpSpPr>
            <a:xfrm>
              <a:off x="6515100" y="1724025"/>
              <a:ext cx="152400" cy="133350"/>
              <a:chOff x="6515100" y="1724025"/>
              <a:chExt cx="152400" cy="133350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6515100" y="1847850"/>
                <a:ext cx="15240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52400" h="9525">
                    <a:moveTo>
                      <a:pt x="0" y="0"/>
                    </a:moveTo>
                    <a:lnTo>
                      <a:pt x="152400" y="0"/>
                    </a:ln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  <p:sp>
            <p:nvSpPr>
              <p:cNvPr id="31" name="Freeform 31"/>
              <p:cNvSpPr/>
              <p:nvPr/>
            </p:nvSpPr>
            <p:spPr>
              <a:xfrm>
                <a:off x="6515100" y="1724025"/>
                <a:ext cx="152400" cy="85725"/>
              </a:xfrm>
              <a:custGeom>
                <a:avLst/>
                <a:gdLst/>
                <a:ahLst/>
                <a:cxnLst/>
                <a:rect l="l" t="t" r="r" b="b"/>
                <a:pathLst>
                  <a:path w="152400" h="85725">
                    <a:moveTo>
                      <a:pt x="0" y="85725"/>
                    </a:moveTo>
                    <a:lnTo>
                      <a:pt x="38100" y="28575"/>
                    </a:lnTo>
                    <a:lnTo>
                      <a:pt x="76200" y="47625"/>
                    </a:lnTo>
                    <a:lnTo>
                      <a:pt x="114300" y="0"/>
                    </a:lnTo>
                    <a:lnTo>
                      <a:pt x="152400" y="38100"/>
                    </a:ln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</p:grpSp>
        <p:sp>
          <p:nvSpPr>
            <p:cNvPr id="33" name="TextBox 33"/>
            <p:cNvSpPr txBox="1"/>
            <p:nvPr/>
          </p:nvSpPr>
          <p:spPr>
            <a:xfrm>
              <a:off x="6785610" y="1699260"/>
              <a:ext cx="1318641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调用量指数增长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6436995" y="1945958"/>
              <a:ext cx="1360120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150" b="1" dirty="0">
                  <a:solidFill>
                    <a:srgbClr val="FBBC04"/>
                  </a:solidFill>
                  <a:latin typeface="Noto Sans CJK SC"/>
                  <a:ea typeface="Microsoft YaHei"/>
                  <a:cs typeface="Noto Sans CJK SC"/>
                </a:rPr>
                <a:t>500亿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6463665" y="2458402"/>
              <a:ext cx="1161478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日均API调用次数</a:t>
              </a: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6463665" y="2648902"/>
              <a:ext cx="1422178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B端与C端需求双爆发</a:t>
              </a:r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9144000" y="1428750"/>
            <a:ext cx="2667000" cy="1714500"/>
            <a:chOff x="9144000" y="1428750"/>
            <a:chExt cx="2667000" cy="1714500"/>
          </a:xfrm>
        </p:grpSpPr>
        <p:sp>
          <p:nvSpPr>
            <p:cNvPr id="38" name="Freeform 38"/>
            <p:cNvSpPr/>
            <p:nvPr/>
          </p:nvSpPr>
          <p:spPr>
            <a:xfrm>
              <a:off x="9144000" y="1428750"/>
              <a:ext cx="2667000" cy="1714500"/>
            </a:xfrm>
            <a:custGeom>
              <a:avLst/>
              <a:gdLst/>
              <a:ahLst/>
              <a:cxnLst/>
              <a:rect l="l" t="t" r="r" b="b"/>
              <a:pathLst>
                <a:path w="2667000" h="1714500">
                  <a:moveTo>
                    <a:pt x="76200" y="0"/>
                  </a:moveTo>
                  <a:lnTo>
                    <a:pt x="2590800" y="0"/>
                  </a:lnTo>
                  <a:cubicBezTo>
                    <a:pt x="2632884" y="0"/>
                    <a:pt x="2667000" y="34116"/>
                    <a:pt x="2667000" y="76200"/>
                  </a:cubicBezTo>
                  <a:lnTo>
                    <a:pt x="2667000" y="1638300"/>
                  </a:lnTo>
                  <a:cubicBezTo>
                    <a:pt x="2667000" y="1680384"/>
                    <a:pt x="2632884" y="1714500"/>
                    <a:pt x="2590800" y="1714500"/>
                  </a:cubicBezTo>
                  <a:lnTo>
                    <a:pt x="76200" y="1714500"/>
                  </a:lnTo>
                  <a:cubicBezTo>
                    <a:pt x="34116" y="1714500"/>
                    <a:pt x="0" y="1680384"/>
                    <a:pt x="0" y="16383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E8F0FE"/>
            </a:solidFill>
            <a:ln w="9525">
              <a:solidFill>
                <a:srgbClr val="1A73E8"/>
              </a:solidFill>
            </a:ln>
          </p:spPr>
        </p:sp>
        <p:grpSp>
          <p:nvGrpSpPr>
            <p:cNvPr id="41" name="Group 41"/>
            <p:cNvGrpSpPr/>
            <p:nvPr/>
          </p:nvGrpSpPr>
          <p:grpSpPr>
            <a:xfrm>
              <a:off x="9363075" y="1733550"/>
              <a:ext cx="171450" cy="95250"/>
              <a:chOff x="9363075" y="1733550"/>
              <a:chExt cx="171450" cy="95250"/>
            </a:xfrm>
          </p:grpSpPr>
          <p:sp>
            <p:nvSpPr>
              <p:cNvPr id="39" name="Freeform 39"/>
              <p:cNvSpPr/>
              <p:nvPr/>
            </p:nvSpPr>
            <p:spPr>
              <a:xfrm>
                <a:off x="9363075" y="1733550"/>
                <a:ext cx="171450" cy="95250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95250">
                    <a:moveTo>
                      <a:pt x="0" y="95250"/>
                    </a:moveTo>
                    <a:lnTo>
                      <a:pt x="57150" y="38100"/>
                    </a:lnTo>
                    <a:lnTo>
                      <a:pt x="95250" y="76200"/>
                    </a:lnTo>
                    <a:lnTo>
                      <a:pt x="171450" y="0"/>
                    </a:ln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  <p:sp>
            <p:nvSpPr>
              <p:cNvPr id="40" name="Freeform 40"/>
              <p:cNvSpPr/>
              <p:nvPr/>
            </p:nvSpPr>
            <p:spPr>
              <a:xfrm>
                <a:off x="9467850" y="1733550"/>
                <a:ext cx="66675" cy="66675"/>
              </a:xfrm>
              <a:custGeom>
                <a:avLst/>
                <a:gdLst/>
                <a:ahLst/>
                <a:cxnLst/>
                <a:rect l="l" t="t" r="r" b="b"/>
                <a:pathLst>
                  <a:path w="66675" h="66675">
                    <a:moveTo>
                      <a:pt x="0" y="0"/>
                    </a:moveTo>
                    <a:lnTo>
                      <a:pt x="66675" y="0"/>
                    </a:lnTo>
                    <a:lnTo>
                      <a:pt x="66675" y="66675"/>
                    </a:ln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</p:grpSp>
        <p:sp>
          <p:nvSpPr>
            <p:cNvPr id="42" name="TextBox 42"/>
            <p:cNvSpPr txBox="1"/>
            <p:nvPr/>
          </p:nvSpPr>
          <p:spPr>
            <a:xfrm>
              <a:off x="9643110" y="1699260"/>
              <a:ext cx="1318641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渗透率跨越提升</a:t>
              </a:r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9294495" y="1945958"/>
              <a:ext cx="877060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3150" b="1" dirty="0">
                  <a:solidFill>
                    <a:srgbClr val="FBBC04"/>
                  </a:solidFill>
                  <a:latin typeface="Noto Sans CJK SC"/>
                  <a:ea typeface="Microsoft YaHei"/>
                  <a:cs typeface="Noto Sans CJK SC"/>
                </a:rPr>
                <a:t>47%</a:t>
              </a:r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9321165" y="2458402"/>
              <a:ext cx="1744218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2025年企业级应用渗透率</a:t>
              </a:r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9321165" y="2648902"/>
              <a:ext cx="1498854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05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从2024年18%大幅跃升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8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/>
      <p:bldP spid="28" grpId="0"/>
      <p:bldP spid="37" grpId="0"/>
      <p:bldP spid="4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2925" y="423862"/>
            <a:ext cx="7759065" cy="747713"/>
            <a:chOff x="542925" y="423862"/>
            <a:chExt cx="7759065" cy="747713"/>
          </a:xfrm>
        </p:grpSpPr>
        <p:sp>
          <p:nvSpPr>
            <p:cNvPr id="3" name="TextBox 3"/>
            <p:cNvSpPr txBox="1"/>
            <p:nvPr/>
          </p:nvSpPr>
          <p:spPr>
            <a:xfrm>
              <a:off x="542925" y="423862"/>
              <a:ext cx="5284553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市场规模预计2026年突破1200亿元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774954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在推理调用量年增400%的驱动下，市场保持三位数高速增长，商业化潜力巨大。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648557" y="820102"/>
            <a:ext cx="10400443" cy="4504373"/>
            <a:chOff x="648557" y="820102"/>
            <a:chExt cx="10400443" cy="4504373"/>
          </a:xfrm>
        </p:grpSpPr>
        <p:sp>
          <p:nvSpPr>
            <p:cNvPr id="6" name="Line 6"/>
            <p:cNvSpPr/>
            <p:nvPr/>
          </p:nvSpPr>
          <p:spPr>
            <a:xfrm>
              <a:off x="1143000" y="4762500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9525">
              <a:solidFill>
                <a:srgbClr val="E0E0E0"/>
              </a:solidFill>
              <a:prstDash val="dash"/>
            </a:ln>
          </p:spPr>
        </p:sp>
        <p:sp>
          <p:nvSpPr>
            <p:cNvPr id="7" name="Line 7"/>
            <p:cNvSpPr/>
            <p:nvPr/>
          </p:nvSpPr>
          <p:spPr>
            <a:xfrm>
              <a:off x="1143000" y="3619500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9525">
              <a:solidFill>
                <a:srgbClr val="E0E0E0"/>
              </a:solidFill>
              <a:prstDash val="dash"/>
            </a:ln>
          </p:spPr>
        </p:sp>
        <p:sp>
          <p:nvSpPr>
            <p:cNvPr id="8" name="Line 8"/>
            <p:cNvSpPr/>
            <p:nvPr/>
          </p:nvSpPr>
          <p:spPr>
            <a:xfrm>
              <a:off x="1143000" y="2476500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9525">
              <a:solidFill>
                <a:srgbClr val="E0E0E0"/>
              </a:solidFill>
              <a:prstDash val="dash"/>
            </a:ln>
          </p:spPr>
        </p:sp>
        <p:sp>
          <p:nvSpPr>
            <p:cNvPr id="9" name="Line 9"/>
            <p:cNvSpPr/>
            <p:nvPr/>
          </p:nvSpPr>
          <p:spPr>
            <a:xfrm>
              <a:off x="1143000" y="1333500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9525">
              <a:solidFill>
                <a:srgbClr val="E0E0E0"/>
              </a:solidFill>
              <a:prstDash val="dash"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964025" y="4712970"/>
              <a:ext cx="95155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9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0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687991" y="3569970"/>
              <a:ext cx="371189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9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360亿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687991" y="2426970"/>
              <a:ext cx="371189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9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720亿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648557" y="1283970"/>
              <a:ext cx="410623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r"/>
              <a:r>
                <a:rPr lang="zh-CN" sz="9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1080亿</a:t>
              </a:r>
            </a:p>
          </p:txBody>
        </p:sp>
        <p:sp>
          <p:nvSpPr>
            <p:cNvPr id="14" name="Freeform 14"/>
            <p:cNvSpPr/>
            <p:nvPr/>
          </p:nvSpPr>
          <p:spPr>
            <a:xfrm>
              <a:off x="3619500" y="2647950"/>
              <a:ext cx="1143000" cy="2114550"/>
            </a:xfrm>
            <a:custGeom>
              <a:avLst/>
              <a:gdLst/>
              <a:ahLst/>
              <a:cxnLst/>
              <a:rect l="l" t="t" r="r" b="b"/>
              <a:pathLst>
                <a:path w="1143000" h="2114550">
                  <a:moveTo>
                    <a:pt x="38100" y="0"/>
                  </a:moveTo>
                  <a:lnTo>
                    <a:pt x="1104900" y="0"/>
                  </a:lnTo>
                  <a:cubicBezTo>
                    <a:pt x="1125942" y="0"/>
                    <a:pt x="1143000" y="17058"/>
                    <a:pt x="1143000" y="38100"/>
                  </a:cubicBezTo>
                  <a:lnTo>
                    <a:pt x="1143000" y="2076450"/>
                  </a:lnTo>
                  <a:cubicBezTo>
                    <a:pt x="1143000" y="2097492"/>
                    <a:pt x="1125942" y="2114550"/>
                    <a:pt x="1104900" y="2114550"/>
                  </a:cubicBezTo>
                  <a:lnTo>
                    <a:pt x="38100" y="2114550"/>
                  </a:lnTo>
                  <a:cubicBezTo>
                    <a:pt x="17058" y="2114550"/>
                    <a:pt x="0" y="2097492"/>
                    <a:pt x="0" y="2076450"/>
                  </a:cubicBezTo>
                  <a:lnTo>
                    <a:pt x="0" y="38100"/>
                  </a:lnTo>
                  <a:cubicBezTo>
                    <a:pt x="0" y="17058"/>
                    <a:pt x="17058" y="0"/>
                    <a:pt x="38100" y="0"/>
                  </a:cubicBezTo>
                  <a:close/>
                </a:path>
              </a:pathLst>
            </a:custGeom>
            <a:solidFill>
              <a:srgbClr val="1A73E8"/>
            </a:solidFill>
            <a:ln>
              <a:noFill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3883803" y="2439352"/>
              <a:ext cx="614393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680亿元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3778948" y="4934902"/>
              <a:ext cx="824103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2025年实际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942969" y="5141595"/>
              <a:ext cx="496062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(+142%)</a:t>
              </a:r>
            </a:p>
          </p:txBody>
        </p:sp>
        <p:sp>
          <p:nvSpPr>
            <p:cNvPr id="18" name="Freeform 18"/>
            <p:cNvSpPr/>
            <p:nvPr/>
          </p:nvSpPr>
          <p:spPr>
            <a:xfrm>
              <a:off x="7429500" y="1028700"/>
              <a:ext cx="1143000" cy="3733800"/>
            </a:xfrm>
            <a:custGeom>
              <a:avLst/>
              <a:gdLst/>
              <a:ahLst/>
              <a:cxnLst/>
              <a:rect l="l" t="t" r="r" b="b"/>
              <a:pathLst>
                <a:path w="1143000" h="3733800">
                  <a:moveTo>
                    <a:pt x="38100" y="0"/>
                  </a:moveTo>
                  <a:lnTo>
                    <a:pt x="1104900" y="0"/>
                  </a:lnTo>
                  <a:cubicBezTo>
                    <a:pt x="1125942" y="0"/>
                    <a:pt x="1143000" y="17058"/>
                    <a:pt x="1143000" y="38100"/>
                  </a:cubicBezTo>
                  <a:lnTo>
                    <a:pt x="1143000" y="3695700"/>
                  </a:lnTo>
                  <a:cubicBezTo>
                    <a:pt x="1143000" y="3716742"/>
                    <a:pt x="1125942" y="3733800"/>
                    <a:pt x="1104900" y="3733800"/>
                  </a:cubicBezTo>
                  <a:lnTo>
                    <a:pt x="38100" y="3733800"/>
                  </a:lnTo>
                  <a:cubicBezTo>
                    <a:pt x="17058" y="3733800"/>
                    <a:pt x="0" y="3716742"/>
                    <a:pt x="0" y="3695700"/>
                  </a:cubicBezTo>
                  <a:lnTo>
                    <a:pt x="0" y="38100"/>
                  </a:lnTo>
                  <a:cubicBezTo>
                    <a:pt x="0" y="17058"/>
                    <a:pt x="17058" y="0"/>
                    <a:pt x="38100" y="0"/>
                  </a:cubicBezTo>
                  <a:close/>
                </a:path>
              </a:pathLst>
            </a:custGeom>
            <a:solidFill>
              <a:srgbClr val="FBBC04"/>
            </a:solidFill>
            <a:ln>
              <a:noFill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7669650" y="820102"/>
              <a:ext cx="662699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1200亿元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7588948" y="4934902"/>
              <a:ext cx="824103" cy="21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05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2026年预测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7660958" y="5141595"/>
              <a:ext cx="680085" cy="1828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9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持续高增长</a:t>
              </a:r>
            </a:p>
          </p:txBody>
        </p:sp>
        <p:sp>
          <p:nvSpPr>
            <p:cNvPr id="22" name="Line 22"/>
            <p:cNvSpPr/>
            <p:nvPr/>
          </p:nvSpPr>
          <p:spPr>
            <a:xfrm>
              <a:off x="1143000" y="4762500"/>
              <a:ext cx="9906000" cy="9525"/>
            </a:xfrm>
            <a:custGeom>
              <a:avLst/>
              <a:gdLst/>
              <a:ahLst/>
              <a:cxnLst/>
              <a:rect l="l" t="t" r="r" b="b"/>
              <a:pathLst>
                <a:path w="9906000" h="9525">
                  <a:moveTo>
                    <a:pt x="0" y="0"/>
                  </a:moveTo>
                  <a:lnTo>
                    <a:pt x="9906000" y="0"/>
                  </a:lnTo>
                </a:path>
              </a:pathLst>
            </a:custGeom>
            <a:noFill/>
            <a:ln w="19050">
              <a:solidFill>
                <a:srgbClr val="202124"/>
              </a:solidFill>
            </a:ln>
          </p:spPr>
        </p:sp>
      </p:grpSp>
      <p:sp>
        <p:nvSpPr>
          <p:cNvPr id="24" name="TextBox 24"/>
          <p:cNvSpPr txBox="1"/>
          <p:nvPr/>
        </p:nvSpPr>
        <p:spPr>
          <a:xfrm>
            <a:off x="561022" y="6483191"/>
            <a:ext cx="3756184" cy="1676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825" dirty="0">
                <a:solidFill>
                  <a:srgbClr val="999999"/>
                </a:solidFill>
                <a:latin typeface="Noto Sans CJK SC"/>
                <a:ea typeface="Microsoft YaHei"/>
                <a:cs typeface="Noto Sans CJK SC"/>
              </a:rPr>
              <a:t>数据来源：中国信通院《2026人工智能白皮书》| 注：2026年为预测值</a:t>
            </a:r>
          </a:p>
        </p:txBody>
      </p:sp>
    </p:spTree>
  </p:cSld>
  <p:clrMapOvr>
    <a:masterClrMapping/>
  </p:clrMapOvr>
  <p:transition xmlns:p14="http://schemas.microsoft.com/office/powerpoint/2010/main" p14:dur="4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A73E8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2674572" y="2707958"/>
            <a:ext cx="6842855" cy="959167"/>
            <a:chOff x="2674572" y="2707958"/>
            <a:chExt cx="6842855" cy="959167"/>
          </a:xfrm>
        </p:grpSpPr>
        <p:sp>
          <p:nvSpPr>
            <p:cNvPr id="3" name="TextBox 3"/>
            <p:cNvSpPr txBox="1"/>
            <p:nvPr/>
          </p:nvSpPr>
          <p:spPr>
            <a:xfrm>
              <a:off x="2674572" y="2707958"/>
              <a:ext cx="6842855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15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竞争格局：梯队分化与巨头博弈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4850130" y="3362325"/>
              <a:ext cx="249174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dirty="0">
                  <a:solidFill>
                    <a:srgbClr val="CADCFC"/>
                  </a:solidFill>
                  <a:latin typeface="Noto Sans CJK SC"/>
                  <a:ea typeface="Microsoft YaHei"/>
                  <a:cs typeface="Noto Sans CJK SC"/>
                </a:rPr>
                <a:t>COMPETITIVE LANDSCAPE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2925" y="423862"/>
            <a:ext cx="7715250" cy="747713"/>
            <a:chOff x="542925" y="423862"/>
            <a:chExt cx="7715250" cy="747713"/>
          </a:xfrm>
        </p:grpSpPr>
        <p:sp>
          <p:nvSpPr>
            <p:cNvPr id="3" name="TextBox 3"/>
            <p:cNvSpPr txBox="1"/>
            <p:nvPr/>
          </p:nvSpPr>
          <p:spPr>
            <a:xfrm>
              <a:off x="542925" y="423862"/>
              <a:ext cx="5577840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第一梯队：四大互联网巨头生态对峙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7705725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百度、阿里、腾讯、字节凭借各自核心优势，构建起难以撼动的第一阵营壁垒。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571500" y="1428750"/>
            <a:ext cx="5334000" cy="2286000"/>
            <a:chOff x="571500" y="1428750"/>
            <a:chExt cx="5334000" cy="2286000"/>
          </a:xfrm>
        </p:grpSpPr>
        <p:sp>
          <p:nvSpPr>
            <p:cNvPr id="6" name="Freeform 6"/>
            <p:cNvSpPr/>
            <p:nvPr/>
          </p:nvSpPr>
          <p:spPr>
            <a:xfrm>
              <a:off x="571500" y="1428750"/>
              <a:ext cx="5334000" cy="2286000"/>
            </a:xfrm>
            <a:custGeom>
              <a:avLst/>
              <a:gdLst/>
              <a:ahLst/>
              <a:cxnLst/>
              <a:rect l="l" t="t" r="r" b="b"/>
              <a:pathLst>
                <a:path w="5334000" h="2286000">
                  <a:moveTo>
                    <a:pt x="76200" y="0"/>
                  </a:moveTo>
                  <a:lnTo>
                    <a:pt x="5257800" y="0"/>
                  </a:lnTo>
                  <a:cubicBezTo>
                    <a:pt x="5299884" y="0"/>
                    <a:pt x="5334000" y="34116"/>
                    <a:pt x="5334000" y="76200"/>
                  </a:cubicBezTo>
                  <a:lnTo>
                    <a:pt x="5334000" y="2209800"/>
                  </a:lnTo>
                  <a:cubicBezTo>
                    <a:pt x="5334000" y="2251884"/>
                    <a:pt x="5299884" y="2286000"/>
                    <a:pt x="525780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8F9FA"/>
            </a:solidFill>
            <a:ln w="9525">
              <a:solidFill>
                <a:srgbClr val="E8EAED"/>
              </a:solidFill>
            </a:ln>
          </p:spPr>
        </p:sp>
        <p:grpSp>
          <p:nvGrpSpPr>
            <p:cNvPr id="13" name="Group 13"/>
            <p:cNvGrpSpPr/>
            <p:nvPr/>
          </p:nvGrpSpPr>
          <p:grpSpPr>
            <a:xfrm>
              <a:off x="885825" y="1790700"/>
              <a:ext cx="171450" cy="171450"/>
              <a:chOff x="885825" y="1790700"/>
              <a:chExt cx="171450" cy="17145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971550" y="1885950"/>
                <a:ext cx="66675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66675" h="76200">
                    <a:moveTo>
                      <a:pt x="33338" y="0"/>
                    </a:moveTo>
                    <a:cubicBezTo>
                      <a:pt x="14926" y="0"/>
                      <a:pt x="0" y="14926"/>
                      <a:pt x="0" y="33338"/>
                    </a:cubicBezTo>
                    <a:lnTo>
                      <a:pt x="0" y="42862"/>
                    </a:lnTo>
                    <a:cubicBezTo>
                      <a:pt x="0" y="61274"/>
                      <a:pt x="14926" y="76200"/>
                      <a:pt x="33338" y="76200"/>
                    </a:cubicBezTo>
                    <a:cubicBezTo>
                      <a:pt x="51749" y="76200"/>
                      <a:pt x="66675" y="61274"/>
                      <a:pt x="66675" y="42862"/>
                    </a:cubicBezTo>
                    <a:lnTo>
                      <a:pt x="66675" y="25717"/>
                    </a:ln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  <p:sp>
            <p:nvSpPr>
              <p:cNvPr id="8" name="Freeform 8"/>
              <p:cNvSpPr/>
              <p:nvPr/>
            </p:nvSpPr>
            <p:spPr>
              <a:xfrm>
                <a:off x="904875" y="1885950"/>
                <a:ext cx="66675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66675" h="76200">
                    <a:moveTo>
                      <a:pt x="33338" y="0"/>
                    </a:moveTo>
                    <a:cubicBezTo>
                      <a:pt x="51749" y="0"/>
                      <a:pt x="66675" y="14926"/>
                      <a:pt x="66675" y="33338"/>
                    </a:cubicBezTo>
                    <a:lnTo>
                      <a:pt x="66675" y="42862"/>
                    </a:lnTo>
                    <a:cubicBezTo>
                      <a:pt x="66675" y="61274"/>
                      <a:pt x="51749" y="76200"/>
                      <a:pt x="33338" y="76200"/>
                    </a:cubicBezTo>
                    <a:cubicBezTo>
                      <a:pt x="14926" y="76200"/>
                      <a:pt x="0" y="61274"/>
                      <a:pt x="0" y="42862"/>
                    </a:cubicBezTo>
                    <a:lnTo>
                      <a:pt x="0" y="25717"/>
                    </a:ln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  <p:sp>
            <p:nvSpPr>
              <p:cNvPr id="9" name="Freeform 9"/>
              <p:cNvSpPr/>
              <p:nvPr/>
            </p:nvSpPr>
            <p:spPr>
              <a:xfrm>
                <a:off x="1019175" y="1847850"/>
                <a:ext cx="38100" cy="66675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66675">
                    <a:moveTo>
                      <a:pt x="4762" y="66675"/>
                    </a:moveTo>
                    <a:cubicBezTo>
                      <a:pt x="23174" y="66675"/>
                      <a:pt x="38100" y="51749"/>
                      <a:pt x="38100" y="33338"/>
                    </a:cubicBezTo>
                    <a:cubicBezTo>
                      <a:pt x="38100" y="14926"/>
                      <a:pt x="23174" y="0"/>
                      <a:pt x="4762" y="0"/>
                    </a:cubicBez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  <p:sp>
            <p:nvSpPr>
              <p:cNvPr id="10" name="Freeform 10"/>
              <p:cNvSpPr/>
              <p:nvPr/>
            </p:nvSpPr>
            <p:spPr>
              <a:xfrm>
                <a:off x="971550" y="1790700"/>
                <a:ext cx="66675" cy="60008"/>
              </a:xfrm>
              <a:custGeom>
                <a:avLst/>
                <a:gdLst/>
                <a:ahLst/>
                <a:cxnLst/>
                <a:rect l="l" t="t" r="r" b="b"/>
                <a:pathLst>
                  <a:path w="66675" h="60008">
                    <a:moveTo>
                      <a:pt x="66675" y="60008"/>
                    </a:moveTo>
                    <a:lnTo>
                      <a:pt x="66675" y="33338"/>
                    </a:lnTo>
                    <a:cubicBezTo>
                      <a:pt x="66675" y="14926"/>
                      <a:pt x="51749" y="0"/>
                      <a:pt x="33338" y="0"/>
                    </a:cubicBezTo>
                    <a:cubicBezTo>
                      <a:pt x="14926" y="0"/>
                      <a:pt x="0" y="14926"/>
                      <a:pt x="0" y="33338"/>
                    </a:cubicBez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  <p:sp>
            <p:nvSpPr>
              <p:cNvPr id="11" name="Freeform 11"/>
              <p:cNvSpPr/>
              <p:nvPr/>
            </p:nvSpPr>
            <p:spPr>
              <a:xfrm>
                <a:off x="885825" y="1847850"/>
                <a:ext cx="38100" cy="66675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66675">
                    <a:moveTo>
                      <a:pt x="33338" y="66675"/>
                    </a:moveTo>
                    <a:cubicBezTo>
                      <a:pt x="14926" y="66675"/>
                      <a:pt x="0" y="51749"/>
                      <a:pt x="0" y="33338"/>
                    </a:cubicBezTo>
                    <a:cubicBezTo>
                      <a:pt x="0" y="14926"/>
                      <a:pt x="14926" y="0"/>
                      <a:pt x="33338" y="0"/>
                    </a:cubicBezTo>
                    <a:lnTo>
                      <a:pt x="38100" y="0"/>
                    </a:ln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  <p:sp>
            <p:nvSpPr>
              <p:cNvPr id="12" name="Freeform 12"/>
              <p:cNvSpPr/>
              <p:nvPr/>
            </p:nvSpPr>
            <p:spPr>
              <a:xfrm>
                <a:off x="904875" y="1790700"/>
                <a:ext cx="66675" cy="128588"/>
              </a:xfrm>
              <a:custGeom>
                <a:avLst/>
                <a:gdLst/>
                <a:ahLst/>
                <a:cxnLst/>
                <a:rect l="l" t="t" r="r" b="b"/>
                <a:pathLst>
                  <a:path w="66675" h="128588">
                    <a:moveTo>
                      <a:pt x="0" y="60008"/>
                    </a:moveTo>
                    <a:lnTo>
                      <a:pt x="0" y="33338"/>
                    </a:lnTo>
                    <a:cubicBezTo>
                      <a:pt x="0" y="14926"/>
                      <a:pt x="14926" y="0"/>
                      <a:pt x="33338" y="0"/>
                    </a:cubicBezTo>
                    <a:cubicBezTo>
                      <a:pt x="51749" y="0"/>
                      <a:pt x="66675" y="14926"/>
                      <a:pt x="66675" y="33338"/>
                    </a:cubicBezTo>
                    <a:lnTo>
                      <a:pt x="66675" y="128588"/>
                    </a:ln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</p:grpSp>
        <p:sp>
          <p:nvSpPr>
            <p:cNvPr id="14" name="TextBox 14"/>
            <p:cNvSpPr txBox="1"/>
            <p:nvPr/>
          </p:nvSpPr>
          <p:spPr>
            <a:xfrm>
              <a:off x="1181100" y="1743075"/>
              <a:ext cx="133776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百度文心4.0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842010" y="2108835"/>
              <a:ext cx="14325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参数量突破万亿级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842010" y="2346960"/>
              <a:ext cx="19583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中文理解能力居业内首位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842010" y="2585085"/>
              <a:ext cx="17830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深耕知识增强场景应用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6286500" y="1428750"/>
            <a:ext cx="5334000" cy="2286000"/>
            <a:chOff x="6286500" y="1428750"/>
            <a:chExt cx="5334000" cy="2286000"/>
          </a:xfrm>
        </p:grpSpPr>
        <p:sp>
          <p:nvSpPr>
            <p:cNvPr id="19" name="Freeform 19"/>
            <p:cNvSpPr/>
            <p:nvPr/>
          </p:nvSpPr>
          <p:spPr>
            <a:xfrm>
              <a:off x="6286500" y="1428750"/>
              <a:ext cx="5334000" cy="2286000"/>
            </a:xfrm>
            <a:custGeom>
              <a:avLst/>
              <a:gdLst/>
              <a:ahLst/>
              <a:cxnLst/>
              <a:rect l="l" t="t" r="r" b="b"/>
              <a:pathLst>
                <a:path w="5334000" h="2286000">
                  <a:moveTo>
                    <a:pt x="76200" y="0"/>
                  </a:moveTo>
                  <a:lnTo>
                    <a:pt x="5257800" y="0"/>
                  </a:lnTo>
                  <a:cubicBezTo>
                    <a:pt x="5299884" y="0"/>
                    <a:pt x="5334000" y="34116"/>
                    <a:pt x="5334000" y="76200"/>
                  </a:cubicBezTo>
                  <a:lnTo>
                    <a:pt x="5334000" y="2209800"/>
                  </a:lnTo>
                  <a:cubicBezTo>
                    <a:pt x="5334000" y="2251884"/>
                    <a:pt x="5299884" y="2286000"/>
                    <a:pt x="525780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8F9FA"/>
            </a:solidFill>
            <a:ln w="9525">
              <a:solidFill>
                <a:srgbClr val="E8EAED"/>
              </a:solidFill>
            </a:ln>
          </p:spPr>
        </p:sp>
        <p:grpSp>
          <p:nvGrpSpPr>
            <p:cNvPr id="23" name="Group 23"/>
            <p:cNvGrpSpPr/>
            <p:nvPr/>
          </p:nvGrpSpPr>
          <p:grpSpPr>
            <a:xfrm>
              <a:off x="6600825" y="1800225"/>
              <a:ext cx="171450" cy="152400"/>
              <a:chOff x="6600825" y="1800225"/>
              <a:chExt cx="171450" cy="15240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6600825" y="1838325"/>
                <a:ext cx="38100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76200">
                    <a:moveTo>
                      <a:pt x="38100" y="0"/>
                    </a:moveTo>
                    <a:lnTo>
                      <a:pt x="0" y="38100"/>
                    </a:lnTo>
                    <a:lnTo>
                      <a:pt x="38100" y="76200"/>
                    </a:lnTo>
                  </a:path>
                </a:pathLst>
              </a:custGeom>
              <a:noFill/>
              <a:ln w="19050">
                <a:solidFill>
                  <a:srgbClr val="34A853"/>
                </a:solidFill>
              </a:ln>
            </p:spPr>
          </p:sp>
          <p:sp>
            <p:nvSpPr>
              <p:cNvPr id="21" name="Freeform 21"/>
              <p:cNvSpPr/>
              <p:nvPr/>
            </p:nvSpPr>
            <p:spPr>
              <a:xfrm>
                <a:off x="6734175" y="1838325"/>
                <a:ext cx="38100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76200">
                    <a:moveTo>
                      <a:pt x="0" y="0"/>
                    </a:moveTo>
                    <a:lnTo>
                      <a:pt x="38100" y="38100"/>
                    </a:lnTo>
                    <a:lnTo>
                      <a:pt x="0" y="76200"/>
                    </a:lnTo>
                  </a:path>
                </a:pathLst>
              </a:custGeom>
              <a:noFill/>
              <a:ln w="19050">
                <a:solidFill>
                  <a:srgbClr val="34A853"/>
                </a:solidFill>
              </a:ln>
            </p:spPr>
          </p:sp>
          <p:sp>
            <p:nvSpPr>
              <p:cNvPr id="22" name="Freeform 22"/>
              <p:cNvSpPr/>
              <p:nvPr/>
            </p:nvSpPr>
            <p:spPr>
              <a:xfrm>
                <a:off x="6667500" y="1800225"/>
                <a:ext cx="38100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152400">
                    <a:moveTo>
                      <a:pt x="38100" y="0"/>
                    </a:moveTo>
                    <a:lnTo>
                      <a:pt x="0" y="152400"/>
                    </a:lnTo>
                  </a:path>
                </a:pathLst>
              </a:custGeom>
              <a:noFill/>
              <a:ln w="19050">
                <a:solidFill>
                  <a:srgbClr val="34A853"/>
                </a:solidFill>
              </a:ln>
            </p:spPr>
          </p:sp>
        </p:grpSp>
        <p:sp>
          <p:nvSpPr>
            <p:cNvPr id="24" name="TextBox 24"/>
            <p:cNvSpPr txBox="1"/>
            <p:nvPr/>
          </p:nvSpPr>
          <p:spPr>
            <a:xfrm>
              <a:off x="6896100" y="1743075"/>
              <a:ext cx="1797820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阿里通义千问2.5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6557010" y="2108835"/>
              <a:ext cx="12573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开源生态最完善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6557010" y="2346960"/>
              <a:ext cx="1415034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GitHub星标超12万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6557010" y="2585085"/>
              <a:ext cx="16078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构建最强开发者社区</a:t>
              </a: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571500" y="4000500"/>
            <a:ext cx="5334000" cy="2286000"/>
            <a:chOff x="571500" y="4000500"/>
            <a:chExt cx="5334000" cy="2286000"/>
          </a:xfrm>
        </p:grpSpPr>
        <p:sp>
          <p:nvSpPr>
            <p:cNvPr id="29" name="Freeform 29"/>
            <p:cNvSpPr/>
            <p:nvPr/>
          </p:nvSpPr>
          <p:spPr>
            <a:xfrm>
              <a:off x="571500" y="4000500"/>
              <a:ext cx="5334000" cy="2286000"/>
            </a:xfrm>
            <a:custGeom>
              <a:avLst/>
              <a:gdLst/>
              <a:ahLst/>
              <a:cxnLst/>
              <a:rect l="l" t="t" r="r" b="b"/>
              <a:pathLst>
                <a:path w="5334000" h="2286000">
                  <a:moveTo>
                    <a:pt x="76200" y="0"/>
                  </a:moveTo>
                  <a:lnTo>
                    <a:pt x="5257800" y="0"/>
                  </a:lnTo>
                  <a:cubicBezTo>
                    <a:pt x="5299884" y="0"/>
                    <a:pt x="5334000" y="34116"/>
                    <a:pt x="5334000" y="76200"/>
                  </a:cubicBezTo>
                  <a:lnTo>
                    <a:pt x="5334000" y="2209800"/>
                  </a:lnTo>
                  <a:cubicBezTo>
                    <a:pt x="5334000" y="2251884"/>
                    <a:pt x="5299884" y="2286000"/>
                    <a:pt x="525780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8F9FA"/>
            </a:solidFill>
            <a:ln w="9525">
              <a:solidFill>
                <a:srgbClr val="E8EAED"/>
              </a:solidFill>
            </a:ln>
          </p:spPr>
        </p:sp>
        <p:grpSp>
          <p:nvGrpSpPr>
            <p:cNvPr id="33" name="Group 33"/>
            <p:cNvGrpSpPr/>
            <p:nvPr/>
          </p:nvGrpSpPr>
          <p:grpSpPr>
            <a:xfrm>
              <a:off x="885825" y="4371975"/>
              <a:ext cx="171450" cy="161925"/>
              <a:chOff x="885825" y="4371975"/>
              <a:chExt cx="171450" cy="161925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933450" y="4419600"/>
                <a:ext cx="7620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9525">
                    <a:moveTo>
                      <a:pt x="0" y="0"/>
                    </a:moveTo>
                    <a:lnTo>
                      <a:pt x="76200" y="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31" name="Freeform 31"/>
              <p:cNvSpPr/>
              <p:nvPr/>
            </p:nvSpPr>
            <p:spPr>
              <a:xfrm>
                <a:off x="933450" y="4457700"/>
                <a:ext cx="571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57150" h="9525">
                    <a:moveTo>
                      <a:pt x="0" y="0"/>
                    </a:moveTo>
                    <a:lnTo>
                      <a:pt x="57150" y="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32" name="Freeform 32"/>
              <p:cNvSpPr/>
              <p:nvPr/>
            </p:nvSpPr>
            <p:spPr>
              <a:xfrm>
                <a:off x="885825" y="4371975"/>
                <a:ext cx="171450" cy="161925"/>
              </a:xfrm>
              <a:custGeom>
                <a:avLst/>
                <a:gdLst/>
                <a:ahLst/>
                <a:cxnLst/>
                <a:rect l="l" t="t" r="r" b="b"/>
                <a:pathLst>
                  <a:path w="171450" h="161925">
                    <a:moveTo>
                      <a:pt x="142875" y="0"/>
                    </a:moveTo>
                    <a:cubicBezTo>
                      <a:pt x="158657" y="0"/>
                      <a:pt x="171450" y="12793"/>
                      <a:pt x="171450" y="28575"/>
                    </a:cubicBezTo>
                    <a:lnTo>
                      <a:pt x="171450" y="104775"/>
                    </a:lnTo>
                    <a:cubicBezTo>
                      <a:pt x="171450" y="120557"/>
                      <a:pt x="158657" y="133350"/>
                      <a:pt x="142875" y="133350"/>
                    </a:cubicBezTo>
                    <a:lnTo>
                      <a:pt x="95250" y="133350"/>
                    </a:lnTo>
                    <a:lnTo>
                      <a:pt x="47625" y="161925"/>
                    </a:lnTo>
                    <a:lnTo>
                      <a:pt x="47625" y="133350"/>
                    </a:lnTo>
                    <a:lnTo>
                      <a:pt x="28575" y="133350"/>
                    </a:lnTo>
                    <a:cubicBezTo>
                      <a:pt x="12793" y="133350"/>
                      <a:pt x="0" y="120557"/>
                      <a:pt x="0" y="104775"/>
                    </a:cubicBezTo>
                    <a:lnTo>
                      <a:pt x="0" y="28575"/>
                    </a:lnTo>
                    <a:cubicBezTo>
                      <a:pt x="0" y="12793"/>
                      <a:pt x="12793" y="0"/>
                      <a:pt x="28575" y="0"/>
                    </a:cubicBezTo>
                    <a:lnTo>
                      <a:pt x="142875" y="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</p:grpSp>
        <p:sp>
          <p:nvSpPr>
            <p:cNvPr id="34" name="TextBox 34"/>
            <p:cNvSpPr txBox="1"/>
            <p:nvPr/>
          </p:nvSpPr>
          <p:spPr>
            <a:xfrm>
              <a:off x="1181100" y="4314825"/>
              <a:ext cx="133776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腾讯混元3.0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842010" y="4680585"/>
              <a:ext cx="14325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依托微信庞大生态</a:t>
              </a: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842010" y="4918710"/>
              <a:ext cx="1932051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Agent接入小程序超50万</a:t>
              </a: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842010" y="5156835"/>
              <a:ext cx="178308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拥有独特社交分发优势</a:t>
              </a:r>
            </a:p>
          </p:txBody>
        </p:sp>
      </p:grpSp>
      <p:grpSp>
        <p:nvGrpSpPr>
          <p:cNvPr id="49" name="Group 49"/>
          <p:cNvGrpSpPr/>
          <p:nvPr/>
        </p:nvGrpSpPr>
        <p:grpSpPr>
          <a:xfrm>
            <a:off x="6286500" y="4000500"/>
            <a:ext cx="5334000" cy="2286000"/>
            <a:chOff x="6286500" y="4000500"/>
            <a:chExt cx="5334000" cy="2286000"/>
          </a:xfrm>
        </p:grpSpPr>
        <p:sp>
          <p:nvSpPr>
            <p:cNvPr id="39" name="Freeform 39"/>
            <p:cNvSpPr/>
            <p:nvPr/>
          </p:nvSpPr>
          <p:spPr>
            <a:xfrm>
              <a:off x="6286500" y="4000500"/>
              <a:ext cx="5334000" cy="2286000"/>
            </a:xfrm>
            <a:custGeom>
              <a:avLst/>
              <a:gdLst/>
              <a:ahLst/>
              <a:cxnLst/>
              <a:rect l="l" t="t" r="r" b="b"/>
              <a:pathLst>
                <a:path w="5334000" h="2286000">
                  <a:moveTo>
                    <a:pt x="76200" y="0"/>
                  </a:moveTo>
                  <a:lnTo>
                    <a:pt x="5257800" y="0"/>
                  </a:lnTo>
                  <a:cubicBezTo>
                    <a:pt x="5299884" y="0"/>
                    <a:pt x="5334000" y="34116"/>
                    <a:pt x="5334000" y="76200"/>
                  </a:cubicBezTo>
                  <a:lnTo>
                    <a:pt x="5334000" y="2209800"/>
                  </a:lnTo>
                  <a:cubicBezTo>
                    <a:pt x="5334000" y="2251884"/>
                    <a:pt x="5299884" y="2286000"/>
                    <a:pt x="5257800" y="2286000"/>
                  </a:cubicBezTo>
                  <a:lnTo>
                    <a:pt x="76200" y="2286000"/>
                  </a:lnTo>
                  <a:cubicBezTo>
                    <a:pt x="34116" y="2286000"/>
                    <a:pt x="0" y="2251884"/>
                    <a:pt x="0" y="2209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F8F9FA"/>
            </a:solidFill>
            <a:ln w="9525">
              <a:solidFill>
                <a:srgbClr val="E8EAED"/>
              </a:solidFill>
            </a:ln>
          </p:spPr>
        </p:sp>
        <p:grpSp>
          <p:nvGrpSpPr>
            <p:cNvPr id="44" name="Group 44"/>
            <p:cNvGrpSpPr/>
            <p:nvPr/>
          </p:nvGrpSpPr>
          <p:grpSpPr>
            <a:xfrm>
              <a:off x="6600825" y="4362450"/>
              <a:ext cx="171450" cy="171450"/>
              <a:chOff x="6600825" y="4362450"/>
              <a:chExt cx="171450" cy="171450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6619875" y="4362450"/>
                <a:ext cx="76200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76200">
                    <a:moveTo>
                      <a:pt x="0" y="38100"/>
                    </a:moveTo>
                    <a:cubicBezTo>
                      <a:pt x="0" y="59142"/>
                      <a:pt x="17058" y="76200"/>
                      <a:pt x="38100" y="76200"/>
                    </a:cubicBezTo>
                    <a:cubicBezTo>
                      <a:pt x="59142" y="76200"/>
                      <a:pt x="76200" y="59142"/>
                      <a:pt x="76200" y="38100"/>
                    </a:cubicBezTo>
                    <a:cubicBezTo>
                      <a:pt x="76200" y="17058"/>
                      <a:pt x="59142" y="0"/>
                      <a:pt x="38100" y="0"/>
                    </a:cubicBezTo>
                    <a:cubicBezTo>
                      <a:pt x="17058" y="0"/>
                      <a:pt x="0" y="17058"/>
                      <a:pt x="0" y="38100"/>
                    </a:cubicBez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  <p:sp>
            <p:nvSpPr>
              <p:cNvPr id="41" name="Freeform 41"/>
              <p:cNvSpPr/>
              <p:nvPr/>
            </p:nvSpPr>
            <p:spPr>
              <a:xfrm>
                <a:off x="6600825" y="4476750"/>
                <a:ext cx="114300" cy="57150"/>
              </a:xfrm>
              <a:custGeom>
                <a:avLst/>
                <a:gdLst/>
                <a:ahLst/>
                <a:cxnLst/>
                <a:rect l="l" t="t" r="r" b="b"/>
                <a:pathLst>
                  <a:path w="114300" h="57150">
                    <a:moveTo>
                      <a:pt x="0" y="57150"/>
                    </a:moveTo>
                    <a:lnTo>
                      <a:pt x="0" y="38100"/>
                    </a:lnTo>
                    <a:cubicBezTo>
                      <a:pt x="0" y="17058"/>
                      <a:pt x="17058" y="0"/>
                      <a:pt x="38100" y="0"/>
                    </a:cubicBezTo>
                    <a:lnTo>
                      <a:pt x="76200" y="0"/>
                    </a:lnTo>
                    <a:cubicBezTo>
                      <a:pt x="97242" y="0"/>
                      <a:pt x="114300" y="17058"/>
                      <a:pt x="114300" y="38100"/>
                    </a:cubicBezTo>
                    <a:lnTo>
                      <a:pt x="114300" y="57150"/>
                    </a:ln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  <p:sp>
            <p:nvSpPr>
              <p:cNvPr id="42" name="Freeform 42"/>
              <p:cNvSpPr/>
              <p:nvPr/>
            </p:nvSpPr>
            <p:spPr>
              <a:xfrm>
                <a:off x="6724650" y="4363688"/>
                <a:ext cx="28650" cy="73819"/>
              </a:xfrm>
              <a:custGeom>
                <a:avLst/>
                <a:gdLst/>
                <a:ahLst/>
                <a:cxnLst/>
                <a:rect l="l" t="t" r="r" b="b"/>
                <a:pathLst>
                  <a:path w="28650" h="73819">
                    <a:moveTo>
                      <a:pt x="0" y="0"/>
                    </a:moveTo>
                    <a:cubicBezTo>
                      <a:pt x="16858" y="4316"/>
                      <a:pt x="28650" y="19507"/>
                      <a:pt x="28650" y="36909"/>
                    </a:cubicBezTo>
                    <a:cubicBezTo>
                      <a:pt x="28650" y="54312"/>
                      <a:pt x="16858" y="69502"/>
                      <a:pt x="0" y="73819"/>
                    </a:cubicBez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  <p:sp>
            <p:nvSpPr>
              <p:cNvPr id="43" name="Freeform 43"/>
              <p:cNvSpPr/>
              <p:nvPr/>
            </p:nvSpPr>
            <p:spPr>
              <a:xfrm>
                <a:off x="6743700" y="4478179"/>
                <a:ext cx="28575" cy="55721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55721">
                    <a:moveTo>
                      <a:pt x="28575" y="55721"/>
                    </a:moveTo>
                    <a:lnTo>
                      <a:pt x="28575" y="36671"/>
                    </a:lnTo>
                    <a:cubicBezTo>
                      <a:pt x="28476" y="19379"/>
                      <a:pt x="16743" y="4323"/>
                      <a:pt x="0" y="0"/>
                    </a:cubicBezTo>
                  </a:path>
                </a:pathLst>
              </a:custGeom>
              <a:noFill/>
              <a:ln w="19050">
                <a:solidFill>
                  <a:srgbClr val="1A73E8"/>
                </a:solidFill>
              </a:ln>
            </p:spPr>
          </p:sp>
        </p:grpSp>
        <p:sp>
          <p:nvSpPr>
            <p:cNvPr id="45" name="TextBox 45"/>
            <p:cNvSpPr txBox="1"/>
            <p:nvPr/>
          </p:nvSpPr>
          <p:spPr>
            <a:xfrm>
              <a:off x="6896100" y="4314825"/>
              <a:ext cx="1418272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字节豆包模型</a:t>
              </a:r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6557010" y="4680585"/>
              <a:ext cx="1642872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日活跃用户超8000万</a:t>
              </a:r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6557010" y="4918710"/>
              <a:ext cx="14325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凭借推荐算法优势</a:t>
              </a:r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6557010" y="5156835"/>
              <a:ext cx="1528953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实现C端大规模落地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5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4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4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  <p:bldP spid="28" grpId="0"/>
      <p:bldP spid="38" grpId="0"/>
      <p:bldP spid="4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2925" y="423862"/>
            <a:ext cx="8120539" cy="747713"/>
            <a:chOff x="542925" y="423862"/>
            <a:chExt cx="8120539" cy="747713"/>
          </a:xfrm>
        </p:grpSpPr>
        <p:sp>
          <p:nvSpPr>
            <p:cNvPr id="3" name="TextBox 3"/>
            <p:cNvSpPr txBox="1"/>
            <p:nvPr/>
          </p:nvSpPr>
          <p:spPr>
            <a:xfrm>
              <a:off x="542925" y="423862"/>
              <a:ext cx="4887754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第二梯队：垂直创新与技术突围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8111014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智谱、月之暗面等初创企业通过长文本、MoE架构等差异化技术路径实现弯道超车。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597694" y="1683068"/>
            <a:ext cx="2259806" cy="1879282"/>
            <a:chOff x="597694" y="1683068"/>
            <a:chExt cx="2259806" cy="1879282"/>
          </a:xfrm>
        </p:grpSpPr>
        <p:grpSp>
          <p:nvGrpSpPr>
            <p:cNvPr id="15" name="Group 15"/>
            <p:cNvGrpSpPr/>
            <p:nvPr/>
          </p:nvGrpSpPr>
          <p:grpSpPr>
            <a:xfrm>
              <a:off x="615156" y="1683068"/>
              <a:ext cx="2242344" cy="736282"/>
              <a:chOff x="615156" y="1683068"/>
              <a:chExt cx="2242344" cy="736282"/>
            </a:xfrm>
          </p:grpSpPr>
          <p:grpSp>
            <p:nvGrpSpPr>
              <p:cNvPr id="11" name="Group 11"/>
              <p:cNvGrpSpPr/>
              <p:nvPr/>
            </p:nvGrpSpPr>
            <p:grpSpPr>
              <a:xfrm>
                <a:off x="615156" y="1750219"/>
                <a:ext cx="122238" cy="157162"/>
                <a:chOff x="615156" y="1750219"/>
                <a:chExt cx="122238" cy="157162"/>
              </a:xfrm>
            </p:grpSpPr>
            <p:sp>
              <p:nvSpPr>
                <p:cNvPr id="6" name="Freeform 6"/>
                <p:cNvSpPr/>
                <p:nvPr/>
              </p:nvSpPr>
              <p:spPr>
                <a:xfrm>
                  <a:off x="693738" y="1750219"/>
                  <a:ext cx="43656" cy="436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656" h="43656">
                      <a:moveTo>
                        <a:pt x="0" y="0"/>
                      </a:moveTo>
                      <a:lnTo>
                        <a:pt x="0" y="34925"/>
                      </a:lnTo>
                      <a:cubicBezTo>
                        <a:pt x="0" y="39747"/>
                        <a:pt x="3909" y="43656"/>
                        <a:pt x="8731" y="43656"/>
                      </a:cubicBezTo>
                      <a:lnTo>
                        <a:pt x="43656" y="43656"/>
                      </a:lnTo>
                    </a:path>
                  </a:pathLst>
                </a:custGeom>
                <a:noFill/>
                <a:ln w="19050">
                  <a:solidFill>
                    <a:srgbClr val="FBBC04"/>
                  </a:solidFill>
                </a:ln>
              </p:spPr>
            </p:sp>
            <p:sp>
              <p:nvSpPr>
                <p:cNvPr id="7" name="Freeform 7"/>
                <p:cNvSpPr/>
                <p:nvPr/>
              </p:nvSpPr>
              <p:spPr>
                <a:xfrm>
                  <a:off x="615156" y="1750219"/>
                  <a:ext cx="122237" cy="157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237" h="157162">
                      <a:moveTo>
                        <a:pt x="104775" y="157162"/>
                      </a:moveTo>
                      <a:lnTo>
                        <a:pt x="17463" y="157162"/>
                      </a:lnTo>
                      <a:cubicBezTo>
                        <a:pt x="7818" y="157162"/>
                        <a:pt x="0" y="149344"/>
                        <a:pt x="0" y="139700"/>
                      </a:cubicBezTo>
                      <a:lnTo>
                        <a:pt x="0" y="17463"/>
                      </a:lnTo>
                      <a:cubicBezTo>
                        <a:pt x="0" y="7818"/>
                        <a:pt x="7818" y="0"/>
                        <a:pt x="17463" y="0"/>
                      </a:cubicBezTo>
                      <a:lnTo>
                        <a:pt x="78581" y="0"/>
                      </a:lnTo>
                      <a:lnTo>
                        <a:pt x="122237" y="43656"/>
                      </a:lnTo>
                      <a:lnTo>
                        <a:pt x="122237" y="139700"/>
                      </a:lnTo>
                      <a:cubicBezTo>
                        <a:pt x="122237" y="149344"/>
                        <a:pt x="114419" y="157162"/>
                        <a:pt x="104775" y="157162"/>
                      </a:cubicBezTo>
                    </a:path>
                  </a:pathLst>
                </a:custGeom>
                <a:noFill/>
                <a:ln w="19050">
                  <a:solidFill>
                    <a:srgbClr val="FBBC04"/>
                  </a:solidFill>
                </a:ln>
              </p:spPr>
            </p:sp>
            <p:sp>
              <p:nvSpPr>
                <p:cNvPr id="8" name="Freeform 8"/>
                <p:cNvSpPr/>
                <p:nvPr/>
              </p:nvSpPr>
              <p:spPr>
                <a:xfrm>
                  <a:off x="650081" y="1802606"/>
                  <a:ext cx="95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9525">
                      <a:moveTo>
                        <a:pt x="0" y="0"/>
                      </a:moveTo>
                      <a:lnTo>
                        <a:pt x="8731" y="0"/>
                      </a:lnTo>
                    </a:path>
                  </a:pathLst>
                </a:custGeom>
                <a:noFill/>
                <a:ln w="19050">
                  <a:solidFill>
                    <a:srgbClr val="FBBC04"/>
                  </a:solidFill>
                </a:ln>
              </p:spPr>
            </p:sp>
            <p:sp>
              <p:nvSpPr>
                <p:cNvPr id="9" name="Freeform 9"/>
                <p:cNvSpPr/>
                <p:nvPr/>
              </p:nvSpPr>
              <p:spPr>
                <a:xfrm>
                  <a:off x="650081" y="1837531"/>
                  <a:ext cx="52388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388" h="9525">
                      <a:moveTo>
                        <a:pt x="0" y="0"/>
                      </a:moveTo>
                      <a:lnTo>
                        <a:pt x="52388" y="0"/>
                      </a:lnTo>
                    </a:path>
                  </a:pathLst>
                </a:custGeom>
                <a:noFill/>
                <a:ln w="19050">
                  <a:solidFill>
                    <a:srgbClr val="FBBC04"/>
                  </a:solidFill>
                </a:ln>
              </p:spPr>
            </p:sp>
            <p:sp>
              <p:nvSpPr>
                <p:cNvPr id="10" name="Freeform 10"/>
                <p:cNvSpPr/>
                <p:nvPr/>
              </p:nvSpPr>
              <p:spPr>
                <a:xfrm>
                  <a:off x="650081" y="1872456"/>
                  <a:ext cx="52388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388" h="9525">
                      <a:moveTo>
                        <a:pt x="0" y="0"/>
                      </a:moveTo>
                      <a:lnTo>
                        <a:pt x="52388" y="0"/>
                      </a:lnTo>
                    </a:path>
                  </a:pathLst>
                </a:custGeom>
                <a:noFill/>
                <a:ln w="19050">
                  <a:solidFill>
                    <a:srgbClr val="FBBC04"/>
                  </a:solidFill>
                </a:ln>
              </p:spPr>
            </p:sp>
          </p:grpSp>
          <p:sp>
            <p:nvSpPr>
              <p:cNvPr id="12" name="TextBox 12"/>
              <p:cNvSpPr txBox="1"/>
              <p:nvPr/>
            </p:nvSpPr>
            <p:spPr>
              <a:xfrm>
                <a:off x="897255" y="1683068"/>
                <a:ext cx="1255743" cy="2743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350" b="1" dirty="0">
                    <a:solidFill>
                      <a:srgbClr val="202124"/>
                    </a:solidFill>
                    <a:latin typeface="Noto Sans CJK SC"/>
                    <a:ea typeface="Microsoft YaHei"/>
                    <a:cs typeface="Noto Sans CJK SC"/>
                  </a:rPr>
                  <a:t>月之暗面Kimi</a:t>
                </a:r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899160" y="1937385"/>
                <a:ext cx="1958340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dirty="0">
                    <a:solidFill>
                      <a:srgbClr val="202124"/>
                    </a:solidFill>
                    <a:latin typeface="Noto Sans CJK SC"/>
                    <a:ea typeface="Microsoft YaHei"/>
                    <a:cs typeface="Noto Sans CJK SC"/>
                  </a:rPr>
                  <a:t>长文本处理能力行业领先</a:t>
                </a:r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899160" y="2175510"/>
                <a:ext cx="1853184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dirty="0">
                    <a:solidFill>
                      <a:srgbClr val="202124"/>
                    </a:solidFill>
                    <a:latin typeface="Noto Sans CJK SC"/>
                    <a:ea typeface="Microsoft YaHei"/>
                    <a:cs typeface="Noto Sans CJK SC"/>
                  </a:rPr>
                  <a:t>支持200万token上下文</a:t>
                </a:r>
              </a:p>
            </p:txBody>
          </p:sp>
        </p:grpSp>
        <p:grpSp>
          <p:nvGrpSpPr>
            <p:cNvPr id="23" name="Group 23"/>
            <p:cNvGrpSpPr/>
            <p:nvPr/>
          </p:nvGrpSpPr>
          <p:grpSpPr>
            <a:xfrm>
              <a:off x="597694" y="2826068"/>
              <a:ext cx="1882997" cy="736282"/>
              <a:chOff x="597694" y="2826068"/>
              <a:chExt cx="1882997" cy="736282"/>
            </a:xfrm>
          </p:grpSpPr>
          <p:grpSp>
            <p:nvGrpSpPr>
              <p:cNvPr id="19" name="Group 19"/>
              <p:cNvGrpSpPr/>
              <p:nvPr/>
            </p:nvGrpSpPr>
            <p:grpSpPr>
              <a:xfrm>
                <a:off x="597694" y="2893219"/>
                <a:ext cx="157162" cy="157162"/>
                <a:chOff x="597694" y="2893219"/>
                <a:chExt cx="157162" cy="157162"/>
              </a:xfrm>
            </p:grpSpPr>
            <p:sp>
              <p:nvSpPr>
                <p:cNvPr id="16" name="Freeform 16"/>
                <p:cNvSpPr/>
                <p:nvPr/>
              </p:nvSpPr>
              <p:spPr>
                <a:xfrm>
                  <a:off x="597694" y="2893219"/>
                  <a:ext cx="157162" cy="785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162" h="78581">
                      <a:moveTo>
                        <a:pt x="0" y="78581"/>
                      </a:moveTo>
                      <a:lnTo>
                        <a:pt x="8731" y="78581"/>
                      </a:lnTo>
                      <a:moveTo>
                        <a:pt x="78581" y="0"/>
                      </a:moveTo>
                      <a:lnTo>
                        <a:pt x="78581" y="8731"/>
                      </a:lnTo>
                      <a:moveTo>
                        <a:pt x="148431" y="78581"/>
                      </a:moveTo>
                      <a:lnTo>
                        <a:pt x="157162" y="78581"/>
                      </a:lnTo>
                      <a:moveTo>
                        <a:pt x="22701" y="22701"/>
                      </a:moveTo>
                      <a:lnTo>
                        <a:pt x="28813" y="28813"/>
                      </a:lnTo>
                      <a:moveTo>
                        <a:pt x="134461" y="22701"/>
                      </a:moveTo>
                      <a:lnTo>
                        <a:pt x="128349" y="28813"/>
                      </a:lnTo>
                    </a:path>
                  </a:pathLst>
                </a:custGeom>
                <a:noFill/>
                <a:ln w="19050">
                  <a:solidFill>
                    <a:srgbClr val="FBBC04"/>
                  </a:solidFill>
                </a:ln>
              </p:spPr>
            </p:sp>
            <p:sp>
              <p:nvSpPr>
                <p:cNvPr id="17" name="Freeform 17"/>
                <p:cNvSpPr/>
                <p:nvPr/>
              </p:nvSpPr>
              <p:spPr>
                <a:xfrm>
                  <a:off x="628917" y="2928144"/>
                  <a:ext cx="94716" cy="1222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716" h="122237">
                      <a:moveTo>
                        <a:pt x="21164" y="78581"/>
                      </a:moveTo>
                      <a:cubicBezTo>
                        <a:pt x="6132" y="67307"/>
                        <a:pt x="0" y="47678"/>
                        <a:pt x="5942" y="29851"/>
                      </a:cubicBezTo>
                      <a:cubicBezTo>
                        <a:pt x="11884" y="12024"/>
                        <a:pt x="28567" y="0"/>
                        <a:pt x="47358" y="0"/>
                      </a:cubicBezTo>
                      <a:cubicBezTo>
                        <a:pt x="66149" y="0"/>
                        <a:pt x="82832" y="12024"/>
                        <a:pt x="88774" y="29851"/>
                      </a:cubicBezTo>
                      <a:cubicBezTo>
                        <a:pt x="94716" y="47678"/>
                        <a:pt x="88585" y="67307"/>
                        <a:pt x="73552" y="78581"/>
                      </a:cubicBezTo>
                      <a:cubicBezTo>
                        <a:pt x="66638" y="85425"/>
                        <a:pt x="63396" y="95152"/>
                        <a:pt x="64821" y="104775"/>
                      </a:cubicBezTo>
                      <a:cubicBezTo>
                        <a:pt x="64821" y="114419"/>
                        <a:pt x="57002" y="122237"/>
                        <a:pt x="47358" y="122237"/>
                      </a:cubicBezTo>
                      <a:cubicBezTo>
                        <a:pt x="37714" y="122237"/>
                        <a:pt x="29896" y="114419"/>
                        <a:pt x="29896" y="104775"/>
                      </a:cubicBezTo>
                      <a:cubicBezTo>
                        <a:pt x="31320" y="95152"/>
                        <a:pt x="28078" y="85425"/>
                        <a:pt x="21164" y="78581"/>
                      </a:cubicBezTo>
                    </a:path>
                  </a:pathLst>
                </a:custGeom>
                <a:noFill/>
                <a:ln w="19050">
                  <a:solidFill>
                    <a:srgbClr val="FBBC04"/>
                  </a:solidFill>
                </a:ln>
              </p:spPr>
            </p:sp>
            <p:sp>
              <p:nvSpPr>
                <p:cNvPr id="18" name="Freeform 18"/>
                <p:cNvSpPr/>
                <p:nvPr/>
              </p:nvSpPr>
              <p:spPr>
                <a:xfrm>
                  <a:off x="656193" y="3015456"/>
                  <a:ext cx="40164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164" h="9525">
                      <a:moveTo>
                        <a:pt x="0" y="0"/>
                      </a:moveTo>
                      <a:lnTo>
                        <a:pt x="40164" y="0"/>
                      </a:lnTo>
                    </a:path>
                  </a:pathLst>
                </a:custGeom>
                <a:noFill/>
                <a:ln w="19050">
                  <a:solidFill>
                    <a:srgbClr val="FBBC04"/>
                  </a:solidFill>
                </a:ln>
              </p:spPr>
            </p:sp>
          </p:grpSp>
          <p:sp>
            <p:nvSpPr>
              <p:cNvPr id="20" name="TextBox 20"/>
              <p:cNvSpPr txBox="1"/>
              <p:nvPr/>
            </p:nvSpPr>
            <p:spPr>
              <a:xfrm>
                <a:off x="897255" y="2826068"/>
                <a:ext cx="1359256" cy="2743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350" b="1" dirty="0">
                    <a:solidFill>
                      <a:srgbClr val="202124"/>
                    </a:solidFill>
                    <a:latin typeface="Noto Sans CJK SC"/>
                    <a:ea typeface="Microsoft YaHei"/>
                    <a:cs typeface="Noto Sans CJK SC"/>
                  </a:rPr>
                  <a:t>DeepSeek创新</a:t>
                </a:r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899160" y="3080385"/>
                <a:ext cx="1432560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dirty="0">
                    <a:solidFill>
                      <a:srgbClr val="202124"/>
                    </a:solidFill>
                    <a:latin typeface="Noto Sans CJK SC"/>
                    <a:ea typeface="Microsoft YaHei"/>
                    <a:cs typeface="Noto Sans CJK SC"/>
                  </a:rPr>
                  <a:t>推理效率业内最优</a:t>
                </a:r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899160" y="3318510"/>
                <a:ext cx="1581531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dirty="0">
                    <a:solidFill>
                      <a:srgbClr val="202124"/>
                    </a:solidFill>
                    <a:latin typeface="Noto Sans CJK SC"/>
                    <a:ea typeface="Microsoft YaHei"/>
                    <a:cs typeface="Noto Sans CJK SC"/>
                  </a:rPr>
                  <a:t>首创MoE架构新范式</a:t>
                </a:r>
              </a:p>
            </p:txBody>
          </p:sp>
        </p:grpSp>
      </p:grpSp>
      <p:grpSp>
        <p:nvGrpSpPr>
          <p:cNvPr id="41" name="Group 41"/>
          <p:cNvGrpSpPr/>
          <p:nvPr/>
        </p:nvGrpSpPr>
        <p:grpSpPr>
          <a:xfrm>
            <a:off x="6303962" y="1683068"/>
            <a:ext cx="2443798" cy="1879282"/>
            <a:chOff x="6303962" y="1683068"/>
            <a:chExt cx="2443798" cy="1879282"/>
          </a:xfrm>
        </p:grpSpPr>
        <p:grpSp>
          <p:nvGrpSpPr>
            <p:cNvPr id="31" name="Group 31"/>
            <p:cNvGrpSpPr/>
            <p:nvPr/>
          </p:nvGrpSpPr>
          <p:grpSpPr>
            <a:xfrm>
              <a:off x="6303962" y="1683068"/>
              <a:ext cx="2443798" cy="736282"/>
              <a:chOff x="6303962" y="1683068"/>
              <a:chExt cx="2443798" cy="736282"/>
            </a:xfrm>
          </p:grpSpPr>
          <p:grpSp>
            <p:nvGrpSpPr>
              <p:cNvPr id="27" name="Group 27"/>
              <p:cNvGrpSpPr/>
              <p:nvPr/>
            </p:nvGrpSpPr>
            <p:grpSpPr>
              <a:xfrm>
                <a:off x="6303962" y="1767681"/>
                <a:ext cx="174625" cy="122237"/>
                <a:chOff x="6303962" y="1767681"/>
                <a:chExt cx="174625" cy="122237"/>
              </a:xfrm>
            </p:grpSpPr>
            <p:sp>
              <p:nvSpPr>
                <p:cNvPr id="25" name="Freeform 25"/>
                <p:cNvSpPr/>
                <p:nvPr/>
              </p:nvSpPr>
              <p:spPr>
                <a:xfrm>
                  <a:off x="6303962" y="1767681"/>
                  <a:ext cx="174625" cy="873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625" h="87312">
                      <a:moveTo>
                        <a:pt x="174625" y="34925"/>
                      </a:moveTo>
                      <a:lnTo>
                        <a:pt x="87312" y="0"/>
                      </a:lnTo>
                      <a:lnTo>
                        <a:pt x="0" y="34925"/>
                      </a:lnTo>
                      <a:lnTo>
                        <a:pt x="87312" y="69850"/>
                      </a:lnTo>
                      <a:lnTo>
                        <a:pt x="174625" y="34925"/>
                      </a:lnTo>
                      <a:lnTo>
                        <a:pt x="174625" y="87312"/>
                      </a:lnTo>
                    </a:path>
                  </a:pathLst>
                </a:custGeom>
                <a:noFill/>
                <a:ln w="19050">
                  <a:solidFill>
                    <a:srgbClr val="FBBC04"/>
                  </a:solidFill>
                </a:ln>
              </p:spPr>
            </p:sp>
            <p:sp>
              <p:nvSpPr>
                <p:cNvPr id="26" name="Freeform 26"/>
                <p:cNvSpPr/>
                <p:nvPr/>
              </p:nvSpPr>
              <p:spPr>
                <a:xfrm>
                  <a:off x="6338888" y="1816576"/>
                  <a:ext cx="104775" cy="733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775" h="73342">
                      <a:moveTo>
                        <a:pt x="0" y="0"/>
                      </a:moveTo>
                      <a:lnTo>
                        <a:pt x="0" y="47149"/>
                      </a:lnTo>
                      <a:cubicBezTo>
                        <a:pt x="0" y="61615"/>
                        <a:pt x="23455" y="73342"/>
                        <a:pt x="52388" y="73342"/>
                      </a:cubicBezTo>
                      <a:cubicBezTo>
                        <a:pt x="81320" y="73342"/>
                        <a:pt x="104775" y="61615"/>
                        <a:pt x="104775" y="47149"/>
                      </a:cubicBezTo>
                      <a:lnTo>
                        <a:pt x="104775" y="0"/>
                      </a:lnTo>
                    </a:path>
                  </a:pathLst>
                </a:custGeom>
                <a:noFill/>
                <a:ln w="19050">
                  <a:solidFill>
                    <a:srgbClr val="FBBC04"/>
                  </a:solidFill>
                </a:ln>
              </p:spPr>
            </p:sp>
          </p:grpSp>
          <p:sp>
            <p:nvSpPr>
              <p:cNvPr id="28" name="TextBox 28"/>
              <p:cNvSpPr txBox="1"/>
              <p:nvPr/>
            </p:nvSpPr>
            <p:spPr>
              <a:xfrm>
                <a:off x="6612255" y="1683068"/>
                <a:ext cx="1245391" cy="2743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350" b="1" dirty="0">
                    <a:solidFill>
                      <a:srgbClr val="202124"/>
                    </a:solidFill>
                    <a:latin typeface="Noto Sans CJK SC"/>
                    <a:ea typeface="Microsoft YaHei"/>
                    <a:cs typeface="Noto Sans CJK SC"/>
                  </a:rPr>
                  <a:t>智谱GLM布局</a:t>
                </a:r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6614160" y="1937385"/>
                <a:ext cx="1607820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dirty="0">
                    <a:solidFill>
                      <a:srgbClr val="202124"/>
                    </a:solidFill>
                    <a:latin typeface="Noto Sans CJK SC"/>
                    <a:ea typeface="Microsoft YaHei"/>
                    <a:cs typeface="Noto Sans CJK SC"/>
                  </a:rPr>
                  <a:t>持续迭代通用大模型</a:t>
                </a:r>
              </a:p>
            </p:txBody>
          </p:sp>
          <p:sp>
            <p:nvSpPr>
              <p:cNvPr id="30" name="TextBox 30"/>
              <p:cNvSpPr txBox="1"/>
              <p:nvPr/>
            </p:nvSpPr>
            <p:spPr>
              <a:xfrm>
                <a:off x="6614160" y="2175510"/>
                <a:ext cx="2133600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dirty="0">
                    <a:solidFill>
                      <a:srgbClr val="202124"/>
                    </a:solidFill>
                    <a:latin typeface="Noto Sans CJK SC"/>
                    <a:ea typeface="Microsoft YaHei"/>
                    <a:cs typeface="Noto Sans CJK SC"/>
                  </a:rPr>
                  <a:t>学术研究与垂直行业高影响</a:t>
                </a:r>
              </a:p>
            </p:txBody>
          </p:sp>
        </p:grpSp>
        <p:grpSp>
          <p:nvGrpSpPr>
            <p:cNvPr id="40" name="Group 40"/>
            <p:cNvGrpSpPr/>
            <p:nvPr/>
          </p:nvGrpSpPr>
          <p:grpSpPr>
            <a:xfrm>
              <a:off x="6312694" y="2826068"/>
              <a:ext cx="2084546" cy="736282"/>
              <a:chOff x="6312694" y="2826068"/>
              <a:chExt cx="2084546" cy="736282"/>
            </a:xfrm>
          </p:grpSpPr>
          <p:grpSp>
            <p:nvGrpSpPr>
              <p:cNvPr id="36" name="Group 36"/>
              <p:cNvGrpSpPr/>
              <p:nvPr/>
            </p:nvGrpSpPr>
            <p:grpSpPr>
              <a:xfrm>
                <a:off x="6312694" y="2893219"/>
                <a:ext cx="157162" cy="157605"/>
                <a:chOff x="6312694" y="2893219"/>
                <a:chExt cx="157162" cy="157605"/>
              </a:xfrm>
            </p:grpSpPr>
            <p:sp>
              <p:nvSpPr>
                <p:cNvPr id="32" name="Freeform 32"/>
                <p:cNvSpPr/>
                <p:nvPr/>
              </p:nvSpPr>
              <p:spPr>
                <a:xfrm>
                  <a:off x="6312694" y="2893219"/>
                  <a:ext cx="157162" cy="1576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162" h="157605">
                      <a:moveTo>
                        <a:pt x="78581" y="157162"/>
                      </a:moveTo>
                      <a:cubicBezTo>
                        <a:pt x="35182" y="157162"/>
                        <a:pt x="0" y="121980"/>
                        <a:pt x="0" y="78581"/>
                      </a:cubicBezTo>
                      <a:cubicBezTo>
                        <a:pt x="0" y="35182"/>
                        <a:pt x="35182" y="0"/>
                        <a:pt x="78581" y="0"/>
                      </a:cubicBezTo>
                      <a:cubicBezTo>
                        <a:pt x="121976" y="0"/>
                        <a:pt x="157162" y="31275"/>
                        <a:pt x="157162" y="69850"/>
                      </a:cubicBezTo>
                      <a:cubicBezTo>
                        <a:pt x="157162" y="79105"/>
                        <a:pt x="153024" y="87994"/>
                        <a:pt x="145655" y="94542"/>
                      </a:cubicBezTo>
                      <a:cubicBezTo>
                        <a:pt x="138286" y="101090"/>
                        <a:pt x="128288" y="104775"/>
                        <a:pt x="117872" y="104775"/>
                      </a:cubicBezTo>
                      <a:lnTo>
                        <a:pt x="96044" y="104775"/>
                      </a:lnTo>
                      <a:cubicBezTo>
                        <a:pt x="88029" y="104646"/>
                        <a:pt x="80955" y="109990"/>
                        <a:pt x="78890" y="117736"/>
                      </a:cubicBezTo>
                      <a:cubicBezTo>
                        <a:pt x="76824" y="125481"/>
                        <a:pt x="80297" y="133638"/>
                        <a:pt x="87312" y="137517"/>
                      </a:cubicBezTo>
                      <a:cubicBezTo>
                        <a:pt x="90887" y="140815"/>
                        <a:pt x="91963" y="146025"/>
                        <a:pt x="89987" y="150469"/>
                      </a:cubicBezTo>
                      <a:cubicBezTo>
                        <a:pt x="88012" y="154913"/>
                        <a:pt x="83425" y="157605"/>
                        <a:pt x="78581" y="157162"/>
                      </a:cubicBezTo>
                    </a:path>
                  </a:pathLst>
                </a:custGeom>
                <a:noFill/>
                <a:ln w="19050">
                  <a:solidFill>
                    <a:srgbClr val="FBBC04"/>
                  </a:solidFill>
                </a:ln>
              </p:spPr>
            </p:sp>
            <p:sp>
              <p:nvSpPr>
                <p:cNvPr id="33" name="Freeform 33"/>
                <p:cNvSpPr/>
                <p:nvPr/>
              </p:nvSpPr>
              <p:spPr>
                <a:xfrm>
                  <a:off x="6351984" y="2949972"/>
                  <a:ext cx="17463" cy="174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63" h="17463">
                      <a:moveTo>
                        <a:pt x="0" y="8731"/>
                      </a:moveTo>
                      <a:cubicBezTo>
                        <a:pt x="0" y="13553"/>
                        <a:pt x="3909" y="17463"/>
                        <a:pt x="8731" y="17463"/>
                      </a:cubicBezTo>
                      <a:cubicBezTo>
                        <a:pt x="13553" y="17463"/>
                        <a:pt x="17463" y="13553"/>
                        <a:pt x="17463" y="8731"/>
                      </a:cubicBezTo>
                      <a:cubicBezTo>
                        <a:pt x="17463" y="3909"/>
                        <a:pt x="13553" y="0"/>
                        <a:pt x="8731" y="0"/>
                      </a:cubicBezTo>
                      <a:cubicBezTo>
                        <a:pt x="3909" y="0"/>
                        <a:pt x="0" y="3909"/>
                        <a:pt x="0" y="8731"/>
                      </a:cubicBezTo>
                    </a:path>
                  </a:pathLst>
                </a:custGeom>
                <a:noFill/>
                <a:ln w="19050">
                  <a:solidFill>
                    <a:srgbClr val="FBBC04"/>
                  </a:solidFill>
                </a:ln>
              </p:spPr>
            </p:sp>
            <p:sp>
              <p:nvSpPr>
                <p:cNvPr id="34" name="Freeform 34"/>
                <p:cNvSpPr/>
                <p:nvPr/>
              </p:nvSpPr>
              <p:spPr>
                <a:xfrm>
                  <a:off x="6386909" y="2923778"/>
                  <a:ext cx="17463" cy="174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63" h="17463">
                      <a:moveTo>
                        <a:pt x="0" y="8731"/>
                      </a:moveTo>
                      <a:cubicBezTo>
                        <a:pt x="0" y="13553"/>
                        <a:pt x="3909" y="17463"/>
                        <a:pt x="8731" y="17463"/>
                      </a:cubicBezTo>
                      <a:cubicBezTo>
                        <a:pt x="13553" y="17463"/>
                        <a:pt x="17463" y="13553"/>
                        <a:pt x="17463" y="8731"/>
                      </a:cubicBezTo>
                      <a:cubicBezTo>
                        <a:pt x="17463" y="3909"/>
                        <a:pt x="13553" y="0"/>
                        <a:pt x="8731" y="0"/>
                      </a:cubicBezTo>
                      <a:cubicBezTo>
                        <a:pt x="3909" y="0"/>
                        <a:pt x="0" y="3909"/>
                        <a:pt x="0" y="8731"/>
                      </a:cubicBezTo>
                    </a:path>
                  </a:pathLst>
                </a:custGeom>
                <a:noFill/>
                <a:ln w="19050">
                  <a:solidFill>
                    <a:srgbClr val="FBBC04"/>
                  </a:solidFill>
                </a:ln>
              </p:spPr>
            </p:sp>
            <p:sp>
              <p:nvSpPr>
                <p:cNvPr id="35" name="Freeform 35"/>
                <p:cNvSpPr/>
                <p:nvPr/>
              </p:nvSpPr>
              <p:spPr>
                <a:xfrm>
                  <a:off x="6421834" y="2949972"/>
                  <a:ext cx="17462" cy="174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62" h="17463">
                      <a:moveTo>
                        <a:pt x="0" y="8731"/>
                      </a:moveTo>
                      <a:cubicBezTo>
                        <a:pt x="0" y="13553"/>
                        <a:pt x="3909" y="17463"/>
                        <a:pt x="8731" y="17463"/>
                      </a:cubicBezTo>
                      <a:cubicBezTo>
                        <a:pt x="13553" y="17463"/>
                        <a:pt x="17462" y="13553"/>
                        <a:pt x="17462" y="8731"/>
                      </a:cubicBezTo>
                      <a:cubicBezTo>
                        <a:pt x="17462" y="3909"/>
                        <a:pt x="13553" y="0"/>
                        <a:pt x="8731" y="0"/>
                      </a:cubicBezTo>
                      <a:cubicBezTo>
                        <a:pt x="3909" y="0"/>
                        <a:pt x="0" y="3909"/>
                        <a:pt x="0" y="8731"/>
                      </a:cubicBezTo>
                    </a:path>
                  </a:pathLst>
                </a:custGeom>
                <a:noFill/>
                <a:ln w="19050">
                  <a:solidFill>
                    <a:srgbClr val="FBBC04"/>
                  </a:solidFill>
                </a:ln>
              </p:spPr>
            </p:sp>
          </p:grpSp>
          <p:sp>
            <p:nvSpPr>
              <p:cNvPr id="37" name="TextBox 37"/>
              <p:cNvSpPr txBox="1"/>
              <p:nvPr/>
            </p:nvSpPr>
            <p:spPr>
              <a:xfrm>
                <a:off x="6612255" y="2826068"/>
                <a:ext cx="1224689" cy="2743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350" b="1" dirty="0">
                    <a:solidFill>
                      <a:srgbClr val="202124"/>
                    </a:solidFill>
                    <a:latin typeface="Noto Sans CJK SC"/>
                    <a:ea typeface="Microsoft YaHei"/>
                    <a:cs typeface="Noto Sans CJK SC"/>
                  </a:rPr>
                  <a:t>MiniMax特色</a:t>
                </a:r>
              </a:p>
            </p:txBody>
          </p:sp>
          <p:sp>
            <p:nvSpPr>
              <p:cNvPr id="38" name="TextBox 38"/>
              <p:cNvSpPr txBox="1"/>
              <p:nvPr/>
            </p:nvSpPr>
            <p:spPr>
              <a:xfrm>
                <a:off x="6614160" y="3080385"/>
                <a:ext cx="1783080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dirty="0">
                    <a:solidFill>
                      <a:srgbClr val="202124"/>
                    </a:solidFill>
                    <a:latin typeface="Noto Sans CJK SC"/>
                    <a:ea typeface="Microsoft YaHei"/>
                    <a:cs typeface="Noto Sans CJK SC"/>
                  </a:rPr>
                  <a:t>聚焦情感交互与多模态</a:t>
                </a:r>
              </a:p>
            </p:txBody>
          </p:sp>
          <p:sp>
            <p:nvSpPr>
              <p:cNvPr id="39" name="TextBox 39"/>
              <p:cNvSpPr txBox="1"/>
              <p:nvPr/>
            </p:nvSpPr>
            <p:spPr>
              <a:xfrm>
                <a:off x="6614160" y="3318510"/>
                <a:ext cx="1783080" cy="2438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200" dirty="0">
                    <a:solidFill>
                      <a:srgbClr val="202124"/>
                    </a:solidFill>
                    <a:latin typeface="Noto Sans CJK SC"/>
                    <a:ea typeface="Microsoft YaHei"/>
                    <a:cs typeface="Noto Sans CJK SC"/>
                  </a:rPr>
                  <a:t>虚拟人及娱乐领域优势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4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4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4" grpId="0"/>
      <p:bldP spid="4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542925" y="423862"/>
            <a:ext cx="8219123" cy="747713"/>
            <a:chOff x="542925" y="423862"/>
            <a:chExt cx="8219123" cy="747713"/>
          </a:xfrm>
        </p:grpSpPr>
        <p:sp>
          <p:nvSpPr>
            <p:cNvPr id="3" name="TextBox 3"/>
            <p:cNvSpPr txBox="1"/>
            <p:nvPr/>
          </p:nvSpPr>
          <p:spPr>
            <a:xfrm>
              <a:off x="542925" y="423862"/>
              <a:ext cx="5922883" cy="4572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225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国际对标：全球顶尖模型技术差距缩小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552450" y="866775"/>
              <a:ext cx="8209598" cy="304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dirty="0">
                  <a:solidFill>
                    <a:srgbClr val="6B6B6B"/>
                  </a:solidFill>
                  <a:latin typeface="Noto Sans CJK SC"/>
                  <a:ea typeface="Microsoft YaHei"/>
                  <a:cs typeface="Noto Sans CJK SC"/>
                </a:rPr>
                <a:t>对比OpenAI、Google等国际巨头，中国大模型在特定领域已具备并跑甚至领跑能力。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597694" y="1683068"/>
            <a:ext cx="2785586" cy="736282"/>
            <a:chOff x="597694" y="1683068"/>
            <a:chExt cx="2785586" cy="736282"/>
          </a:xfrm>
        </p:grpSpPr>
        <p:grpSp>
          <p:nvGrpSpPr>
            <p:cNvPr id="12" name="Group 12"/>
            <p:cNvGrpSpPr/>
            <p:nvPr/>
          </p:nvGrpSpPr>
          <p:grpSpPr>
            <a:xfrm>
              <a:off x="597694" y="1758950"/>
              <a:ext cx="157162" cy="157956"/>
              <a:chOff x="597694" y="1758950"/>
              <a:chExt cx="157162" cy="157956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641350" y="1907381"/>
                <a:ext cx="698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69850" h="9525">
                    <a:moveTo>
                      <a:pt x="0" y="0"/>
                    </a:moveTo>
                    <a:lnTo>
                      <a:pt x="69850" y="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7" name="Freeform 7"/>
              <p:cNvSpPr/>
              <p:nvPr/>
            </p:nvSpPr>
            <p:spPr>
              <a:xfrm>
                <a:off x="676275" y="1872456"/>
                <a:ext cx="9525" cy="349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34925">
                    <a:moveTo>
                      <a:pt x="0" y="0"/>
                    </a:moveTo>
                    <a:lnTo>
                      <a:pt x="0" y="34925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8" name="Freeform 8"/>
              <p:cNvSpPr/>
              <p:nvPr/>
            </p:nvSpPr>
            <p:spPr>
              <a:xfrm>
                <a:off x="632619" y="1758950"/>
                <a:ext cx="87312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7312" h="9525">
                    <a:moveTo>
                      <a:pt x="0" y="0"/>
                    </a:moveTo>
                    <a:lnTo>
                      <a:pt x="87312" y="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9" name="Freeform 9"/>
              <p:cNvSpPr/>
              <p:nvPr/>
            </p:nvSpPr>
            <p:spPr>
              <a:xfrm>
                <a:off x="632619" y="1758950"/>
                <a:ext cx="87312" cy="113506"/>
              </a:xfrm>
              <a:custGeom>
                <a:avLst/>
                <a:gdLst/>
                <a:ahLst/>
                <a:cxnLst/>
                <a:rect l="l" t="t" r="r" b="b"/>
                <a:pathLst>
                  <a:path w="87312" h="113506">
                    <a:moveTo>
                      <a:pt x="87312" y="0"/>
                    </a:moveTo>
                    <a:lnTo>
                      <a:pt x="87312" y="69850"/>
                    </a:lnTo>
                    <a:cubicBezTo>
                      <a:pt x="87312" y="93961"/>
                      <a:pt x="67767" y="113506"/>
                      <a:pt x="43656" y="113506"/>
                    </a:cubicBezTo>
                    <a:cubicBezTo>
                      <a:pt x="19546" y="113506"/>
                      <a:pt x="0" y="93961"/>
                      <a:pt x="0" y="69850"/>
                    </a:cubicBez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10" name="Freeform 10"/>
              <p:cNvSpPr/>
              <p:nvPr/>
            </p:nvSpPr>
            <p:spPr>
              <a:xfrm>
                <a:off x="597694" y="1785144"/>
                <a:ext cx="34925" cy="34925"/>
              </a:xfrm>
              <a:custGeom>
                <a:avLst/>
                <a:gdLst/>
                <a:ahLst/>
                <a:cxnLst/>
                <a:rect l="l" t="t" r="r" b="b"/>
                <a:pathLst>
                  <a:path w="34925" h="34925">
                    <a:moveTo>
                      <a:pt x="0" y="17463"/>
                    </a:moveTo>
                    <a:cubicBezTo>
                      <a:pt x="0" y="27107"/>
                      <a:pt x="7818" y="34925"/>
                      <a:pt x="17462" y="34925"/>
                    </a:cubicBezTo>
                    <a:cubicBezTo>
                      <a:pt x="27107" y="34925"/>
                      <a:pt x="34925" y="27107"/>
                      <a:pt x="34925" y="17463"/>
                    </a:cubicBezTo>
                    <a:cubicBezTo>
                      <a:pt x="34925" y="7818"/>
                      <a:pt x="27107" y="0"/>
                      <a:pt x="17462" y="0"/>
                    </a:cubicBezTo>
                    <a:cubicBezTo>
                      <a:pt x="7818" y="0"/>
                      <a:pt x="0" y="7818"/>
                      <a:pt x="0" y="17463"/>
                    </a:cubicBez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11" name="Freeform 11"/>
              <p:cNvSpPr/>
              <p:nvPr/>
            </p:nvSpPr>
            <p:spPr>
              <a:xfrm>
                <a:off x="719931" y="1785144"/>
                <a:ext cx="34925" cy="34925"/>
              </a:xfrm>
              <a:custGeom>
                <a:avLst/>
                <a:gdLst/>
                <a:ahLst/>
                <a:cxnLst/>
                <a:rect l="l" t="t" r="r" b="b"/>
                <a:pathLst>
                  <a:path w="34925" h="34925">
                    <a:moveTo>
                      <a:pt x="0" y="17463"/>
                    </a:moveTo>
                    <a:cubicBezTo>
                      <a:pt x="0" y="27107"/>
                      <a:pt x="7818" y="34925"/>
                      <a:pt x="17462" y="34925"/>
                    </a:cubicBezTo>
                    <a:cubicBezTo>
                      <a:pt x="27107" y="34925"/>
                      <a:pt x="34925" y="27107"/>
                      <a:pt x="34925" y="17463"/>
                    </a:cubicBezTo>
                    <a:cubicBezTo>
                      <a:pt x="34925" y="7818"/>
                      <a:pt x="27107" y="0"/>
                      <a:pt x="17462" y="0"/>
                    </a:cubicBezTo>
                    <a:cubicBezTo>
                      <a:pt x="7818" y="0"/>
                      <a:pt x="0" y="7818"/>
                      <a:pt x="0" y="17463"/>
                    </a:cubicBez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</p:grpSp>
        <p:sp>
          <p:nvSpPr>
            <p:cNvPr id="13" name="TextBox 13"/>
            <p:cNvSpPr txBox="1"/>
            <p:nvPr/>
          </p:nvSpPr>
          <p:spPr>
            <a:xfrm>
              <a:off x="897255" y="1683068"/>
              <a:ext cx="1338553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OpenAI GPT-5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899160" y="1937385"/>
              <a:ext cx="21336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作为全球标杆保持代际领先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899160" y="2175510"/>
              <a:ext cx="24841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逻辑推理与多模态融合优势明显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606425" y="2826068"/>
            <a:ext cx="2601595" cy="736282"/>
            <a:chOff x="606425" y="2826068"/>
            <a:chExt cx="2601595" cy="736282"/>
          </a:xfrm>
        </p:grpSpPr>
        <p:grpSp>
          <p:nvGrpSpPr>
            <p:cNvPr id="19" name="Group 19"/>
            <p:cNvGrpSpPr/>
            <p:nvPr/>
          </p:nvGrpSpPr>
          <p:grpSpPr>
            <a:xfrm>
              <a:off x="606425" y="2919412"/>
              <a:ext cx="139700" cy="123032"/>
              <a:chOff x="606425" y="2919412"/>
              <a:chExt cx="139700" cy="123032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606425" y="3032919"/>
                <a:ext cx="13970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39700" h="9525">
                    <a:moveTo>
                      <a:pt x="0" y="0"/>
                    </a:moveTo>
                    <a:lnTo>
                      <a:pt x="139700" y="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18" name="Freeform 18"/>
              <p:cNvSpPr/>
              <p:nvPr/>
            </p:nvSpPr>
            <p:spPr>
              <a:xfrm>
                <a:off x="606425" y="2919412"/>
                <a:ext cx="139700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139700" h="78581">
                    <a:moveTo>
                      <a:pt x="0" y="78581"/>
                    </a:moveTo>
                    <a:lnTo>
                      <a:pt x="34925" y="26194"/>
                    </a:lnTo>
                    <a:lnTo>
                      <a:pt x="69850" y="43656"/>
                    </a:lnTo>
                    <a:lnTo>
                      <a:pt x="104775" y="0"/>
                    </a:lnTo>
                    <a:lnTo>
                      <a:pt x="139700" y="34925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</p:grpSp>
        <p:sp>
          <p:nvSpPr>
            <p:cNvPr id="20" name="TextBox 20"/>
            <p:cNvSpPr txBox="1"/>
            <p:nvPr/>
          </p:nvSpPr>
          <p:spPr>
            <a:xfrm>
              <a:off x="897255" y="2826068"/>
              <a:ext cx="1928577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Google Gemini Ultra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899160" y="3080385"/>
              <a:ext cx="195834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多模态原生处理能力强大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899160" y="3318510"/>
              <a:ext cx="23088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超大上下文窗口展现工程实力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585910" y="3969068"/>
            <a:ext cx="2622110" cy="736282"/>
            <a:chOff x="585910" y="3969068"/>
            <a:chExt cx="2622110" cy="736282"/>
          </a:xfrm>
        </p:grpSpPr>
        <p:grpSp>
          <p:nvGrpSpPr>
            <p:cNvPr id="26" name="Group 26"/>
            <p:cNvGrpSpPr/>
            <p:nvPr/>
          </p:nvGrpSpPr>
          <p:grpSpPr>
            <a:xfrm>
              <a:off x="585910" y="4036219"/>
              <a:ext cx="170506" cy="157162"/>
              <a:chOff x="585910" y="4036219"/>
              <a:chExt cx="170506" cy="157162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585910" y="4036219"/>
                <a:ext cx="170506" cy="155818"/>
              </a:xfrm>
              <a:custGeom>
                <a:avLst/>
                <a:gdLst/>
                <a:ahLst/>
                <a:cxnLst/>
                <a:rect l="l" t="t" r="r" b="b"/>
                <a:pathLst>
                  <a:path w="170506" h="155818">
                    <a:moveTo>
                      <a:pt x="85650" y="155818"/>
                    </a:moveTo>
                    <a:cubicBezTo>
                      <a:pt x="30952" y="138863"/>
                      <a:pt x="0" y="81134"/>
                      <a:pt x="16149" y="26194"/>
                    </a:cubicBezTo>
                    <a:cubicBezTo>
                      <a:pt x="43351" y="27439"/>
                      <a:pt x="69970" y="18044"/>
                      <a:pt x="90365" y="0"/>
                    </a:cubicBezTo>
                    <a:cubicBezTo>
                      <a:pt x="110759" y="18044"/>
                      <a:pt x="137378" y="27439"/>
                      <a:pt x="164580" y="26194"/>
                    </a:cubicBezTo>
                    <a:cubicBezTo>
                      <a:pt x="170506" y="46355"/>
                      <a:pt x="170232" y="67833"/>
                      <a:pt x="163794" y="87836"/>
                    </a:cubicBez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25" name="Freeform 25"/>
              <p:cNvSpPr/>
              <p:nvPr/>
            </p:nvSpPr>
            <p:spPr>
              <a:xfrm>
                <a:off x="702469" y="4158456"/>
                <a:ext cx="52388" cy="34925"/>
              </a:xfrm>
              <a:custGeom>
                <a:avLst/>
                <a:gdLst/>
                <a:ahLst/>
                <a:cxnLst/>
                <a:rect l="l" t="t" r="r" b="b"/>
                <a:pathLst>
                  <a:path w="52388" h="34925">
                    <a:moveTo>
                      <a:pt x="0" y="17463"/>
                    </a:moveTo>
                    <a:lnTo>
                      <a:pt x="17462" y="34925"/>
                    </a:lnTo>
                    <a:lnTo>
                      <a:pt x="52388" y="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</p:grpSp>
        <p:sp>
          <p:nvSpPr>
            <p:cNvPr id="27" name="TextBox 27"/>
            <p:cNvSpPr txBox="1"/>
            <p:nvPr/>
          </p:nvSpPr>
          <p:spPr>
            <a:xfrm>
              <a:off x="897255" y="3969068"/>
              <a:ext cx="1876820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Anthropic Claude 4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899160" y="4223385"/>
              <a:ext cx="230886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以安全性与长文本精准度著称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899160" y="4461510"/>
              <a:ext cx="21336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为企业级客户提供可靠选择</a:t>
              </a:r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597694" y="5112068"/>
            <a:ext cx="2785586" cy="736282"/>
            <a:chOff x="597694" y="5112068"/>
            <a:chExt cx="2785586" cy="736282"/>
          </a:xfrm>
        </p:grpSpPr>
        <p:grpSp>
          <p:nvGrpSpPr>
            <p:cNvPr id="33" name="Group 33"/>
            <p:cNvGrpSpPr/>
            <p:nvPr/>
          </p:nvGrpSpPr>
          <p:grpSpPr>
            <a:xfrm>
              <a:off x="597694" y="5214144"/>
              <a:ext cx="157163" cy="87313"/>
              <a:chOff x="597694" y="5214144"/>
              <a:chExt cx="157163" cy="87313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597694" y="5214144"/>
                <a:ext cx="157162" cy="87313"/>
              </a:xfrm>
              <a:custGeom>
                <a:avLst/>
                <a:gdLst/>
                <a:ahLst/>
                <a:cxnLst/>
                <a:rect l="l" t="t" r="r" b="b"/>
                <a:pathLst>
                  <a:path w="157162" h="87313">
                    <a:moveTo>
                      <a:pt x="0" y="87313"/>
                    </a:moveTo>
                    <a:lnTo>
                      <a:pt x="52388" y="34925"/>
                    </a:lnTo>
                    <a:lnTo>
                      <a:pt x="87313" y="69850"/>
                    </a:lnTo>
                    <a:lnTo>
                      <a:pt x="157162" y="0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  <p:sp>
            <p:nvSpPr>
              <p:cNvPr id="32" name="Freeform 32"/>
              <p:cNvSpPr/>
              <p:nvPr/>
            </p:nvSpPr>
            <p:spPr>
              <a:xfrm>
                <a:off x="693738" y="5214144"/>
                <a:ext cx="61119" cy="61119"/>
              </a:xfrm>
              <a:custGeom>
                <a:avLst/>
                <a:gdLst/>
                <a:ahLst/>
                <a:cxnLst/>
                <a:rect l="l" t="t" r="r" b="b"/>
                <a:pathLst>
                  <a:path w="61119" h="61119">
                    <a:moveTo>
                      <a:pt x="0" y="0"/>
                    </a:moveTo>
                    <a:lnTo>
                      <a:pt x="61119" y="0"/>
                    </a:lnTo>
                    <a:lnTo>
                      <a:pt x="61119" y="61119"/>
                    </a:lnTo>
                  </a:path>
                </a:pathLst>
              </a:custGeom>
              <a:noFill/>
              <a:ln w="19050">
                <a:solidFill>
                  <a:srgbClr val="FBBC04"/>
                </a:solidFill>
              </a:ln>
            </p:spPr>
          </p:sp>
        </p:grpSp>
        <p:sp>
          <p:nvSpPr>
            <p:cNvPr id="34" name="TextBox 34"/>
            <p:cNvSpPr txBox="1"/>
            <p:nvPr/>
          </p:nvSpPr>
          <p:spPr>
            <a:xfrm>
              <a:off x="897255" y="5112068"/>
              <a:ext cx="1690497" cy="2743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中国模型追赶态势</a:t>
              </a: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899160" y="5366385"/>
              <a:ext cx="248412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中文语境与本地化服务优势显著</a:t>
              </a: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899160" y="5604510"/>
              <a:ext cx="2133600" cy="243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200" dirty="0">
                  <a:solidFill>
                    <a:srgbClr val="202124"/>
                  </a:solidFill>
                  <a:latin typeface="Noto Sans CJK SC"/>
                  <a:ea typeface="Microsoft YaHei"/>
                  <a:cs typeface="Noto Sans CJK SC"/>
                </a:rPr>
                <a:t>性价比方面已形成比较优势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00"/>
                            </p:stCondLst>
                            <p:childTnLst>
                              <p:par>
                                <p:cTn id="1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4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600"/>
                            </p:stCondLst>
                            <p:childTnLst>
                              <p:par>
                                <p:cTn id="21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4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  <p:bldP spid="23" grpId="0"/>
      <p:bldP spid="30" grpId="0"/>
      <p:bldP spid="3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Bg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A73E8"/>
          </a:solidFill>
          <a:ln>
            <a:noFill/>
          </a:ln>
        </p:spPr>
      </p:sp>
      <p:grpSp>
        <p:nvGrpSpPr>
          <p:cNvPr id="5" name="Group 5"/>
          <p:cNvGrpSpPr/>
          <p:nvPr/>
        </p:nvGrpSpPr>
        <p:grpSpPr>
          <a:xfrm>
            <a:off x="2674572" y="2707958"/>
            <a:ext cx="6842855" cy="973454"/>
            <a:chOff x="2674572" y="2707958"/>
            <a:chExt cx="6842855" cy="973454"/>
          </a:xfrm>
        </p:grpSpPr>
        <p:sp>
          <p:nvSpPr>
            <p:cNvPr id="3" name="TextBox 3"/>
            <p:cNvSpPr txBox="1"/>
            <p:nvPr/>
          </p:nvSpPr>
          <p:spPr>
            <a:xfrm>
              <a:off x="2674572" y="2707958"/>
              <a:ext cx="6842855" cy="6400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3150" b="1" dirty="0">
                  <a:solidFill>
                    <a:srgbClr val="FFFFFF"/>
                  </a:solidFill>
                  <a:latin typeface="Noto Sans CJK SC"/>
                  <a:ea typeface="Microsoft YaHei"/>
                  <a:cs typeface="Noto Sans CJK SC"/>
                </a:rPr>
                <a:t>技术演进：架构革新与能力跃迁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4713494" y="3346132"/>
              <a:ext cx="2765012" cy="3352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dirty="0">
                  <a:solidFill>
                    <a:srgbClr val="CADCFC"/>
                  </a:solidFill>
                  <a:latin typeface="Noto Sans CJK SC"/>
                  <a:ea typeface="Microsoft YaHei"/>
                  <a:cs typeface="Noto Sans CJK SC"/>
                </a:rPr>
                <a:t>TECHNOLOGY EVOLUTION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