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Default Extension="png" ContentType="image/png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" Type="http://schemas.openxmlformats.org/officeDocument/2006/relationships/image" Target="../media/bg_s1.png"/>
</Relationships>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0" Type="http://schemas.openxmlformats.org/officeDocument/2006/relationships/image" Target="../media/bg_s10.png"/>
</Relationships>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1" Type="http://schemas.openxmlformats.org/officeDocument/2006/relationships/image" Target="../media/bg_s11.png"/>
</Relationships>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2" Type="http://schemas.openxmlformats.org/officeDocument/2006/relationships/image" Target="../media/bg_s12.png"/>
</Relationships>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3" Type="http://schemas.openxmlformats.org/officeDocument/2006/relationships/image" Target="../media/bg_s13.png"/>
</Relationships>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4" Type="http://schemas.openxmlformats.org/officeDocument/2006/relationships/image" Target="../media/bg_s14.png"/>
</Relationships>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5" Type="http://schemas.openxmlformats.org/officeDocument/2006/relationships/image" Target="../media/bg_s15.png"/>
</Relationships>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6" Type="http://schemas.openxmlformats.org/officeDocument/2006/relationships/image" Target="../media/bg_s16.png"/>
</Relationships>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7" Type="http://schemas.openxmlformats.org/officeDocument/2006/relationships/image" Target="../media/bg_s17.png"/>
</Relationships>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8" Type="http://schemas.openxmlformats.org/officeDocument/2006/relationships/image" Target="../media/bg_s18.png"/>
</Relationships>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9" Type="http://schemas.openxmlformats.org/officeDocument/2006/relationships/image" Target="../media/bg_s19.png"/>
</Relationships>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2" Type="http://schemas.openxmlformats.org/officeDocument/2006/relationships/image" Target="../media/bg_s2.png"/>
</Relationships>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20" Type="http://schemas.openxmlformats.org/officeDocument/2006/relationships/image" Target="../media/bg_s20.png"/>
</Relationships>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21" Type="http://schemas.openxmlformats.org/officeDocument/2006/relationships/image" Target="../media/bg_s21.png"/>
</Relationships>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22" Type="http://schemas.openxmlformats.org/officeDocument/2006/relationships/image" Target="../media/bg_s22.png"/>
</Relationships>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23" Type="http://schemas.openxmlformats.org/officeDocument/2006/relationships/image" Target="../media/bg_s23.png"/>
</Relationships>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24" Type="http://schemas.openxmlformats.org/officeDocument/2006/relationships/image" Target="../media/bg_s24.png"/>
</Relationships>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25" Type="http://schemas.openxmlformats.org/officeDocument/2006/relationships/image" Target="../media/bg_s25.png"/>
</Relationships>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26" Type="http://schemas.openxmlformats.org/officeDocument/2006/relationships/image" Target="../media/bg_s26.png"/>
</Relationships>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27" Type="http://schemas.openxmlformats.org/officeDocument/2006/relationships/image" Target="../media/bg_s27.png"/>
</Relationships>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3" Type="http://schemas.openxmlformats.org/officeDocument/2006/relationships/image" Target="../media/bg_s3.png"/>
</Relationships>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4" Type="http://schemas.openxmlformats.org/officeDocument/2006/relationships/image" Target="../media/bg_s4.png"/>
</Relationships>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5" Type="http://schemas.openxmlformats.org/officeDocument/2006/relationships/image" Target="../media/bg_s5.png"/>
</Relationships>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6" Type="http://schemas.openxmlformats.org/officeDocument/2006/relationships/image" Target="../media/bg_s6.png"/>
</Relationships>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7" Type="http://schemas.openxmlformats.org/officeDocument/2006/relationships/image" Target="../media/bg_s7.png"/>
</Relationships>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8" Type="http://schemas.openxmlformats.org/officeDocument/2006/relationships/image" Target="../media/bg_s8.png"/>
</Relationships>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9" Type="http://schemas.openxmlformats.org/officeDocument/2006/relationships/image" Target="../media/bg_s9.png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D1B2A"/>
            </a:solidFill>
            <a:ln>
              <a:noFill/>
            </a:ln>
          </p:spPr>
        </p:sp>
        <p:sp>
          <p:nvSpPr>
            <p:cNvPr id="3" name="Freeform 3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14300" y="0"/>
                  </a:moveTo>
                  <a:lnTo>
                    <a:pt x="12077700" y="0"/>
                  </a:lnTo>
                  <a:cubicBezTo>
                    <a:pt x="12140826" y="0"/>
                    <a:pt x="12192000" y="51174"/>
                    <a:pt x="12192000" y="114300"/>
                  </a:cubicBezTo>
                  <a:lnTo>
                    <a:pt x="12192000" y="6743700"/>
                  </a:lnTo>
                  <a:cubicBezTo>
                    <a:pt x="12192000" y="6806826"/>
                    <a:pt x="12140826" y="6858000"/>
                    <a:pt x="12077700" y="6858000"/>
                  </a:cubicBezTo>
                  <a:lnTo>
                    <a:pt x="114300" y="6858000"/>
                  </a:lnTo>
                  <a:cubicBezTo>
                    <a:pt x="51174" y="6858000"/>
                    <a:pt x="0" y="6806826"/>
                    <a:pt x="0" y="67437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gradFill>
              <a:gsLst>
                <a:gs pos="0">
                  <a:srgbClr val="E0F7FA"/>
                </a:gs>
                <a:gs pos="50000">
                  <a:srgbClr val="00B4D8">
                    <a:alpha val="40000"/>
                  </a:srgbClr>
                </a:gs>
                <a:gs pos="100000">
                  <a:srgbClr val="0D1B2A">
                    <a:alpha val="25000"/>
                  </a:srgbClr>
                </a:gs>
              </a:gsLst>
              <a:lin ang="3542174" scaled="1"/>
            </a:gradFill>
            <a:ln>
              <a:noFill/>
            </a:ln>
          </p:spPr>
        </p:sp>
        <p:sp>
          <p:nvSpPr>
            <p:cNvPr id="4" name="Ellipse 4"/>
            <p:cNvSpPr/>
            <p:nvPr/>
          </p:nvSpPr>
          <p:spPr>
            <a:xfrm>
              <a:off x="7296150" y="819150"/>
              <a:ext cx="2476500" cy="2476500"/>
            </a:xfrm>
            <a:prstGeom prst="ellipse">
              <a:avLst/>
            </a:prstGeom>
            <a:solidFill>
              <a:srgbClr val="00B4D8">
                <a:alpha val="12000"/>
              </a:srgbClr>
            </a:solidFill>
            <a:ln>
              <a:noFill/>
            </a:ln>
          </p:spPr>
        </p:sp>
        <p:sp>
          <p:nvSpPr>
            <p:cNvPr id="5" name="Ellipse 5"/>
            <p:cNvSpPr/>
            <p:nvPr/>
          </p:nvSpPr>
          <p:spPr>
            <a:xfrm>
              <a:off x="2971800" y="3771900"/>
              <a:ext cx="1371600" cy="1371600"/>
            </a:xfrm>
            <a:prstGeom prst="ellipse">
              <a:avLst/>
            </a:prstGeom>
            <a:solidFill>
              <a:srgbClr val="E0F7FA">
                <a:alpha val="15000"/>
              </a:srgbClr>
            </a:solidFill>
            <a:ln>
              <a:noFill/>
            </a:ln>
          </p:spPr>
        </p:sp>
        <p:sp>
          <p:nvSpPr>
            <p:cNvPr id="6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D1B2A">
                <a:alpha val="65000"/>
              </a:srgbClr>
            </a:solidFill>
            <a:ln>
              <a:noFill/>
            </a:ln>
          </p:spPr>
        </p:sp>
      </p:grpSp>
      <p:grpSp>
        <p:nvGrpSpPr>
          <p:cNvPr id="10" name="Group 10"/>
          <p:cNvGrpSpPr/>
          <p:nvPr/>
        </p:nvGrpSpPr>
        <p:grpSpPr>
          <a:xfrm>
            <a:off x="-190500" y="190500"/>
            <a:ext cx="11906250" cy="6667500"/>
            <a:chOff x="-190500" y="190500"/>
            <a:chExt cx="11906250" cy="6667500"/>
          </a:xfrm>
        </p:grpSpPr>
        <p:sp>
          <p:nvSpPr>
            <p:cNvPr id="8" name="Ellipse 8"/>
            <p:cNvSpPr/>
            <p:nvPr/>
          </p:nvSpPr>
          <p:spPr>
            <a:xfrm>
              <a:off x="10191750" y="190500"/>
              <a:ext cx="1524000" cy="1524000"/>
            </a:xfrm>
            <a:prstGeom prst="ellipse">
              <a:avLst/>
            </a:prstGeom>
            <a:solidFill>
              <a:srgbClr val="00B4D8">
                <a:alpha val="10000"/>
              </a:srgbClr>
            </a:solidFill>
            <a:ln>
              <a:noFill/>
            </a:ln>
          </p:spPr>
        </p:sp>
        <p:sp>
          <p:nvSpPr>
            <p:cNvPr id="9" name="Ellipse 9"/>
            <p:cNvSpPr/>
            <p:nvPr/>
          </p:nvSpPr>
          <p:spPr>
            <a:xfrm>
              <a:off x="-190500" y="4572000"/>
              <a:ext cx="2286000" cy="2286000"/>
            </a:xfrm>
            <a:prstGeom prst="ellipse">
              <a:avLst/>
            </a:prstGeom>
            <a:solidFill>
              <a:srgbClr val="FF6B35">
                <a:alpha val="8000"/>
              </a:srgbClr>
            </a:solidFill>
            <a:ln>
              <a:noFill/>
            </a:ln>
          </p:spPr>
        </p:sp>
      </p:grpSp>
      <p:grpSp>
        <p:nvGrpSpPr>
          <p:cNvPr id="15" name="Group 15"/>
          <p:cNvGrpSpPr/>
          <p:nvPr/>
        </p:nvGrpSpPr>
        <p:grpSpPr>
          <a:xfrm>
            <a:off x="525780" y="2278380"/>
            <a:ext cx="6476809" cy="1784032"/>
            <a:chOff x="525780" y="2278380"/>
            <a:chExt cx="6476809" cy="1784032"/>
          </a:xfrm>
        </p:grpSpPr>
        <p:sp>
          <p:nvSpPr>
            <p:cNvPr id="11" name="TextBox 11"/>
            <p:cNvSpPr txBox="1"/>
            <p:nvPr/>
          </p:nvSpPr>
          <p:spPr>
            <a:xfrm>
              <a:off x="525780" y="2278380"/>
              <a:ext cx="5722544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2026年中国新能源汽车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525780" y="2849880"/>
              <a:ext cx="4507992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行业深度研究报告</a:t>
              </a:r>
            </a:p>
          </p:txBody>
        </p:sp>
        <p:sp>
          <p:nvSpPr>
            <p:cNvPr id="13" name="Freeform 13"/>
            <p:cNvSpPr/>
            <p:nvPr/>
          </p:nvSpPr>
          <p:spPr>
            <a:xfrm>
              <a:off x="571500" y="3476625"/>
              <a:ext cx="1714500" cy="47625"/>
            </a:xfrm>
            <a:custGeom>
              <a:avLst/>
              <a:gdLst/>
              <a:ahLst/>
              <a:cxnLst/>
              <a:rect l="l" t="t" r="r" b="b"/>
              <a:pathLst>
                <a:path w="1714500" h="47625">
                  <a:moveTo>
                    <a:pt x="23812" y="0"/>
                  </a:moveTo>
                  <a:lnTo>
                    <a:pt x="1690688" y="0"/>
                  </a:lnTo>
                  <a:cubicBezTo>
                    <a:pt x="1703839" y="0"/>
                    <a:pt x="1714500" y="10661"/>
                    <a:pt x="1714500" y="23812"/>
                  </a:cubicBezTo>
                  <a:lnTo>
                    <a:pt x="1714500" y="23812"/>
                  </a:lnTo>
                  <a:cubicBezTo>
                    <a:pt x="1714500" y="36964"/>
                    <a:pt x="1703839" y="47625"/>
                    <a:pt x="1690688" y="47625"/>
                  </a:cubicBezTo>
                  <a:lnTo>
                    <a:pt x="23812" y="47625"/>
                  </a:lnTo>
                  <a:cubicBezTo>
                    <a:pt x="10661" y="47625"/>
                    <a:pt x="0" y="36964"/>
                    <a:pt x="0" y="23812"/>
                  </a:cubicBezTo>
                  <a:lnTo>
                    <a:pt x="0" y="23812"/>
                  </a:lnTo>
                  <a:cubicBezTo>
                    <a:pt x="0" y="10661"/>
                    <a:pt x="10661" y="0"/>
                    <a:pt x="23812" y="0"/>
                  </a:cubicBezTo>
                  <a:close/>
                </a:path>
              </a:pathLst>
            </a:custGeom>
            <a:solidFill>
              <a:srgbClr val="FF6B35"/>
            </a:solidFill>
            <a:ln>
              <a:noFill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550545" y="3727132"/>
              <a:ext cx="6452044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dirty="0">
                  <a:solidFill>
                    <a:srgbClr val="CADCFC"/>
                  </a:solidFill>
                  <a:latin typeface="Noto Sans CJK SC"/>
                  <a:ea typeface="Microsoft YaHei"/>
                  <a:cs typeface="Noto Sans CJK SC"/>
                </a:rPr>
                <a:t>市场规模 · 竞争格局 · 技术趋势 · 政策环境 · 头部企业分析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600075" y="6307931"/>
            <a:ext cx="1470851" cy="221457"/>
            <a:chOff x="600075" y="6307931"/>
            <a:chExt cx="1470851" cy="221457"/>
          </a:xfrm>
        </p:grpSpPr>
        <p:grpSp>
          <p:nvGrpSpPr>
            <p:cNvPr id="22" name="Group 22"/>
            <p:cNvGrpSpPr/>
            <p:nvPr/>
          </p:nvGrpSpPr>
          <p:grpSpPr>
            <a:xfrm>
              <a:off x="600075" y="6307931"/>
              <a:ext cx="114300" cy="128588"/>
              <a:chOff x="600075" y="6307931"/>
              <a:chExt cx="114300" cy="128588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600075" y="6322219"/>
                <a:ext cx="11430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114300">
                    <a:moveTo>
                      <a:pt x="0" y="14288"/>
                    </a:moveTo>
                    <a:cubicBezTo>
                      <a:pt x="0" y="6397"/>
                      <a:pt x="6397" y="0"/>
                      <a:pt x="14288" y="0"/>
                    </a:cubicBezTo>
                    <a:lnTo>
                      <a:pt x="100012" y="0"/>
                    </a:lnTo>
                    <a:cubicBezTo>
                      <a:pt x="107903" y="0"/>
                      <a:pt x="114300" y="6397"/>
                      <a:pt x="114300" y="14288"/>
                    </a:cubicBezTo>
                    <a:lnTo>
                      <a:pt x="114300" y="100012"/>
                    </a:lnTo>
                    <a:cubicBezTo>
                      <a:pt x="114300" y="107903"/>
                      <a:pt x="107903" y="114300"/>
                      <a:pt x="100012" y="114300"/>
                    </a:cubicBezTo>
                    <a:lnTo>
                      <a:pt x="14288" y="114300"/>
                    </a:lnTo>
                    <a:cubicBezTo>
                      <a:pt x="6397" y="114300"/>
                      <a:pt x="0" y="107903"/>
                      <a:pt x="0" y="100012"/>
                    </a:cubicBezTo>
                    <a:lnTo>
                      <a:pt x="0" y="14288"/>
                    </a:lnTo>
                  </a:path>
                </a:pathLst>
              </a:custGeom>
              <a:noFill/>
              <a:ln w="19050">
                <a:solidFill>
                  <a:srgbClr val="7A82AB"/>
                </a:solidFill>
              </a:ln>
            </p:spPr>
          </p:sp>
          <p:sp>
            <p:nvSpPr>
              <p:cNvPr id="17" name="Freeform 17"/>
              <p:cNvSpPr/>
              <p:nvPr/>
            </p:nvSpPr>
            <p:spPr>
              <a:xfrm>
                <a:off x="685800" y="6307931"/>
                <a:ext cx="952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8575">
                    <a:moveTo>
                      <a:pt x="0" y="0"/>
                    </a:moveTo>
                    <a:lnTo>
                      <a:pt x="0" y="28575"/>
                    </a:lnTo>
                  </a:path>
                </a:pathLst>
              </a:custGeom>
              <a:noFill/>
              <a:ln w="19050">
                <a:solidFill>
                  <a:srgbClr val="7A82AB"/>
                </a:solidFill>
              </a:ln>
            </p:spPr>
          </p:sp>
          <p:sp>
            <p:nvSpPr>
              <p:cNvPr id="18" name="Freeform 18"/>
              <p:cNvSpPr/>
              <p:nvPr/>
            </p:nvSpPr>
            <p:spPr>
              <a:xfrm>
                <a:off x="628650" y="6307931"/>
                <a:ext cx="952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8575">
                    <a:moveTo>
                      <a:pt x="0" y="0"/>
                    </a:moveTo>
                    <a:lnTo>
                      <a:pt x="0" y="28575"/>
                    </a:lnTo>
                  </a:path>
                </a:pathLst>
              </a:custGeom>
              <a:noFill/>
              <a:ln w="19050">
                <a:solidFill>
                  <a:srgbClr val="7A82AB"/>
                </a:solidFill>
              </a:ln>
            </p:spPr>
          </p:sp>
          <p:sp>
            <p:nvSpPr>
              <p:cNvPr id="19" name="Freeform 19"/>
              <p:cNvSpPr/>
              <p:nvPr/>
            </p:nvSpPr>
            <p:spPr>
              <a:xfrm>
                <a:off x="600075" y="6365081"/>
                <a:ext cx="11430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9525">
                    <a:moveTo>
                      <a:pt x="0" y="0"/>
                    </a:moveTo>
                    <a:lnTo>
                      <a:pt x="114300" y="0"/>
                    </a:lnTo>
                  </a:path>
                </a:pathLst>
              </a:custGeom>
              <a:noFill/>
              <a:ln w="19050">
                <a:solidFill>
                  <a:srgbClr val="7A82AB"/>
                </a:solidFill>
              </a:ln>
            </p:spPr>
          </p:sp>
          <p:sp>
            <p:nvSpPr>
              <p:cNvPr id="20" name="Freeform 20"/>
              <p:cNvSpPr/>
              <p:nvPr/>
            </p:nvSpPr>
            <p:spPr>
              <a:xfrm>
                <a:off x="650081" y="6393656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7144" y="0"/>
                    </a:lnTo>
                  </a:path>
                </a:pathLst>
              </a:custGeom>
              <a:noFill/>
              <a:ln w="19050">
                <a:solidFill>
                  <a:srgbClr val="7A82AB"/>
                </a:solidFill>
              </a:ln>
            </p:spPr>
          </p:sp>
          <p:sp>
            <p:nvSpPr>
              <p:cNvPr id="21" name="Freeform 21"/>
              <p:cNvSpPr/>
              <p:nvPr/>
            </p:nvSpPr>
            <p:spPr>
              <a:xfrm>
                <a:off x="657225" y="6393656"/>
                <a:ext cx="9525" cy="21431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1431">
                    <a:moveTo>
                      <a:pt x="0" y="0"/>
                    </a:moveTo>
                    <a:lnTo>
                      <a:pt x="0" y="21431"/>
                    </a:lnTo>
                  </a:path>
                </a:pathLst>
              </a:custGeom>
              <a:noFill/>
              <a:ln w="19050">
                <a:solidFill>
                  <a:srgbClr val="7A82AB"/>
                </a:solidFill>
              </a:ln>
            </p:spPr>
          </p:sp>
        </p:grpSp>
        <p:sp>
          <p:nvSpPr>
            <p:cNvPr id="23" name="TextBox 23"/>
            <p:cNvSpPr txBox="1"/>
            <p:nvPr/>
          </p:nvSpPr>
          <p:spPr>
            <a:xfrm>
              <a:off x="786765" y="6316028"/>
              <a:ext cx="1284161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7A82AB"/>
                  </a:solidFill>
                  <a:latin typeface="Noto Sans CJK SC"/>
                  <a:ea typeface="Microsoft YaHei"/>
                  <a:cs typeface="Noto Sans CJK SC"/>
                </a:rPr>
                <a:t>2026年度战略洞察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6400800" cy="747713"/>
            <a:chOff x="542925" y="423862"/>
            <a:chExt cx="6400800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3507581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比亚迪垂直整合护城河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639127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自研自产核心零部件带来极致成本控制能力，研发投入行业领先。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00075" y="1816418"/>
            <a:ext cx="2958465" cy="707707"/>
            <a:chOff x="600075" y="1816418"/>
            <a:chExt cx="2958465" cy="707707"/>
          </a:xfrm>
        </p:grpSpPr>
        <p:sp>
          <p:nvSpPr>
            <p:cNvPr id="6" name="Freeform 6"/>
            <p:cNvSpPr/>
            <p:nvPr/>
          </p:nvSpPr>
          <p:spPr>
            <a:xfrm>
              <a:off x="600075" y="1885950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9525" y="38100"/>
                  </a:moveTo>
                  <a:lnTo>
                    <a:pt x="38100" y="38100"/>
                  </a:lnTo>
                  <a:cubicBezTo>
                    <a:pt x="43361" y="38100"/>
                    <a:pt x="47625" y="33836"/>
                    <a:pt x="47625" y="28575"/>
                  </a:cubicBezTo>
                  <a:lnTo>
                    <a:pt x="47625" y="19050"/>
                  </a:lnTo>
                  <a:cubicBezTo>
                    <a:pt x="47625" y="8529"/>
                    <a:pt x="56154" y="0"/>
                    <a:pt x="66675" y="0"/>
                  </a:cubicBezTo>
                  <a:cubicBezTo>
                    <a:pt x="77196" y="0"/>
                    <a:pt x="85725" y="8529"/>
                    <a:pt x="85725" y="19050"/>
                  </a:cubicBezTo>
                  <a:lnTo>
                    <a:pt x="85725" y="28575"/>
                  </a:lnTo>
                  <a:cubicBezTo>
                    <a:pt x="85725" y="33836"/>
                    <a:pt x="89989" y="38100"/>
                    <a:pt x="95250" y="38100"/>
                  </a:cubicBezTo>
                  <a:lnTo>
                    <a:pt x="123825" y="38100"/>
                  </a:lnTo>
                  <a:cubicBezTo>
                    <a:pt x="129086" y="38100"/>
                    <a:pt x="133350" y="42364"/>
                    <a:pt x="133350" y="47625"/>
                  </a:cubicBezTo>
                  <a:lnTo>
                    <a:pt x="133350" y="76200"/>
                  </a:lnTo>
                  <a:cubicBezTo>
                    <a:pt x="133350" y="81461"/>
                    <a:pt x="137614" y="85725"/>
                    <a:pt x="142875" y="85725"/>
                  </a:cubicBezTo>
                  <a:lnTo>
                    <a:pt x="152400" y="85725"/>
                  </a:lnTo>
                  <a:cubicBezTo>
                    <a:pt x="162921" y="85725"/>
                    <a:pt x="171450" y="94254"/>
                    <a:pt x="171450" y="104775"/>
                  </a:cubicBezTo>
                  <a:cubicBezTo>
                    <a:pt x="171450" y="115296"/>
                    <a:pt x="162921" y="123825"/>
                    <a:pt x="152400" y="123825"/>
                  </a:cubicBezTo>
                  <a:lnTo>
                    <a:pt x="142875" y="123825"/>
                  </a:lnTo>
                  <a:cubicBezTo>
                    <a:pt x="137614" y="123825"/>
                    <a:pt x="133350" y="128089"/>
                    <a:pt x="133350" y="133350"/>
                  </a:cubicBezTo>
                  <a:lnTo>
                    <a:pt x="133350" y="161925"/>
                  </a:lnTo>
                  <a:cubicBezTo>
                    <a:pt x="133350" y="167186"/>
                    <a:pt x="129086" y="171450"/>
                    <a:pt x="123825" y="171450"/>
                  </a:cubicBezTo>
                  <a:lnTo>
                    <a:pt x="95250" y="171450"/>
                  </a:lnTo>
                  <a:cubicBezTo>
                    <a:pt x="89989" y="171450"/>
                    <a:pt x="85725" y="167186"/>
                    <a:pt x="85725" y="161925"/>
                  </a:cubicBezTo>
                  <a:lnTo>
                    <a:pt x="85725" y="152400"/>
                  </a:lnTo>
                  <a:cubicBezTo>
                    <a:pt x="85725" y="141879"/>
                    <a:pt x="77196" y="133350"/>
                    <a:pt x="66675" y="133350"/>
                  </a:cubicBezTo>
                  <a:cubicBezTo>
                    <a:pt x="56154" y="133350"/>
                    <a:pt x="47625" y="141879"/>
                    <a:pt x="47625" y="152400"/>
                  </a:cubicBezTo>
                  <a:lnTo>
                    <a:pt x="47625" y="161925"/>
                  </a:lnTo>
                  <a:cubicBezTo>
                    <a:pt x="47625" y="167186"/>
                    <a:pt x="43361" y="171450"/>
                    <a:pt x="38100" y="171450"/>
                  </a:cubicBezTo>
                  <a:lnTo>
                    <a:pt x="9525" y="171450"/>
                  </a:lnTo>
                  <a:cubicBezTo>
                    <a:pt x="4264" y="171450"/>
                    <a:pt x="0" y="167186"/>
                    <a:pt x="0" y="161925"/>
                  </a:cubicBezTo>
                  <a:lnTo>
                    <a:pt x="0" y="133350"/>
                  </a:lnTo>
                  <a:cubicBezTo>
                    <a:pt x="0" y="128089"/>
                    <a:pt x="4264" y="123825"/>
                    <a:pt x="9525" y="123825"/>
                  </a:cubicBezTo>
                  <a:lnTo>
                    <a:pt x="19050" y="123825"/>
                  </a:lnTo>
                  <a:cubicBezTo>
                    <a:pt x="29571" y="123825"/>
                    <a:pt x="38100" y="115296"/>
                    <a:pt x="38100" y="104775"/>
                  </a:cubicBezTo>
                  <a:cubicBezTo>
                    <a:pt x="38100" y="94254"/>
                    <a:pt x="29571" y="85725"/>
                    <a:pt x="19050" y="85725"/>
                  </a:cubicBezTo>
                  <a:lnTo>
                    <a:pt x="9525" y="85725"/>
                  </a:lnTo>
                  <a:cubicBezTo>
                    <a:pt x="4264" y="85725"/>
                    <a:pt x="0" y="81461"/>
                    <a:pt x="0" y="76200"/>
                  </a:cubicBezTo>
                  <a:lnTo>
                    <a:pt x="0" y="47625"/>
                  </a:lnTo>
                  <a:cubicBezTo>
                    <a:pt x="0" y="42364"/>
                    <a:pt x="4264" y="38100"/>
                    <a:pt x="9525" y="38100"/>
                  </a:cubicBezTo>
                </a:path>
              </a:pathLst>
            </a:custGeom>
            <a:noFill/>
            <a:ln w="19050">
              <a:solidFill>
                <a:srgbClr val="FF6B35"/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897255" y="1816418"/>
              <a:ext cx="127644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全栈自研体系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899160" y="2070735"/>
              <a:ext cx="26593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电池、电机、电控、芯片全部自研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899160" y="2280285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供应链自主可控性极强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600075" y="3102292"/>
            <a:ext cx="2432685" cy="707708"/>
            <a:chOff x="600075" y="3102292"/>
            <a:chExt cx="2432685" cy="707708"/>
          </a:xfrm>
        </p:grpSpPr>
        <p:grpSp>
          <p:nvGrpSpPr>
            <p:cNvPr id="14" name="Group 14"/>
            <p:cNvGrpSpPr/>
            <p:nvPr/>
          </p:nvGrpSpPr>
          <p:grpSpPr>
            <a:xfrm>
              <a:off x="600075" y="3171825"/>
              <a:ext cx="171450" cy="171450"/>
              <a:chOff x="600075" y="3171825"/>
              <a:chExt cx="171450" cy="17145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600075" y="3171825"/>
                <a:ext cx="171450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85725">
                    <a:moveTo>
                      <a:pt x="0" y="85725"/>
                    </a:moveTo>
                    <a:lnTo>
                      <a:pt x="9525" y="85725"/>
                    </a:lnTo>
                    <a:moveTo>
                      <a:pt x="85725" y="0"/>
                    </a:moveTo>
                    <a:lnTo>
                      <a:pt x="85725" y="9525"/>
                    </a:lnTo>
                    <a:moveTo>
                      <a:pt x="161925" y="85725"/>
                    </a:moveTo>
                    <a:lnTo>
                      <a:pt x="171450" y="85725"/>
                    </a:lnTo>
                    <a:moveTo>
                      <a:pt x="24765" y="24765"/>
                    </a:moveTo>
                    <a:lnTo>
                      <a:pt x="31432" y="31433"/>
                    </a:lnTo>
                    <a:moveTo>
                      <a:pt x="146685" y="24765"/>
                    </a:moveTo>
                    <a:lnTo>
                      <a:pt x="140018" y="31433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12" name="Freeform 12"/>
              <p:cNvSpPr/>
              <p:nvPr/>
            </p:nvSpPr>
            <p:spPr>
              <a:xfrm>
                <a:off x="634137" y="3209925"/>
                <a:ext cx="103327" cy="133350"/>
              </a:xfrm>
              <a:custGeom>
                <a:avLst/>
                <a:gdLst/>
                <a:ahLst/>
                <a:cxnLst/>
                <a:rect l="l" t="t" r="r" b="b"/>
                <a:pathLst>
                  <a:path w="103327" h="133350">
                    <a:moveTo>
                      <a:pt x="23088" y="85725"/>
                    </a:moveTo>
                    <a:cubicBezTo>
                      <a:pt x="6689" y="73425"/>
                      <a:pt x="0" y="52012"/>
                      <a:pt x="6482" y="32565"/>
                    </a:cubicBezTo>
                    <a:cubicBezTo>
                      <a:pt x="12965" y="13117"/>
                      <a:pt x="31164" y="0"/>
                      <a:pt x="51663" y="0"/>
                    </a:cubicBezTo>
                    <a:cubicBezTo>
                      <a:pt x="72163" y="0"/>
                      <a:pt x="90362" y="13117"/>
                      <a:pt x="96845" y="32565"/>
                    </a:cubicBezTo>
                    <a:cubicBezTo>
                      <a:pt x="103327" y="52012"/>
                      <a:pt x="96638" y="73425"/>
                      <a:pt x="80238" y="85725"/>
                    </a:cubicBezTo>
                    <a:cubicBezTo>
                      <a:pt x="72696" y="93191"/>
                      <a:pt x="69159" y="103802"/>
                      <a:pt x="70713" y="114300"/>
                    </a:cubicBezTo>
                    <a:cubicBezTo>
                      <a:pt x="70713" y="124821"/>
                      <a:pt x="62184" y="133350"/>
                      <a:pt x="51663" y="133350"/>
                    </a:cubicBezTo>
                    <a:cubicBezTo>
                      <a:pt x="41142" y="133350"/>
                      <a:pt x="32613" y="124821"/>
                      <a:pt x="32613" y="114300"/>
                    </a:cubicBezTo>
                    <a:cubicBezTo>
                      <a:pt x="34168" y="103802"/>
                      <a:pt x="30631" y="93191"/>
                      <a:pt x="23088" y="85725"/>
                    </a:cubicBez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13" name="Freeform 13"/>
              <p:cNvSpPr/>
              <p:nvPr/>
            </p:nvSpPr>
            <p:spPr>
              <a:xfrm>
                <a:off x="663892" y="3305175"/>
                <a:ext cx="4381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3815" h="9525">
                    <a:moveTo>
                      <a:pt x="0" y="0"/>
                    </a:moveTo>
                    <a:lnTo>
                      <a:pt x="43815" y="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</p:grpSp>
        <p:sp>
          <p:nvSpPr>
            <p:cNvPr id="15" name="TextBox 15"/>
            <p:cNvSpPr txBox="1"/>
            <p:nvPr/>
          </p:nvSpPr>
          <p:spPr>
            <a:xfrm>
              <a:off x="897255" y="3102292"/>
              <a:ext cx="127644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技术双轮驱动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899160" y="3356610"/>
              <a:ext cx="21336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刀片电池保障极致安全性能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160" y="3566160"/>
              <a:ext cx="1984629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DM-i混动兼顾油耗与续航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600075" y="4388168"/>
            <a:ext cx="2607945" cy="707707"/>
            <a:chOff x="600075" y="4388168"/>
            <a:chExt cx="2607945" cy="707707"/>
          </a:xfrm>
        </p:grpSpPr>
        <p:grpSp>
          <p:nvGrpSpPr>
            <p:cNvPr id="22" name="Group 22"/>
            <p:cNvGrpSpPr/>
            <p:nvPr/>
          </p:nvGrpSpPr>
          <p:grpSpPr>
            <a:xfrm>
              <a:off x="600075" y="4457700"/>
              <a:ext cx="171450" cy="171450"/>
              <a:chOff x="600075" y="4457700"/>
              <a:chExt cx="171450" cy="17145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600075" y="4457700"/>
                <a:ext cx="171450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171450">
                    <a:moveTo>
                      <a:pt x="0" y="85725"/>
                    </a:moveTo>
                    <a:cubicBezTo>
                      <a:pt x="0" y="133070"/>
                      <a:pt x="38380" y="171450"/>
                      <a:pt x="85725" y="171450"/>
                    </a:cubicBezTo>
                    <a:cubicBezTo>
                      <a:pt x="133070" y="171450"/>
                      <a:pt x="171450" y="133070"/>
                      <a:pt x="171450" y="85725"/>
                    </a:cubicBezTo>
                    <a:cubicBezTo>
                      <a:pt x="171450" y="38380"/>
                      <a:pt x="133070" y="0"/>
                      <a:pt x="85725" y="0"/>
                    </a:cubicBezTo>
                    <a:cubicBezTo>
                      <a:pt x="38380" y="0"/>
                      <a:pt x="0" y="38380"/>
                      <a:pt x="0" y="85725"/>
                    </a:cubicBez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20" name="Freeform 20"/>
              <p:cNvSpPr/>
              <p:nvPr/>
            </p:nvSpPr>
            <p:spPr>
              <a:xfrm>
                <a:off x="657225" y="4505088"/>
                <a:ext cx="57150" cy="76674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76674">
                    <a:moveTo>
                      <a:pt x="55245" y="9762"/>
                    </a:moveTo>
                    <a:cubicBezTo>
                      <a:pt x="51729" y="3663"/>
                      <a:pt x="45136" y="0"/>
                      <a:pt x="38100" y="237"/>
                    </a:cubicBezTo>
                    <a:lnTo>
                      <a:pt x="19050" y="237"/>
                    </a:lnTo>
                    <a:cubicBezTo>
                      <a:pt x="8529" y="237"/>
                      <a:pt x="0" y="8766"/>
                      <a:pt x="0" y="19287"/>
                    </a:cubicBezTo>
                    <a:cubicBezTo>
                      <a:pt x="0" y="29808"/>
                      <a:pt x="8529" y="38337"/>
                      <a:pt x="19050" y="38337"/>
                    </a:cubicBezTo>
                    <a:lnTo>
                      <a:pt x="38100" y="38337"/>
                    </a:lnTo>
                    <a:cubicBezTo>
                      <a:pt x="48621" y="38337"/>
                      <a:pt x="57150" y="46866"/>
                      <a:pt x="57150" y="57387"/>
                    </a:cubicBezTo>
                    <a:cubicBezTo>
                      <a:pt x="57150" y="67908"/>
                      <a:pt x="48621" y="76437"/>
                      <a:pt x="38100" y="76437"/>
                    </a:cubicBezTo>
                    <a:lnTo>
                      <a:pt x="19050" y="76437"/>
                    </a:lnTo>
                    <a:cubicBezTo>
                      <a:pt x="12014" y="76674"/>
                      <a:pt x="5421" y="73011"/>
                      <a:pt x="1905" y="66912"/>
                    </a:cubicBez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21" name="Freeform 21"/>
              <p:cNvSpPr/>
              <p:nvPr/>
            </p:nvSpPr>
            <p:spPr>
              <a:xfrm>
                <a:off x="685800" y="4495800"/>
                <a:ext cx="9525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0">
                    <a:moveTo>
                      <a:pt x="0" y="0"/>
                    </a:moveTo>
                    <a:lnTo>
                      <a:pt x="0" y="9525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</p:grpSp>
        <p:sp>
          <p:nvSpPr>
            <p:cNvPr id="23" name="TextBox 23"/>
            <p:cNvSpPr txBox="1"/>
            <p:nvPr/>
          </p:nvSpPr>
          <p:spPr>
            <a:xfrm>
              <a:off x="897255" y="4388168"/>
              <a:ext cx="127644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成本定价优势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899160" y="4642485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规模效应叠加垂直整合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899160" y="4852035"/>
              <a:ext cx="23088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单车成本行业最低掌握定价权</a:t>
              </a: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6477000" y="1428750"/>
            <a:ext cx="5143500" cy="4857750"/>
            <a:chOff x="6477000" y="1428750"/>
            <a:chExt cx="5143500" cy="4857750"/>
          </a:xfrm>
        </p:grpSpPr>
        <p:sp>
          <p:nvSpPr>
            <p:cNvPr id="27" name="Freeform 27"/>
            <p:cNvSpPr/>
            <p:nvPr/>
          </p:nvSpPr>
          <p:spPr>
            <a:xfrm>
              <a:off x="6477000" y="1428750"/>
              <a:ext cx="5143500" cy="4857750"/>
            </a:xfrm>
            <a:custGeom>
              <a:avLst/>
              <a:gdLst/>
              <a:ahLst/>
              <a:cxnLst/>
              <a:rect l="l" t="t" r="r" b="b"/>
              <a:pathLst>
                <a:path w="5143500" h="4857750">
                  <a:moveTo>
                    <a:pt x="114300" y="0"/>
                  </a:moveTo>
                  <a:lnTo>
                    <a:pt x="5029200" y="0"/>
                  </a:lnTo>
                  <a:cubicBezTo>
                    <a:pt x="5092326" y="0"/>
                    <a:pt x="5143500" y="51174"/>
                    <a:pt x="5143500" y="114300"/>
                  </a:cubicBezTo>
                  <a:lnTo>
                    <a:pt x="5143500" y="4743450"/>
                  </a:lnTo>
                  <a:cubicBezTo>
                    <a:pt x="5143500" y="4806576"/>
                    <a:pt x="5092326" y="4857750"/>
                    <a:pt x="5029200" y="4857750"/>
                  </a:cubicBezTo>
                  <a:lnTo>
                    <a:pt x="114300" y="4857750"/>
                  </a:lnTo>
                  <a:cubicBezTo>
                    <a:pt x="51174" y="4857750"/>
                    <a:pt x="0" y="4806576"/>
                    <a:pt x="0" y="474345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E0F7FA"/>
            </a:solidFill>
            <a:ln w="19050">
              <a:solidFill>
                <a:srgbClr val="00B4D8"/>
              </a:solidFill>
            </a:ln>
          </p:spPr>
        </p:sp>
        <p:grpSp>
          <p:nvGrpSpPr>
            <p:cNvPr id="32" name="Group 32"/>
            <p:cNvGrpSpPr/>
            <p:nvPr/>
          </p:nvGrpSpPr>
          <p:grpSpPr>
            <a:xfrm>
              <a:off x="6921500" y="1847850"/>
              <a:ext cx="177800" cy="228600"/>
              <a:chOff x="6921500" y="1847850"/>
              <a:chExt cx="177800" cy="2286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6921500" y="1873250"/>
                <a:ext cx="177800" cy="203200"/>
              </a:xfrm>
              <a:custGeom>
                <a:avLst/>
                <a:gdLst/>
                <a:ahLst/>
                <a:cxnLst/>
                <a:rect l="l" t="t" r="r" b="b"/>
                <a:pathLst>
                  <a:path w="177800" h="203200">
                    <a:moveTo>
                      <a:pt x="50800" y="0"/>
                    </a:moveTo>
                    <a:lnTo>
                      <a:pt x="25400" y="0"/>
                    </a:lnTo>
                    <a:cubicBezTo>
                      <a:pt x="11372" y="0"/>
                      <a:pt x="0" y="11372"/>
                      <a:pt x="0" y="25400"/>
                    </a:cubicBezTo>
                    <a:lnTo>
                      <a:pt x="0" y="177800"/>
                    </a:lnTo>
                    <a:cubicBezTo>
                      <a:pt x="0" y="191828"/>
                      <a:pt x="11372" y="203200"/>
                      <a:pt x="25400" y="203200"/>
                    </a:cubicBezTo>
                    <a:lnTo>
                      <a:pt x="152400" y="203200"/>
                    </a:lnTo>
                    <a:cubicBezTo>
                      <a:pt x="166428" y="203200"/>
                      <a:pt x="177800" y="191828"/>
                      <a:pt x="177800" y="177800"/>
                    </a:cubicBezTo>
                    <a:lnTo>
                      <a:pt x="177800" y="25400"/>
                    </a:lnTo>
                    <a:cubicBezTo>
                      <a:pt x="177800" y="11372"/>
                      <a:pt x="166428" y="0"/>
                      <a:pt x="152400" y="0"/>
                    </a:cubicBezTo>
                    <a:lnTo>
                      <a:pt x="127000" y="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29" name="Freeform 29"/>
              <p:cNvSpPr/>
              <p:nvPr/>
            </p:nvSpPr>
            <p:spPr>
              <a:xfrm>
                <a:off x="6972300" y="1847850"/>
                <a:ext cx="7620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50800">
                    <a:moveTo>
                      <a:pt x="0" y="25400"/>
                    </a:moveTo>
                    <a:cubicBezTo>
                      <a:pt x="0" y="11372"/>
                      <a:pt x="11372" y="0"/>
                      <a:pt x="25400" y="0"/>
                    </a:cubicBezTo>
                    <a:lnTo>
                      <a:pt x="50800" y="0"/>
                    </a:lnTo>
                    <a:cubicBezTo>
                      <a:pt x="64828" y="0"/>
                      <a:pt x="76200" y="11372"/>
                      <a:pt x="76200" y="25400"/>
                    </a:cubicBezTo>
                    <a:cubicBezTo>
                      <a:pt x="76200" y="39428"/>
                      <a:pt x="64828" y="50800"/>
                      <a:pt x="50800" y="50800"/>
                    </a:cubicBezTo>
                    <a:lnTo>
                      <a:pt x="25400" y="50800"/>
                    </a:lnTo>
                    <a:cubicBezTo>
                      <a:pt x="11372" y="50800"/>
                      <a:pt x="0" y="39428"/>
                      <a:pt x="0" y="25400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30" name="Freeform 30"/>
              <p:cNvSpPr/>
              <p:nvPr/>
            </p:nvSpPr>
            <p:spPr>
              <a:xfrm>
                <a:off x="6985000" y="1949450"/>
                <a:ext cx="5080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50800" h="76200">
                    <a:moveTo>
                      <a:pt x="50800" y="0"/>
                    </a:moveTo>
                    <a:lnTo>
                      <a:pt x="19050" y="0"/>
                    </a:lnTo>
                    <a:cubicBezTo>
                      <a:pt x="8529" y="0"/>
                      <a:pt x="0" y="8529"/>
                      <a:pt x="0" y="19050"/>
                    </a:cubicBezTo>
                    <a:cubicBezTo>
                      <a:pt x="0" y="29571"/>
                      <a:pt x="8529" y="38100"/>
                      <a:pt x="19050" y="38100"/>
                    </a:cubicBezTo>
                    <a:lnTo>
                      <a:pt x="31750" y="38100"/>
                    </a:lnTo>
                    <a:cubicBezTo>
                      <a:pt x="42271" y="38100"/>
                      <a:pt x="50800" y="46629"/>
                      <a:pt x="50800" y="57150"/>
                    </a:cubicBezTo>
                    <a:cubicBezTo>
                      <a:pt x="50800" y="67671"/>
                      <a:pt x="42271" y="76200"/>
                      <a:pt x="31750" y="76200"/>
                    </a:cubicBezTo>
                    <a:lnTo>
                      <a:pt x="0" y="7620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31" name="Freeform 31"/>
              <p:cNvSpPr/>
              <p:nvPr/>
            </p:nvSpPr>
            <p:spPr>
              <a:xfrm>
                <a:off x="7010400" y="1936750"/>
                <a:ext cx="9525" cy="10160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01600">
                    <a:moveTo>
                      <a:pt x="0" y="88900"/>
                    </a:moveTo>
                    <a:lnTo>
                      <a:pt x="0" y="101600"/>
                    </a:lnTo>
                    <a:moveTo>
                      <a:pt x="0" y="0"/>
                    </a:moveTo>
                    <a:lnTo>
                      <a:pt x="0" y="1270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</p:grpSp>
        <p:sp>
          <p:nvSpPr>
            <p:cNvPr id="33" name="TextBox 33"/>
            <p:cNvSpPr txBox="1"/>
            <p:nvPr/>
          </p:nvSpPr>
          <p:spPr>
            <a:xfrm>
              <a:off x="7258050" y="1914525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研发投入强度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6812280" y="2278380"/>
              <a:ext cx="2106492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b="1" dirty="0">
                  <a:solidFill>
                    <a:srgbClr val="FF6B35"/>
                  </a:solidFill>
                  <a:latin typeface="Noto Sans CJK SC"/>
                  <a:ea typeface="Microsoft YaHei"/>
                  <a:cs typeface="Noto Sans CJK SC"/>
                </a:rPr>
                <a:t>634亿元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6840855" y="2902268"/>
              <a:ext cx="2045398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2025年研发总投入金额</a:t>
              </a:r>
            </a:p>
          </p:txBody>
        </p:sp>
        <p:sp>
          <p:nvSpPr>
            <p:cNvPr id="36" name="Line 36"/>
            <p:cNvSpPr/>
            <p:nvPr/>
          </p:nvSpPr>
          <p:spPr>
            <a:xfrm>
              <a:off x="6858000" y="3333750"/>
              <a:ext cx="4381500" cy="9525"/>
            </a:xfrm>
            <a:custGeom>
              <a:avLst/>
              <a:gdLst/>
              <a:ahLst/>
              <a:cxnLst/>
              <a:rect l="l" t="t" r="r" b="b"/>
              <a:pathLst>
                <a:path w="4381500" h="9525">
                  <a:moveTo>
                    <a:pt x="0" y="0"/>
                  </a:moveTo>
                  <a:lnTo>
                    <a:pt x="4381500" y="0"/>
                  </a:lnTo>
                </a:path>
              </a:pathLst>
            </a:custGeom>
            <a:noFill/>
            <a:ln w="9525">
              <a:solidFill>
                <a:srgbClr val="00B4D8"/>
              </a:solidFill>
              <a:custDash>
                <a:ds d="500000" sp="500000"/>
              </a:custDash>
            </a:ln>
          </p:spPr>
        </p:sp>
        <p:sp>
          <p:nvSpPr>
            <p:cNvPr id="37" name="TextBox 37"/>
            <p:cNvSpPr txBox="1"/>
            <p:nvPr/>
          </p:nvSpPr>
          <p:spPr>
            <a:xfrm>
              <a:off x="6823710" y="3423285"/>
              <a:ext cx="1103709" cy="548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700" b="1" dirty="0">
                  <a:solidFill>
                    <a:srgbClr val="FF6B35"/>
                  </a:solidFill>
                  <a:latin typeface="Noto Sans CJK SC"/>
                  <a:ea typeface="Microsoft YaHei"/>
                  <a:cs typeface="Noto Sans CJK SC"/>
                </a:rPr>
                <a:t>7.21%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6840855" y="3950018"/>
              <a:ext cx="141446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占营业收入比例</a:t>
              </a: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6842760" y="4347210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确保持续技术领先优势</a:t>
              </a: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6842760" y="4632960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构建深厚技术壁垒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4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8" grpId="0"/>
      <p:bldP spid="26" grpId="0"/>
      <p:bldP spid="4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6400800" cy="747713"/>
            <a:chOff x="542925" y="423862"/>
            <a:chExt cx="6400800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3162538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新势力阵营格局演变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639127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理想增程领跑，小鹏智驾突围，蔚来坚守高端，零跑性价比取胜。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781383" y="1382078"/>
            <a:ext cx="10267617" cy="4990147"/>
            <a:chOff x="781383" y="1382078"/>
            <a:chExt cx="10267617" cy="4990147"/>
          </a:xfrm>
        </p:grpSpPr>
        <p:sp>
          <p:nvSpPr>
            <p:cNvPr id="6" name="Line 6"/>
            <p:cNvSpPr/>
            <p:nvPr/>
          </p:nvSpPr>
          <p:spPr>
            <a:xfrm>
              <a:off x="1143000" y="590550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E0E0E0"/>
              </a:solidFill>
            </a:ln>
          </p:spPr>
        </p:sp>
        <p:sp>
          <p:nvSpPr>
            <p:cNvPr id="7" name="Line 7"/>
            <p:cNvSpPr/>
            <p:nvPr/>
          </p:nvSpPr>
          <p:spPr>
            <a:xfrm>
              <a:off x="1143000" y="4791075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E0E0E0"/>
              </a:solidFill>
              <a:prstDash val="dash"/>
            </a:ln>
          </p:spPr>
        </p:sp>
        <p:sp>
          <p:nvSpPr>
            <p:cNvPr id="8" name="Line 8"/>
            <p:cNvSpPr/>
            <p:nvPr/>
          </p:nvSpPr>
          <p:spPr>
            <a:xfrm>
              <a:off x="1143000" y="367665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E0E0E0"/>
              </a:solidFill>
              <a:prstDash val="dash"/>
            </a:ln>
          </p:spPr>
        </p:sp>
        <p:sp>
          <p:nvSpPr>
            <p:cNvPr id="9" name="Line 9"/>
            <p:cNvSpPr/>
            <p:nvPr/>
          </p:nvSpPr>
          <p:spPr>
            <a:xfrm>
              <a:off x="1143000" y="2562225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E0E0E0"/>
              </a:solidFill>
              <a:prstDash val="dash"/>
            </a:ln>
          </p:spPr>
        </p:sp>
        <p:sp>
          <p:nvSpPr>
            <p:cNvPr id="10" name="Line 10"/>
            <p:cNvSpPr/>
            <p:nvPr/>
          </p:nvSpPr>
          <p:spPr>
            <a:xfrm>
              <a:off x="1143000" y="144780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E0E0E0"/>
              </a:solidFill>
              <a:prstDash val="dash"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950071" y="5839778"/>
              <a:ext cx="111014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05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0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819722" y="4725352"/>
              <a:ext cx="241364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05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18k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81383" y="3610928"/>
              <a:ext cx="27970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05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36k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81383" y="2496502"/>
              <a:ext cx="27970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05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54k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81383" y="1382078"/>
              <a:ext cx="27970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05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72k</a:t>
              </a:r>
            </a:p>
          </p:txBody>
        </p:sp>
        <p:sp>
          <p:nvSpPr>
            <p:cNvPr id="16" name="Freeform 16"/>
            <p:cNvSpPr/>
            <p:nvPr/>
          </p:nvSpPr>
          <p:spPr>
            <a:xfrm>
              <a:off x="1762125" y="3790950"/>
              <a:ext cx="1143000" cy="2114550"/>
            </a:xfrm>
            <a:custGeom>
              <a:avLst/>
              <a:gdLst/>
              <a:ahLst/>
              <a:cxnLst/>
              <a:rect l="l" t="t" r="r" b="b"/>
              <a:pathLst>
                <a:path w="1143000" h="2114550">
                  <a:moveTo>
                    <a:pt x="38100" y="0"/>
                  </a:moveTo>
                  <a:lnTo>
                    <a:pt x="1104900" y="0"/>
                  </a:lnTo>
                  <a:cubicBezTo>
                    <a:pt x="1125942" y="0"/>
                    <a:pt x="1143000" y="17058"/>
                    <a:pt x="1143000" y="38100"/>
                  </a:cubicBezTo>
                  <a:lnTo>
                    <a:pt x="1143000" y="2076450"/>
                  </a:lnTo>
                  <a:cubicBezTo>
                    <a:pt x="1143000" y="2097492"/>
                    <a:pt x="1125942" y="2114550"/>
                    <a:pt x="1104900" y="2114550"/>
                  </a:cubicBezTo>
                  <a:lnTo>
                    <a:pt x="38100" y="2114550"/>
                  </a:lnTo>
                  <a:cubicBezTo>
                    <a:pt x="17058" y="2114550"/>
                    <a:pt x="0" y="2097492"/>
                    <a:pt x="0" y="207645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00B4D8"/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2037750" y="3566160"/>
              <a:ext cx="59175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33,951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967865" y="5966460"/>
              <a:ext cx="7315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理想汽车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2059305" y="6189345"/>
              <a:ext cx="548640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增程领跑</a:t>
              </a:r>
            </a:p>
          </p:txBody>
        </p:sp>
        <p:sp>
          <p:nvSpPr>
            <p:cNvPr id="20" name="Freeform 20"/>
            <p:cNvSpPr/>
            <p:nvPr/>
          </p:nvSpPr>
          <p:spPr>
            <a:xfrm>
              <a:off x="4238625" y="3629025"/>
              <a:ext cx="1143000" cy="2276475"/>
            </a:xfrm>
            <a:custGeom>
              <a:avLst/>
              <a:gdLst/>
              <a:ahLst/>
              <a:cxnLst/>
              <a:rect l="l" t="t" r="r" b="b"/>
              <a:pathLst>
                <a:path w="1143000" h="2276475">
                  <a:moveTo>
                    <a:pt x="38100" y="0"/>
                  </a:moveTo>
                  <a:lnTo>
                    <a:pt x="1104900" y="0"/>
                  </a:lnTo>
                  <a:cubicBezTo>
                    <a:pt x="1125942" y="0"/>
                    <a:pt x="1143000" y="17058"/>
                    <a:pt x="1143000" y="38100"/>
                  </a:cubicBezTo>
                  <a:lnTo>
                    <a:pt x="1143000" y="2238375"/>
                  </a:lnTo>
                  <a:cubicBezTo>
                    <a:pt x="1143000" y="2259417"/>
                    <a:pt x="1125942" y="2276475"/>
                    <a:pt x="1104900" y="2276475"/>
                  </a:cubicBezTo>
                  <a:lnTo>
                    <a:pt x="38100" y="2276475"/>
                  </a:lnTo>
                  <a:cubicBezTo>
                    <a:pt x="17058" y="2276475"/>
                    <a:pt x="0" y="2259417"/>
                    <a:pt x="0" y="2238375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00B4D8"/>
            </a:solidFill>
            <a:ln>
              <a:noFill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4491247" y="3404235"/>
              <a:ext cx="637756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36,577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4444365" y="5966460"/>
              <a:ext cx="7315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小鹏汽车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4535805" y="6189345"/>
              <a:ext cx="548640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智驾突围</a:t>
              </a:r>
            </a:p>
          </p:txBody>
        </p:sp>
        <p:sp>
          <p:nvSpPr>
            <p:cNvPr id="24" name="Freeform 24"/>
            <p:cNvSpPr/>
            <p:nvPr/>
          </p:nvSpPr>
          <p:spPr>
            <a:xfrm>
              <a:off x="6715125" y="4781550"/>
              <a:ext cx="1143000" cy="1123950"/>
            </a:xfrm>
            <a:custGeom>
              <a:avLst/>
              <a:gdLst/>
              <a:ahLst/>
              <a:cxnLst/>
              <a:rect l="l" t="t" r="r" b="b"/>
              <a:pathLst>
                <a:path w="1143000" h="1123950">
                  <a:moveTo>
                    <a:pt x="38100" y="0"/>
                  </a:moveTo>
                  <a:lnTo>
                    <a:pt x="1104900" y="0"/>
                  </a:lnTo>
                  <a:cubicBezTo>
                    <a:pt x="1125942" y="0"/>
                    <a:pt x="1143000" y="17058"/>
                    <a:pt x="1143000" y="38100"/>
                  </a:cubicBezTo>
                  <a:lnTo>
                    <a:pt x="1143000" y="1085850"/>
                  </a:lnTo>
                  <a:cubicBezTo>
                    <a:pt x="1143000" y="1106892"/>
                    <a:pt x="1125942" y="1123950"/>
                    <a:pt x="1104900" y="1123950"/>
                  </a:cubicBezTo>
                  <a:lnTo>
                    <a:pt x="38100" y="1123950"/>
                  </a:lnTo>
                  <a:cubicBezTo>
                    <a:pt x="17058" y="1123950"/>
                    <a:pt x="0" y="1106892"/>
                    <a:pt x="0" y="108585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00B4D8"/>
            </a:solidFill>
            <a:ln>
              <a:noFill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6940144" y="4556760"/>
              <a:ext cx="692963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~18,000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6920865" y="5966460"/>
              <a:ext cx="7315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蔚来汽车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7012305" y="6189345"/>
              <a:ext cx="548640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高端坚守</a:t>
              </a:r>
            </a:p>
          </p:txBody>
        </p:sp>
        <p:sp>
          <p:nvSpPr>
            <p:cNvPr id="28" name="Freeform 28"/>
            <p:cNvSpPr/>
            <p:nvPr/>
          </p:nvSpPr>
          <p:spPr>
            <a:xfrm>
              <a:off x="9191625" y="2190750"/>
              <a:ext cx="1143000" cy="3714750"/>
            </a:xfrm>
            <a:custGeom>
              <a:avLst/>
              <a:gdLst/>
              <a:ahLst/>
              <a:cxnLst/>
              <a:rect l="l" t="t" r="r" b="b"/>
              <a:pathLst>
                <a:path w="1143000" h="3714750">
                  <a:moveTo>
                    <a:pt x="38100" y="0"/>
                  </a:moveTo>
                  <a:lnTo>
                    <a:pt x="1104900" y="0"/>
                  </a:lnTo>
                  <a:cubicBezTo>
                    <a:pt x="1125942" y="0"/>
                    <a:pt x="1143000" y="17058"/>
                    <a:pt x="1143000" y="38100"/>
                  </a:cubicBezTo>
                  <a:lnTo>
                    <a:pt x="1143000" y="3676650"/>
                  </a:lnTo>
                  <a:cubicBezTo>
                    <a:pt x="1143000" y="3697692"/>
                    <a:pt x="1125942" y="3714750"/>
                    <a:pt x="1104900" y="3714750"/>
                  </a:cubicBezTo>
                  <a:lnTo>
                    <a:pt x="38100" y="3714750"/>
                  </a:lnTo>
                  <a:cubicBezTo>
                    <a:pt x="17058" y="3714750"/>
                    <a:pt x="0" y="3697692"/>
                    <a:pt x="0" y="367665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FF6B35"/>
            </a:solidFill>
            <a:ln>
              <a:noFill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9444247" y="1965960"/>
              <a:ext cx="637756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59,769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9397365" y="5966460"/>
              <a:ext cx="7315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零跑汽车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9488805" y="6189345"/>
              <a:ext cx="548640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性价比胜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7058025" cy="747713"/>
            <a:chOff x="542925" y="423862"/>
            <a:chExt cx="7058025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3852624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外资品牌在华表现与转型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70485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特斯拉保持韧性，传统合资品牌电动化滞后，份额持续被自主品牌侵蚀。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00075" y="1816418"/>
            <a:ext cx="2607945" cy="707707"/>
            <a:chOff x="600075" y="1816418"/>
            <a:chExt cx="2607945" cy="707707"/>
          </a:xfrm>
        </p:grpSpPr>
        <p:grpSp>
          <p:nvGrpSpPr>
            <p:cNvPr id="9" name="Group 9"/>
            <p:cNvGrpSpPr/>
            <p:nvPr/>
          </p:nvGrpSpPr>
          <p:grpSpPr>
            <a:xfrm>
              <a:off x="600075" y="1885950"/>
              <a:ext cx="171450" cy="171450"/>
              <a:chOff x="600075" y="1885950"/>
              <a:chExt cx="171450" cy="17145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600075" y="1885950"/>
                <a:ext cx="171450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171450">
                    <a:moveTo>
                      <a:pt x="0" y="85725"/>
                    </a:moveTo>
                    <a:cubicBezTo>
                      <a:pt x="0" y="133070"/>
                      <a:pt x="38380" y="171450"/>
                      <a:pt x="85725" y="171450"/>
                    </a:cubicBezTo>
                    <a:cubicBezTo>
                      <a:pt x="133070" y="171450"/>
                      <a:pt x="171450" y="133070"/>
                      <a:pt x="171450" y="85725"/>
                    </a:cubicBezTo>
                    <a:cubicBezTo>
                      <a:pt x="171450" y="38380"/>
                      <a:pt x="133070" y="0"/>
                      <a:pt x="85725" y="0"/>
                    </a:cubicBezTo>
                    <a:cubicBezTo>
                      <a:pt x="38380" y="0"/>
                      <a:pt x="0" y="38380"/>
                      <a:pt x="0" y="85725"/>
                    </a:cubicBez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7" name="Freeform 7"/>
              <p:cNvSpPr/>
              <p:nvPr/>
            </p:nvSpPr>
            <p:spPr>
              <a:xfrm>
                <a:off x="685800" y="194310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" y="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676275" y="1971675"/>
                <a:ext cx="19050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38100">
                    <a:moveTo>
                      <a:pt x="0" y="0"/>
                    </a:moveTo>
                    <a:lnTo>
                      <a:pt x="9525" y="0"/>
                    </a:lnTo>
                    <a:lnTo>
                      <a:pt x="9525" y="38100"/>
                    </a:lnTo>
                    <a:lnTo>
                      <a:pt x="19050" y="3810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</p:grpSp>
        <p:sp>
          <p:nvSpPr>
            <p:cNvPr id="10" name="TextBox 10"/>
            <p:cNvSpPr txBox="1"/>
            <p:nvPr/>
          </p:nvSpPr>
          <p:spPr>
            <a:xfrm>
              <a:off x="897255" y="1816418"/>
              <a:ext cx="1483471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特斯拉强势表现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899160" y="2070735"/>
              <a:ext cx="1914525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销量62.57万辆反超长安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899160" y="2280285"/>
              <a:ext cx="23088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高端纯电市场保持强大号召力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600075" y="3102292"/>
            <a:ext cx="2257425" cy="707708"/>
            <a:chOff x="600075" y="3102292"/>
            <a:chExt cx="2257425" cy="707708"/>
          </a:xfrm>
        </p:grpSpPr>
        <p:grpSp>
          <p:nvGrpSpPr>
            <p:cNvPr id="22" name="Group 22"/>
            <p:cNvGrpSpPr/>
            <p:nvPr/>
          </p:nvGrpSpPr>
          <p:grpSpPr>
            <a:xfrm>
              <a:off x="600075" y="3171825"/>
              <a:ext cx="171450" cy="180975"/>
              <a:chOff x="600075" y="3171825"/>
              <a:chExt cx="171450" cy="180975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600075" y="3343275"/>
                <a:ext cx="1714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9525">
                    <a:moveTo>
                      <a:pt x="0" y="0"/>
                    </a:moveTo>
                    <a:lnTo>
                      <a:pt x="171450" y="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15" name="Freeform 15"/>
              <p:cNvSpPr/>
              <p:nvPr/>
            </p:nvSpPr>
            <p:spPr>
              <a:xfrm>
                <a:off x="657225" y="321945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16" name="Freeform 16"/>
              <p:cNvSpPr/>
              <p:nvPr/>
            </p:nvSpPr>
            <p:spPr>
              <a:xfrm>
                <a:off x="657225" y="325755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17" name="Freeform 17"/>
              <p:cNvSpPr/>
              <p:nvPr/>
            </p:nvSpPr>
            <p:spPr>
              <a:xfrm>
                <a:off x="657225" y="329565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18" name="Freeform 18"/>
              <p:cNvSpPr/>
              <p:nvPr/>
            </p:nvSpPr>
            <p:spPr>
              <a:xfrm>
                <a:off x="704850" y="321945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19" name="Freeform 19"/>
              <p:cNvSpPr/>
              <p:nvPr/>
            </p:nvSpPr>
            <p:spPr>
              <a:xfrm>
                <a:off x="704850" y="325755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20" name="Freeform 20"/>
              <p:cNvSpPr/>
              <p:nvPr/>
            </p:nvSpPr>
            <p:spPr>
              <a:xfrm>
                <a:off x="704850" y="329565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21" name="Freeform 21"/>
              <p:cNvSpPr/>
              <p:nvPr/>
            </p:nvSpPr>
            <p:spPr>
              <a:xfrm>
                <a:off x="619125" y="3171825"/>
                <a:ext cx="133350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71450">
                    <a:moveTo>
                      <a:pt x="0" y="171450"/>
                    </a:moveTo>
                    <a:lnTo>
                      <a:pt x="0" y="19050"/>
                    </a:lnTo>
                    <a:cubicBezTo>
                      <a:pt x="0" y="8529"/>
                      <a:pt x="8529" y="0"/>
                      <a:pt x="19050" y="0"/>
                    </a:cubicBezTo>
                    <a:lnTo>
                      <a:pt x="114300" y="0"/>
                    </a:lnTo>
                    <a:cubicBezTo>
                      <a:pt x="124821" y="0"/>
                      <a:pt x="133350" y="8529"/>
                      <a:pt x="133350" y="19050"/>
                    </a:cubicBezTo>
                    <a:lnTo>
                      <a:pt x="133350" y="17145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</p:grpSp>
        <p:sp>
          <p:nvSpPr>
            <p:cNvPr id="23" name="TextBox 23"/>
            <p:cNvSpPr txBox="1"/>
            <p:nvPr/>
          </p:nvSpPr>
          <p:spPr>
            <a:xfrm>
              <a:off x="897255" y="3102292"/>
              <a:ext cx="127644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传统豪强转型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899160" y="3356610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大众宝马奔驰加速电动化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899160" y="3566160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推出多款专属电动车型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589739" y="4388168"/>
            <a:ext cx="2267761" cy="707707"/>
            <a:chOff x="589739" y="4388168"/>
            <a:chExt cx="2267761" cy="707707"/>
          </a:xfrm>
        </p:grpSpPr>
        <p:grpSp>
          <p:nvGrpSpPr>
            <p:cNvPr id="30" name="Group 30"/>
            <p:cNvGrpSpPr/>
            <p:nvPr/>
          </p:nvGrpSpPr>
          <p:grpSpPr>
            <a:xfrm>
              <a:off x="589739" y="4454536"/>
              <a:ext cx="192114" cy="165051"/>
              <a:chOff x="589739" y="4454536"/>
              <a:chExt cx="192114" cy="165051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685800" y="4514850"/>
                <a:ext cx="95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38100">
                    <a:moveTo>
                      <a:pt x="0" y="0"/>
                    </a:moveTo>
                    <a:lnTo>
                      <a:pt x="0" y="3810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28" name="Freeform 28"/>
              <p:cNvSpPr/>
              <p:nvPr/>
            </p:nvSpPr>
            <p:spPr>
              <a:xfrm>
                <a:off x="589739" y="4454536"/>
                <a:ext cx="192114" cy="165051"/>
              </a:xfrm>
              <a:custGeom>
                <a:avLst/>
                <a:gdLst/>
                <a:ahLst/>
                <a:cxnLst/>
                <a:rect l="l" t="t" r="r" b="b"/>
                <a:pathLst>
                  <a:path w="192114" h="165051">
                    <a:moveTo>
                      <a:pt x="80468" y="8794"/>
                    </a:moveTo>
                    <a:lnTo>
                      <a:pt x="3259" y="137705"/>
                    </a:lnTo>
                    <a:cubicBezTo>
                      <a:pt x="20" y="143314"/>
                      <a:pt x="0" y="150220"/>
                      <a:pt x="3207" y="155848"/>
                    </a:cubicBezTo>
                    <a:cubicBezTo>
                      <a:pt x="6413" y="161475"/>
                      <a:pt x="12365" y="164979"/>
                      <a:pt x="18842" y="165051"/>
                    </a:cubicBezTo>
                    <a:lnTo>
                      <a:pt x="173280" y="165051"/>
                    </a:lnTo>
                    <a:cubicBezTo>
                      <a:pt x="179753" y="164977"/>
                      <a:pt x="185702" y="161474"/>
                      <a:pt x="188908" y="155850"/>
                    </a:cubicBezTo>
                    <a:cubicBezTo>
                      <a:pt x="192114" y="150226"/>
                      <a:pt x="192097" y="143323"/>
                      <a:pt x="188863" y="137715"/>
                    </a:cubicBezTo>
                    <a:lnTo>
                      <a:pt x="111653" y="8784"/>
                    </a:lnTo>
                    <a:cubicBezTo>
                      <a:pt x="108349" y="3331"/>
                      <a:pt x="102437" y="0"/>
                      <a:pt x="96061" y="0"/>
                    </a:cubicBezTo>
                    <a:cubicBezTo>
                      <a:pt x="89685" y="0"/>
                      <a:pt x="83772" y="3331"/>
                      <a:pt x="80468" y="8784"/>
                    </a:cubicBez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29" name="Freeform 29"/>
              <p:cNvSpPr/>
              <p:nvPr/>
            </p:nvSpPr>
            <p:spPr>
              <a:xfrm>
                <a:off x="685800" y="4581525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" y="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</p:grpSp>
        <p:sp>
          <p:nvSpPr>
            <p:cNvPr id="31" name="TextBox 31"/>
            <p:cNvSpPr txBox="1"/>
            <p:nvPr/>
          </p:nvSpPr>
          <p:spPr>
            <a:xfrm>
              <a:off x="897255" y="4388168"/>
              <a:ext cx="127644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合资品牌困境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899160" y="4642485"/>
              <a:ext cx="1853184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新能源渗透率仍低于15%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899160" y="4852035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面临严峻的市场淘汰压力</a:t>
              </a:r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6477000" y="1428750"/>
            <a:ext cx="5143500" cy="4857750"/>
            <a:chOff x="6477000" y="1428750"/>
            <a:chExt cx="5143500" cy="4857750"/>
          </a:xfrm>
        </p:grpSpPr>
        <p:sp>
          <p:nvSpPr>
            <p:cNvPr id="35" name="Freeform 35"/>
            <p:cNvSpPr/>
            <p:nvPr/>
          </p:nvSpPr>
          <p:spPr>
            <a:xfrm>
              <a:off x="6477000" y="1428750"/>
              <a:ext cx="5143500" cy="4857750"/>
            </a:xfrm>
            <a:custGeom>
              <a:avLst/>
              <a:gdLst/>
              <a:ahLst/>
              <a:cxnLst/>
              <a:rect l="l" t="t" r="r" b="b"/>
              <a:pathLst>
                <a:path w="5143500" h="4857750">
                  <a:moveTo>
                    <a:pt x="114300" y="0"/>
                  </a:moveTo>
                  <a:lnTo>
                    <a:pt x="5029200" y="0"/>
                  </a:lnTo>
                  <a:cubicBezTo>
                    <a:pt x="5092326" y="0"/>
                    <a:pt x="5143500" y="51174"/>
                    <a:pt x="5143500" y="114300"/>
                  </a:cubicBezTo>
                  <a:lnTo>
                    <a:pt x="5143500" y="4743450"/>
                  </a:lnTo>
                  <a:cubicBezTo>
                    <a:pt x="5143500" y="4806576"/>
                    <a:pt x="5092326" y="4857750"/>
                    <a:pt x="5029200" y="4857750"/>
                  </a:cubicBezTo>
                  <a:lnTo>
                    <a:pt x="114300" y="4857750"/>
                  </a:lnTo>
                  <a:cubicBezTo>
                    <a:pt x="51174" y="4857750"/>
                    <a:pt x="0" y="4806576"/>
                    <a:pt x="0" y="474345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E0F7FA"/>
            </a:solidFill>
            <a:ln w="19050">
              <a:solidFill>
                <a:srgbClr val="00B4D8"/>
              </a:solidFill>
            </a:ln>
          </p:spPr>
        </p:sp>
        <p:grpSp>
          <p:nvGrpSpPr>
            <p:cNvPr id="38" name="Group 38"/>
            <p:cNvGrpSpPr/>
            <p:nvPr/>
          </p:nvGrpSpPr>
          <p:grpSpPr>
            <a:xfrm>
              <a:off x="6892560" y="1850034"/>
              <a:ext cx="229600" cy="229956"/>
              <a:chOff x="6892560" y="1850034"/>
              <a:chExt cx="229600" cy="229956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6892560" y="1850034"/>
                <a:ext cx="229600" cy="229956"/>
              </a:xfrm>
              <a:custGeom>
                <a:avLst/>
                <a:gdLst/>
                <a:ahLst/>
                <a:cxnLst/>
                <a:rect l="l" t="t" r="r" b="b"/>
                <a:pathLst>
                  <a:path w="229600" h="229956">
                    <a:moveTo>
                      <a:pt x="92440" y="356"/>
                    </a:moveTo>
                    <a:cubicBezTo>
                      <a:pt x="37449" y="13104"/>
                      <a:pt x="0" y="64088"/>
                      <a:pt x="4282" y="120374"/>
                    </a:cubicBezTo>
                    <a:cubicBezTo>
                      <a:pt x="8564" y="176661"/>
                      <a:pt x="53296" y="221392"/>
                      <a:pt x="109582" y="225674"/>
                    </a:cubicBezTo>
                    <a:cubicBezTo>
                      <a:pt x="165869" y="229956"/>
                      <a:pt x="216852" y="192507"/>
                      <a:pt x="229600" y="137516"/>
                    </a:cubicBezTo>
                    <a:cubicBezTo>
                      <a:pt x="229600" y="130502"/>
                      <a:pt x="223914" y="124816"/>
                      <a:pt x="216900" y="124816"/>
                    </a:cubicBezTo>
                    <a:lnTo>
                      <a:pt x="130540" y="124816"/>
                    </a:lnTo>
                    <a:cubicBezTo>
                      <a:pt x="116512" y="124816"/>
                      <a:pt x="105140" y="113444"/>
                      <a:pt x="105140" y="99416"/>
                    </a:cubicBezTo>
                    <a:lnTo>
                      <a:pt x="105140" y="10516"/>
                    </a:lnTo>
                    <a:cubicBezTo>
                      <a:pt x="104821" y="7477"/>
                      <a:pt x="103299" y="4692"/>
                      <a:pt x="100913" y="2783"/>
                    </a:cubicBezTo>
                    <a:cubicBezTo>
                      <a:pt x="98526" y="874"/>
                      <a:pt x="95475" y="0"/>
                      <a:pt x="92440" y="356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37" name="Freeform 37"/>
              <p:cNvSpPr/>
              <p:nvPr/>
            </p:nvSpPr>
            <p:spPr>
              <a:xfrm>
                <a:off x="7048500" y="1854200"/>
                <a:ext cx="69850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69850" h="69850">
                    <a:moveTo>
                      <a:pt x="0" y="0"/>
                    </a:moveTo>
                    <a:cubicBezTo>
                      <a:pt x="32662" y="11501"/>
                      <a:pt x="58349" y="37188"/>
                      <a:pt x="69850" y="69850"/>
                    </a:cubicBezTo>
                    <a:lnTo>
                      <a:pt x="12700" y="69850"/>
                    </a:lnTo>
                    <a:cubicBezTo>
                      <a:pt x="5686" y="69850"/>
                      <a:pt x="0" y="64164"/>
                      <a:pt x="0" y="57150"/>
                    </a:cubicBez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</p:grpSp>
        <p:sp>
          <p:nvSpPr>
            <p:cNvPr id="39" name="TextBox 39"/>
            <p:cNvSpPr txBox="1"/>
            <p:nvPr/>
          </p:nvSpPr>
          <p:spPr>
            <a:xfrm>
              <a:off x="7258050" y="1914525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市场份额对比</a:t>
              </a: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6842760" y="2346960"/>
              <a:ext cx="7315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自主品牌</a:t>
              </a:r>
            </a:p>
          </p:txBody>
        </p:sp>
        <p:sp>
          <p:nvSpPr>
            <p:cNvPr id="41" name="Freeform 41"/>
            <p:cNvSpPr/>
            <p:nvPr/>
          </p:nvSpPr>
          <p:spPr>
            <a:xfrm>
              <a:off x="6858000" y="2571750"/>
              <a:ext cx="3810000" cy="190500"/>
            </a:xfrm>
            <a:custGeom>
              <a:avLst/>
              <a:gdLst/>
              <a:ahLst/>
              <a:cxnLst/>
              <a:rect l="l" t="t" r="r" b="b"/>
              <a:pathLst>
                <a:path w="3810000" h="190500">
                  <a:moveTo>
                    <a:pt x="38100" y="0"/>
                  </a:moveTo>
                  <a:lnTo>
                    <a:pt x="3771900" y="0"/>
                  </a:lnTo>
                  <a:cubicBezTo>
                    <a:pt x="3792942" y="0"/>
                    <a:pt x="3810000" y="17058"/>
                    <a:pt x="3810000" y="38100"/>
                  </a:cubicBezTo>
                  <a:lnTo>
                    <a:pt x="3810000" y="152400"/>
                  </a:lnTo>
                  <a:cubicBezTo>
                    <a:pt x="3810000" y="173442"/>
                    <a:pt x="3792942" y="190500"/>
                    <a:pt x="3771900" y="190500"/>
                  </a:cubicBezTo>
                  <a:lnTo>
                    <a:pt x="38100" y="190500"/>
                  </a:lnTo>
                  <a:cubicBezTo>
                    <a:pt x="17058" y="190500"/>
                    <a:pt x="0" y="173442"/>
                    <a:pt x="0" y="15240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00B4D8"/>
            </a:solidFill>
            <a:ln>
              <a:noFill/>
            </a:ln>
          </p:spPr>
        </p:sp>
        <p:sp>
          <p:nvSpPr>
            <p:cNvPr id="42" name="TextBox 42"/>
            <p:cNvSpPr txBox="1"/>
            <p:nvPr/>
          </p:nvSpPr>
          <p:spPr>
            <a:xfrm>
              <a:off x="10749915" y="2601278"/>
              <a:ext cx="333375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主导</a:t>
              </a: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6842760" y="2918460"/>
              <a:ext cx="7315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外资品牌</a:t>
              </a:r>
            </a:p>
          </p:txBody>
        </p:sp>
        <p:sp>
          <p:nvSpPr>
            <p:cNvPr id="44" name="Freeform 44"/>
            <p:cNvSpPr/>
            <p:nvPr/>
          </p:nvSpPr>
          <p:spPr>
            <a:xfrm>
              <a:off x="6858000" y="3143250"/>
              <a:ext cx="952500" cy="190500"/>
            </a:xfrm>
            <a:custGeom>
              <a:avLst/>
              <a:gdLst/>
              <a:ahLst/>
              <a:cxnLst/>
              <a:rect l="l" t="t" r="r" b="b"/>
              <a:pathLst>
                <a:path w="952500" h="190500">
                  <a:moveTo>
                    <a:pt x="38100" y="0"/>
                  </a:moveTo>
                  <a:lnTo>
                    <a:pt x="914400" y="0"/>
                  </a:lnTo>
                  <a:cubicBezTo>
                    <a:pt x="935442" y="0"/>
                    <a:pt x="952500" y="17058"/>
                    <a:pt x="952500" y="38100"/>
                  </a:cubicBezTo>
                  <a:lnTo>
                    <a:pt x="952500" y="152400"/>
                  </a:lnTo>
                  <a:cubicBezTo>
                    <a:pt x="952500" y="173442"/>
                    <a:pt x="935442" y="190500"/>
                    <a:pt x="914400" y="190500"/>
                  </a:cubicBezTo>
                  <a:lnTo>
                    <a:pt x="38100" y="190500"/>
                  </a:lnTo>
                  <a:cubicBezTo>
                    <a:pt x="17058" y="190500"/>
                    <a:pt x="0" y="173442"/>
                    <a:pt x="0" y="15240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FF6B35"/>
            </a:solidFill>
            <a:ln>
              <a:noFill/>
            </a:ln>
          </p:spPr>
        </p:sp>
        <p:sp>
          <p:nvSpPr>
            <p:cNvPr id="45" name="TextBox 45"/>
            <p:cNvSpPr txBox="1"/>
            <p:nvPr/>
          </p:nvSpPr>
          <p:spPr>
            <a:xfrm>
              <a:off x="7892415" y="3172778"/>
              <a:ext cx="333375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萎缩</a:t>
              </a:r>
            </a:p>
          </p:txBody>
        </p:sp>
        <p:sp>
          <p:nvSpPr>
            <p:cNvPr id="46" name="Line 46"/>
            <p:cNvSpPr/>
            <p:nvPr/>
          </p:nvSpPr>
          <p:spPr>
            <a:xfrm>
              <a:off x="6858000" y="3619500"/>
              <a:ext cx="4381500" cy="9525"/>
            </a:xfrm>
            <a:custGeom>
              <a:avLst/>
              <a:gdLst/>
              <a:ahLst/>
              <a:cxnLst/>
              <a:rect l="l" t="t" r="r" b="b"/>
              <a:pathLst>
                <a:path w="4381500" h="9525">
                  <a:moveTo>
                    <a:pt x="0" y="0"/>
                  </a:moveTo>
                  <a:lnTo>
                    <a:pt x="4381500" y="0"/>
                  </a:lnTo>
                </a:path>
              </a:pathLst>
            </a:custGeom>
            <a:noFill/>
            <a:ln w="9525">
              <a:solidFill>
                <a:srgbClr val="00B4D8"/>
              </a:solidFill>
              <a:custDash>
                <a:ds d="500000" sp="500000"/>
              </a:custDash>
            </a:ln>
          </p:spPr>
        </p:sp>
        <p:sp>
          <p:nvSpPr>
            <p:cNvPr id="47" name="TextBox 47"/>
            <p:cNvSpPr txBox="1"/>
            <p:nvPr/>
          </p:nvSpPr>
          <p:spPr>
            <a:xfrm>
              <a:off x="6842760" y="3775710"/>
              <a:ext cx="7315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突破路径</a:t>
              </a:r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6844665" y="4030028"/>
              <a:ext cx="140684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本土化合作寻求突破</a:t>
              </a:r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6844665" y="4239578"/>
              <a:ext cx="140684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加快智能化技术迭代</a:t>
              </a:r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6844665" y="4449128"/>
              <a:ext cx="1560195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重塑品牌核心价值主张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4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26" grpId="0"/>
      <p:bldP spid="34" grpId="0"/>
      <p:bldP spid="5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6838950" cy="747713"/>
            <a:chOff x="542925" y="423862"/>
            <a:chExt cx="6838950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4197668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价格战下的产业链利润分布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682942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整车环节毛利承压，电池与软件环节保留较高利润空间，价值链重构。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71500" y="1428750"/>
            <a:ext cx="2667000" cy="4572000"/>
            <a:chOff x="571500" y="1428750"/>
            <a:chExt cx="2667000" cy="4572000"/>
          </a:xfrm>
        </p:grpSpPr>
        <p:sp>
          <p:nvSpPr>
            <p:cNvPr id="6" name="Freeform 6"/>
            <p:cNvSpPr/>
            <p:nvPr/>
          </p:nvSpPr>
          <p:spPr>
            <a:xfrm>
              <a:off x="571500" y="1428750"/>
              <a:ext cx="2667000" cy="4572000"/>
            </a:xfrm>
            <a:custGeom>
              <a:avLst/>
              <a:gdLst/>
              <a:ahLst/>
              <a:cxnLst/>
              <a:rect l="l" t="t" r="r" b="b"/>
              <a:pathLst>
                <a:path w="2667000" h="4572000">
                  <a:moveTo>
                    <a:pt x="114300" y="0"/>
                  </a:moveTo>
                  <a:lnTo>
                    <a:pt x="2552700" y="0"/>
                  </a:lnTo>
                  <a:cubicBezTo>
                    <a:pt x="2615826" y="0"/>
                    <a:pt x="2667000" y="51174"/>
                    <a:pt x="2667000" y="114300"/>
                  </a:cubicBezTo>
                  <a:lnTo>
                    <a:pt x="2667000" y="4457700"/>
                  </a:lnTo>
                  <a:cubicBezTo>
                    <a:pt x="2667000" y="4520826"/>
                    <a:pt x="2615826" y="4572000"/>
                    <a:pt x="2552700" y="4572000"/>
                  </a:cubicBezTo>
                  <a:lnTo>
                    <a:pt x="114300" y="4572000"/>
                  </a:lnTo>
                  <a:cubicBezTo>
                    <a:pt x="51174" y="4572000"/>
                    <a:pt x="0" y="4520826"/>
                    <a:pt x="0" y="44577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8F9FA"/>
            </a:solidFill>
            <a:ln w="9525">
              <a:solidFill>
                <a:srgbClr val="E0E0E0"/>
              </a:solidFill>
            </a:ln>
          </p:spPr>
        </p:sp>
        <p:sp>
          <p:nvSpPr>
            <p:cNvPr id="7" name="Freeform 7"/>
            <p:cNvSpPr/>
            <p:nvPr/>
          </p:nvSpPr>
          <p:spPr>
            <a:xfrm>
              <a:off x="908050" y="1898650"/>
              <a:ext cx="203200" cy="127000"/>
            </a:xfrm>
            <a:custGeom>
              <a:avLst/>
              <a:gdLst/>
              <a:ahLst/>
              <a:cxnLst/>
              <a:rect l="l" t="t" r="r" b="b"/>
              <a:pathLst>
                <a:path w="203200" h="127000">
                  <a:moveTo>
                    <a:pt x="25400" y="0"/>
                  </a:moveTo>
                  <a:lnTo>
                    <a:pt x="165100" y="0"/>
                  </a:lnTo>
                  <a:cubicBezTo>
                    <a:pt x="179128" y="0"/>
                    <a:pt x="190500" y="11372"/>
                    <a:pt x="190500" y="25400"/>
                  </a:cubicBezTo>
                  <a:lnTo>
                    <a:pt x="190500" y="31750"/>
                  </a:lnTo>
                  <a:cubicBezTo>
                    <a:pt x="190500" y="35257"/>
                    <a:pt x="193343" y="38100"/>
                    <a:pt x="196850" y="38100"/>
                  </a:cubicBezTo>
                  <a:cubicBezTo>
                    <a:pt x="200357" y="38100"/>
                    <a:pt x="203200" y="40943"/>
                    <a:pt x="203200" y="44450"/>
                  </a:cubicBezTo>
                  <a:lnTo>
                    <a:pt x="203200" y="82550"/>
                  </a:lnTo>
                  <a:cubicBezTo>
                    <a:pt x="203200" y="86057"/>
                    <a:pt x="200357" y="88900"/>
                    <a:pt x="196850" y="88900"/>
                  </a:cubicBezTo>
                  <a:cubicBezTo>
                    <a:pt x="193343" y="88900"/>
                    <a:pt x="190500" y="91743"/>
                    <a:pt x="190500" y="95250"/>
                  </a:cubicBezTo>
                  <a:lnTo>
                    <a:pt x="190500" y="101600"/>
                  </a:lnTo>
                  <a:cubicBezTo>
                    <a:pt x="190500" y="115628"/>
                    <a:pt x="179128" y="127000"/>
                    <a:pt x="165100" y="127000"/>
                  </a:cubicBezTo>
                  <a:lnTo>
                    <a:pt x="25400" y="127000"/>
                  </a:lnTo>
                  <a:cubicBezTo>
                    <a:pt x="11372" y="127000"/>
                    <a:pt x="0" y="115628"/>
                    <a:pt x="0" y="101600"/>
                  </a:cubicBezTo>
                  <a:lnTo>
                    <a:pt x="0" y="25400"/>
                  </a:lnTo>
                  <a:cubicBezTo>
                    <a:pt x="0" y="11372"/>
                    <a:pt x="11372" y="0"/>
                    <a:pt x="25400" y="0"/>
                  </a:cubicBezTo>
                </a:path>
              </a:pathLst>
            </a:custGeom>
            <a:noFill/>
            <a:ln w="19050">
              <a:solidFill>
                <a:srgbClr val="00B4D8"/>
              </a:solidFill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840105" y="2140268"/>
              <a:ext cx="86239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电池环节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817245" y="2707958"/>
              <a:ext cx="1674109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FF6B35"/>
                  </a:solidFill>
                  <a:latin typeface="Noto Sans CJK SC"/>
                  <a:ea typeface="Microsoft YaHei"/>
                  <a:cs typeface="Noto Sans CJK SC"/>
                </a:rPr>
                <a:t>25-30%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842010" y="3299460"/>
              <a:ext cx="9067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毛利率水平</a:t>
              </a:r>
            </a:p>
          </p:txBody>
        </p:sp>
        <p:sp>
          <p:nvSpPr>
            <p:cNvPr id="11" name="Line 11"/>
            <p:cNvSpPr/>
            <p:nvPr/>
          </p:nvSpPr>
          <p:spPr>
            <a:xfrm>
              <a:off x="857250" y="3714750"/>
              <a:ext cx="2095500" cy="9525"/>
            </a:xfrm>
            <a:custGeom>
              <a:avLst/>
              <a:gdLst/>
              <a:ahLst/>
              <a:cxnLst/>
              <a:rect l="l" t="t" r="r" b="b"/>
              <a:pathLst>
                <a:path w="2095500" h="9525">
                  <a:moveTo>
                    <a:pt x="0" y="0"/>
                  </a:moveTo>
                  <a:lnTo>
                    <a:pt x="2095500" y="0"/>
                  </a:lnTo>
                </a:path>
              </a:pathLst>
            </a:custGeom>
            <a:noFill/>
            <a:ln w="9525">
              <a:solidFill>
                <a:srgbClr val="E0E0E0"/>
              </a:solidFill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843915" y="3887152"/>
              <a:ext cx="1100137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原材料价格回落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843915" y="4096702"/>
              <a:ext cx="946785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规模效应显著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3429000" y="1428750"/>
            <a:ext cx="2667000" cy="4572000"/>
            <a:chOff x="3429000" y="1428750"/>
            <a:chExt cx="2667000" cy="4572000"/>
          </a:xfrm>
        </p:grpSpPr>
        <p:sp>
          <p:nvSpPr>
            <p:cNvPr id="15" name="Freeform 15"/>
            <p:cNvSpPr/>
            <p:nvPr/>
          </p:nvSpPr>
          <p:spPr>
            <a:xfrm>
              <a:off x="3429000" y="1428750"/>
              <a:ext cx="2667000" cy="4572000"/>
            </a:xfrm>
            <a:custGeom>
              <a:avLst/>
              <a:gdLst/>
              <a:ahLst/>
              <a:cxnLst/>
              <a:rect l="l" t="t" r="r" b="b"/>
              <a:pathLst>
                <a:path w="2667000" h="4572000">
                  <a:moveTo>
                    <a:pt x="114300" y="0"/>
                  </a:moveTo>
                  <a:lnTo>
                    <a:pt x="2552700" y="0"/>
                  </a:lnTo>
                  <a:cubicBezTo>
                    <a:pt x="2615826" y="0"/>
                    <a:pt x="2667000" y="51174"/>
                    <a:pt x="2667000" y="114300"/>
                  </a:cubicBezTo>
                  <a:lnTo>
                    <a:pt x="2667000" y="4457700"/>
                  </a:lnTo>
                  <a:cubicBezTo>
                    <a:pt x="2667000" y="4520826"/>
                    <a:pt x="2615826" y="4572000"/>
                    <a:pt x="2552700" y="4572000"/>
                  </a:cubicBezTo>
                  <a:lnTo>
                    <a:pt x="114300" y="4572000"/>
                  </a:lnTo>
                  <a:cubicBezTo>
                    <a:pt x="51174" y="4572000"/>
                    <a:pt x="0" y="4520826"/>
                    <a:pt x="0" y="44577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8F9FA"/>
            </a:solidFill>
            <a:ln w="9525">
              <a:solidFill>
                <a:srgbClr val="E0E0E0"/>
              </a:solidFill>
            </a:ln>
          </p:spPr>
        </p:sp>
        <p:grpSp>
          <p:nvGrpSpPr>
            <p:cNvPr id="19" name="Group 19"/>
            <p:cNvGrpSpPr/>
            <p:nvPr/>
          </p:nvGrpSpPr>
          <p:grpSpPr>
            <a:xfrm>
              <a:off x="3752850" y="1860550"/>
              <a:ext cx="228600" cy="203200"/>
              <a:chOff x="3752850" y="1860550"/>
              <a:chExt cx="228600" cy="2032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3752850" y="1911350"/>
                <a:ext cx="50800" cy="101600"/>
              </a:xfrm>
              <a:custGeom>
                <a:avLst/>
                <a:gdLst/>
                <a:ahLst/>
                <a:cxnLst/>
                <a:rect l="l" t="t" r="r" b="b"/>
                <a:pathLst>
                  <a:path w="50800" h="101600">
                    <a:moveTo>
                      <a:pt x="50800" y="0"/>
                    </a:moveTo>
                    <a:lnTo>
                      <a:pt x="0" y="50800"/>
                    </a:lnTo>
                    <a:lnTo>
                      <a:pt x="50800" y="10160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17" name="Freeform 17"/>
              <p:cNvSpPr/>
              <p:nvPr/>
            </p:nvSpPr>
            <p:spPr>
              <a:xfrm>
                <a:off x="3930650" y="1911350"/>
                <a:ext cx="50800" cy="101600"/>
              </a:xfrm>
              <a:custGeom>
                <a:avLst/>
                <a:gdLst/>
                <a:ahLst/>
                <a:cxnLst/>
                <a:rect l="l" t="t" r="r" b="b"/>
                <a:pathLst>
                  <a:path w="50800" h="101600">
                    <a:moveTo>
                      <a:pt x="0" y="0"/>
                    </a:moveTo>
                    <a:lnTo>
                      <a:pt x="50800" y="50800"/>
                    </a:lnTo>
                    <a:lnTo>
                      <a:pt x="0" y="10160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18" name="Freeform 18"/>
              <p:cNvSpPr/>
              <p:nvPr/>
            </p:nvSpPr>
            <p:spPr>
              <a:xfrm>
                <a:off x="3841750" y="1860550"/>
                <a:ext cx="50800" cy="203200"/>
              </a:xfrm>
              <a:custGeom>
                <a:avLst/>
                <a:gdLst/>
                <a:ahLst/>
                <a:cxnLst/>
                <a:rect l="l" t="t" r="r" b="b"/>
                <a:pathLst>
                  <a:path w="50800" h="203200">
                    <a:moveTo>
                      <a:pt x="50800" y="0"/>
                    </a:moveTo>
                    <a:lnTo>
                      <a:pt x="0" y="20320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</p:grpSp>
        <p:sp>
          <p:nvSpPr>
            <p:cNvPr id="20" name="TextBox 20"/>
            <p:cNvSpPr txBox="1"/>
            <p:nvPr/>
          </p:nvSpPr>
          <p:spPr>
            <a:xfrm>
              <a:off x="3697605" y="2140268"/>
              <a:ext cx="86239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软件环节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3674745" y="2707958"/>
              <a:ext cx="1674109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FF6B35"/>
                  </a:solidFill>
                  <a:latin typeface="Noto Sans CJK SC"/>
                  <a:ea typeface="Microsoft YaHei"/>
                  <a:cs typeface="Noto Sans CJK SC"/>
                </a:rPr>
                <a:t>20-25%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3699510" y="3299460"/>
              <a:ext cx="9067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毛利率水平</a:t>
              </a:r>
            </a:p>
          </p:txBody>
        </p:sp>
        <p:sp>
          <p:nvSpPr>
            <p:cNvPr id="23" name="Line 23"/>
            <p:cNvSpPr/>
            <p:nvPr/>
          </p:nvSpPr>
          <p:spPr>
            <a:xfrm>
              <a:off x="3714750" y="3714750"/>
              <a:ext cx="2095500" cy="9525"/>
            </a:xfrm>
            <a:custGeom>
              <a:avLst/>
              <a:gdLst/>
              <a:ahLst/>
              <a:cxnLst/>
              <a:rect l="l" t="t" r="r" b="b"/>
              <a:pathLst>
                <a:path w="2095500" h="9525">
                  <a:moveTo>
                    <a:pt x="0" y="0"/>
                  </a:moveTo>
                  <a:lnTo>
                    <a:pt x="2095500" y="0"/>
                  </a:lnTo>
                </a:path>
              </a:pathLst>
            </a:custGeom>
            <a:noFill/>
            <a:ln w="9525">
              <a:solidFill>
                <a:srgbClr val="E0E0E0"/>
              </a:solidFill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3701415" y="3887152"/>
              <a:ext cx="946785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智驾订阅服务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3701415" y="4096702"/>
              <a:ext cx="946785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新利润增长点</a:t>
              </a:r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6286500" y="1428750"/>
            <a:ext cx="2667000" cy="4572000"/>
            <a:chOff x="6286500" y="1428750"/>
            <a:chExt cx="2667000" cy="4572000"/>
          </a:xfrm>
        </p:grpSpPr>
        <p:sp>
          <p:nvSpPr>
            <p:cNvPr id="27" name="Freeform 27"/>
            <p:cNvSpPr/>
            <p:nvPr/>
          </p:nvSpPr>
          <p:spPr>
            <a:xfrm>
              <a:off x="6286500" y="1428750"/>
              <a:ext cx="2667000" cy="4572000"/>
            </a:xfrm>
            <a:custGeom>
              <a:avLst/>
              <a:gdLst/>
              <a:ahLst/>
              <a:cxnLst/>
              <a:rect l="l" t="t" r="r" b="b"/>
              <a:pathLst>
                <a:path w="2667000" h="4572000">
                  <a:moveTo>
                    <a:pt x="114300" y="0"/>
                  </a:moveTo>
                  <a:lnTo>
                    <a:pt x="2552700" y="0"/>
                  </a:lnTo>
                  <a:cubicBezTo>
                    <a:pt x="2615826" y="0"/>
                    <a:pt x="2667000" y="51174"/>
                    <a:pt x="2667000" y="114300"/>
                  </a:cubicBezTo>
                  <a:lnTo>
                    <a:pt x="2667000" y="4457700"/>
                  </a:lnTo>
                  <a:cubicBezTo>
                    <a:pt x="2667000" y="4520826"/>
                    <a:pt x="2615826" y="4572000"/>
                    <a:pt x="2552700" y="4572000"/>
                  </a:cubicBezTo>
                  <a:lnTo>
                    <a:pt x="114300" y="4572000"/>
                  </a:lnTo>
                  <a:cubicBezTo>
                    <a:pt x="51174" y="4572000"/>
                    <a:pt x="0" y="4520826"/>
                    <a:pt x="0" y="44577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8F9FA"/>
            </a:solidFill>
            <a:ln w="9525">
              <a:solidFill>
                <a:srgbClr val="E0E0E0"/>
              </a:solidFill>
            </a:ln>
          </p:spPr>
        </p:sp>
        <p:grpSp>
          <p:nvGrpSpPr>
            <p:cNvPr id="38" name="Group 38"/>
            <p:cNvGrpSpPr/>
            <p:nvPr/>
          </p:nvGrpSpPr>
          <p:grpSpPr>
            <a:xfrm>
              <a:off x="6610350" y="1847850"/>
              <a:ext cx="228600" cy="228600"/>
              <a:chOff x="6610350" y="1847850"/>
              <a:chExt cx="228600" cy="2286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6635750" y="1873250"/>
                <a:ext cx="177800" cy="177800"/>
              </a:xfrm>
              <a:custGeom>
                <a:avLst/>
                <a:gdLst/>
                <a:ahLst/>
                <a:cxnLst/>
                <a:rect l="l" t="t" r="r" b="b"/>
                <a:pathLst>
                  <a:path w="177800" h="177800">
                    <a:moveTo>
                      <a:pt x="0" y="12700"/>
                    </a:moveTo>
                    <a:cubicBezTo>
                      <a:pt x="0" y="5686"/>
                      <a:pt x="5686" y="0"/>
                      <a:pt x="12700" y="0"/>
                    </a:cubicBezTo>
                    <a:lnTo>
                      <a:pt x="165100" y="0"/>
                    </a:lnTo>
                    <a:cubicBezTo>
                      <a:pt x="172114" y="0"/>
                      <a:pt x="177800" y="5686"/>
                      <a:pt x="177800" y="12700"/>
                    </a:cubicBezTo>
                    <a:lnTo>
                      <a:pt x="177800" y="165100"/>
                    </a:lnTo>
                    <a:cubicBezTo>
                      <a:pt x="177800" y="172114"/>
                      <a:pt x="172114" y="177800"/>
                      <a:pt x="165100" y="177800"/>
                    </a:cubicBezTo>
                    <a:lnTo>
                      <a:pt x="12700" y="177800"/>
                    </a:lnTo>
                    <a:cubicBezTo>
                      <a:pt x="5686" y="177800"/>
                      <a:pt x="0" y="172114"/>
                      <a:pt x="0" y="165100"/>
                    </a:cubicBezTo>
                    <a:lnTo>
                      <a:pt x="0" y="1270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29" name="Freeform 29"/>
              <p:cNvSpPr/>
              <p:nvPr/>
            </p:nvSpPr>
            <p:spPr>
              <a:xfrm>
                <a:off x="6686550" y="1924050"/>
                <a:ext cx="7620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76200">
                    <a:moveTo>
                      <a:pt x="0" y="0"/>
                    </a:moveTo>
                    <a:lnTo>
                      <a:pt x="76200" y="0"/>
                    </a:lnTo>
                    <a:lnTo>
                      <a:pt x="76200" y="76200"/>
                    </a:lnTo>
                    <a:lnTo>
                      <a:pt x="0" y="76200"/>
                    </a:ln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30" name="Freeform 30"/>
              <p:cNvSpPr/>
              <p:nvPr/>
            </p:nvSpPr>
            <p:spPr>
              <a:xfrm>
                <a:off x="6610350" y="1936750"/>
                <a:ext cx="2540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5400" h="9525">
                    <a:moveTo>
                      <a:pt x="0" y="0"/>
                    </a:moveTo>
                    <a:lnTo>
                      <a:pt x="25400" y="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31" name="Freeform 31"/>
              <p:cNvSpPr/>
              <p:nvPr/>
            </p:nvSpPr>
            <p:spPr>
              <a:xfrm>
                <a:off x="6610350" y="1987550"/>
                <a:ext cx="2540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5400" h="9525">
                    <a:moveTo>
                      <a:pt x="0" y="0"/>
                    </a:moveTo>
                    <a:lnTo>
                      <a:pt x="25400" y="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32" name="Freeform 32"/>
              <p:cNvSpPr/>
              <p:nvPr/>
            </p:nvSpPr>
            <p:spPr>
              <a:xfrm>
                <a:off x="6699250" y="1847850"/>
                <a:ext cx="9525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5400">
                    <a:moveTo>
                      <a:pt x="0" y="0"/>
                    </a:moveTo>
                    <a:lnTo>
                      <a:pt x="0" y="2540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33" name="Freeform 33"/>
              <p:cNvSpPr/>
              <p:nvPr/>
            </p:nvSpPr>
            <p:spPr>
              <a:xfrm>
                <a:off x="6750050" y="1847850"/>
                <a:ext cx="9525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5400">
                    <a:moveTo>
                      <a:pt x="0" y="0"/>
                    </a:moveTo>
                    <a:lnTo>
                      <a:pt x="0" y="2540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34" name="Freeform 34"/>
              <p:cNvSpPr/>
              <p:nvPr/>
            </p:nvSpPr>
            <p:spPr>
              <a:xfrm>
                <a:off x="6813550" y="1936750"/>
                <a:ext cx="2540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5400" h="9525">
                    <a:moveTo>
                      <a:pt x="25400" y="0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35" name="Freeform 35"/>
              <p:cNvSpPr/>
              <p:nvPr/>
            </p:nvSpPr>
            <p:spPr>
              <a:xfrm>
                <a:off x="6813550" y="1987550"/>
                <a:ext cx="2540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5400" h="9525">
                    <a:moveTo>
                      <a:pt x="25400" y="0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36" name="Freeform 36"/>
              <p:cNvSpPr/>
              <p:nvPr/>
            </p:nvSpPr>
            <p:spPr>
              <a:xfrm>
                <a:off x="6750050" y="2051050"/>
                <a:ext cx="9525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5400">
                    <a:moveTo>
                      <a:pt x="0" y="25400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37" name="Freeform 37"/>
              <p:cNvSpPr/>
              <p:nvPr/>
            </p:nvSpPr>
            <p:spPr>
              <a:xfrm>
                <a:off x="6699250" y="2051050"/>
                <a:ext cx="9525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5400">
                    <a:moveTo>
                      <a:pt x="0" y="25400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</p:grpSp>
        <p:sp>
          <p:nvSpPr>
            <p:cNvPr id="39" name="TextBox 39"/>
            <p:cNvSpPr txBox="1"/>
            <p:nvPr/>
          </p:nvSpPr>
          <p:spPr>
            <a:xfrm>
              <a:off x="6555105" y="2140268"/>
              <a:ext cx="86239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芯片环节</a:t>
              </a: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6532245" y="2707958"/>
              <a:ext cx="1553344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FF6B35"/>
                  </a:solidFill>
                  <a:latin typeface="Noto Sans CJK SC"/>
                  <a:ea typeface="Microsoft YaHei"/>
                  <a:cs typeface="Noto Sans CJK SC"/>
                </a:rPr>
                <a:t>15-20%</a:t>
              </a:r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6557010" y="3299460"/>
              <a:ext cx="9067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毛利率水平</a:t>
              </a:r>
            </a:p>
          </p:txBody>
        </p:sp>
        <p:sp>
          <p:nvSpPr>
            <p:cNvPr id="42" name="Line 42"/>
            <p:cNvSpPr/>
            <p:nvPr/>
          </p:nvSpPr>
          <p:spPr>
            <a:xfrm>
              <a:off x="6572250" y="3714750"/>
              <a:ext cx="2095500" cy="9525"/>
            </a:xfrm>
            <a:custGeom>
              <a:avLst/>
              <a:gdLst/>
              <a:ahLst/>
              <a:cxnLst/>
              <a:rect l="l" t="t" r="r" b="b"/>
              <a:pathLst>
                <a:path w="2095500" h="9525">
                  <a:moveTo>
                    <a:pt x="0" y="0"/>
                  </a:moveTo>
                  <a:lnTo>
                    <a:pt x="2095500" y="0"/>
                  </a:lnTo>
                </a:path>
              </a:pathLst>
            </a:custGeom>
            <a:noFill/>
            <a:ln w="9525">
              <a:solidFill>
                <a:srgbClr val="E0E0E0"/>
              </a:solidFill>
            </a:ln>
          </p:spPr>
        </p:sp>
        <p:sp>
          <p:nvSpPr>
            <p:cNvPr id="43" name="TextBox 43"/>
            <p:cNvSpPr txBox="1"/>
            <p:nvPr/>
          </p:nvSpPr>
          <p:spPr>
            <a:xfrm>
              <a:off x="6558915" y="3887152"/>
              <a:ext cx="140684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车规级芯片供需平衡</a:t>
              </a:r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6558915" y="4096702"/>
              <a:ext cx="946785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利润回归理性</a:t>
              </a:r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9144000" y="1428750"/>
            <a:ext cx="2667000" cy="4572000"/>
            <a:chOff x="9144000" y="1428750"/>
            <a:chExt cx="2667000" cy="4572000"/>
          </a:xfrm>
        </p:grpSpPr>
        <p:sp>
          <p:nvSpPr>
            <p:cNvPr id="46" name="Freeform 46"/>
            <p:cNvSpPr/>
            <p:nvPr/>
          </p:nvSpPr>
          <p:spPr>
            <a:xfrm>
              <a:off x="9144000" y="1428750"/>
              <a:ext cx="2667000" cy="4572000"/>
            </a:xfrm>
            <a:custGeom>
              <a:avLst/>
              <a:gdLst/>
              <a:ahLst/>
              <a:cxnLst/>
              <a:rect l="l" t="t" r="r" b="b"/>
              <a:pathLst>
                <a:path w="2667000" h="4572000">
                  <a:moveTo>
                    <a:pt x="114300" y="0"/>
                  </a:moveTo>
                  <a:lnTo>
                    <a:pt x="2552700" y="0"/>
                  </a:lnTo>
                  <a:cubicBezTo>
                    <a:pt x="2615826" y="0"/>
                    <a:pt x="2667000" y="51174"/>
                    <a:pt x="2667000" y="114300"/>
                  </a:cubicBezTo>
                  <a:lnTo>
                    <a:pt x="2667000" y="4457700"/>
                  </a:lnTo>
                  <a:cubicBezTo>
                    <a:pt x="2667000" y="4520826"/>
                    <a:pt x="2615826" y="4572000"/>
                    <a:pt x="2552700" y="4572000"/>
                  </a:cubicBezTo>
                  <a:lnTo>
                    <a:pt x="114300" y="4572000"/>
                  </a:lnTo>
                  <a:cubicBezTo>
                    <a:pt x="51174" y="4572000"/>
                    <a:pt x="0" y="4520826"/>
                    <a:pt x="0" y="44577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8F9FA"/>
            </a:solidFill>
            <a:ln w="9525">
              <a:solidFill>
                <a:srgbClr val="E0E0E0"/>
              </a:solidFill>
            </a:ln>
          </p:spPr>
        </p:sp>
        <p:grpSp>
          <p:nvGrpSpPr>
            <p:cNvPr id="50" name="Group 50"/>
            <p:cNvGrpSpPr/>
            <p:nvPr/>
          </p:nvGrpSpPr>
          <p:grpSpPr>
            <a:xfrm>
              <a:off x="9467850" y="1885950"/>
              <a:ext cx="228600" cy="165100"/>
              <a:chOff x="9467850" y="1885950"/>
              <a:chExt cx="228600" cy="165100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9493250" y="2000250"/>
                <a:ext cx="5080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50800" h="50800">
                    <a:moveTo>
                      <a:pt x="0" y="25400"/>
                    </a:moveTo>
                    <a:cubicBezTo>
                      <a:pt x="0" y="39428"/>
                      <a:pt x="11372" y="50800"/>
                      <a:pt x="25400" y="50800"/>
                    </a:cubicBezTo>
                    <a:cubicBezTo>
                      <a:pt x="39428" y="50800"/>
                      <a:pt x="50800" y="39428"/>
                      <a:pt x="50800" y="25400"/>
                    </a:cubicBezTo>
                    <a:cubicBezTo>
                      <a:pt x="50800" y="11372"/>
                      <a:pt x="39428" y="0"/>
                      <a:pt x="25400" y="0"/>
                    </a:cubicBezTo>
                    <a:cubicBezTo>
                      <a:pt x="11372" y="0"/>
                      <a:pt x="0" y="11372"/>
                      <a:pt x="0" y="25400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48" name="Freeform 48"/>
              <p:cNvSpPr/>
              <p:nvPr/>
            </p:nvSpPr>
            <p:spPr>
              <a:xfrm>
                <a:off x="9620250" y="2000250"/>
                <a:ext cx="5080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50800" h="50800">
                    <a:moveTo>
                      <a:pt x="0" y="25400"/>
                    </a:moveTo>
                    <a:cubicBezTo>
                      <a:pt x="0" y="39428"/>
                      <a:pt x="11372" y="50800"/>
                      <a:pt x="25400" y="50800"/>
                    </a:cubicBezTo>
                    <a:cubicBezTo>
                      <a:pt x="39428" y="50800"/>
                      <a:pt x="50800" y="39428"/>
                      <a:pt x="50800" y="25400"/>
                    </a:cubicBezTo>
                    <a:cubicBezTo>
                      <a:pt x="50800" y="11372"/>
                      <a:pt x="39428" y="0"/>
                      <a:pt x="25400" y="0"/>
                    </a:cubicBezTo>
                    <a:cubicBezTo>
                      <a:pt x="11372" y="0"/>
                      <a:pt x="0" y="11372"/>
                      <a:pt x="0" y="25400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49" name="Freeform 49"/>
              <p:cNvSpPr/>
              <p:nvPr/>
            </p:nvSpPr>
            <p:spPr>
              <a:xfrm>
                <a:off x="9467850" y="1885950"/>
                <a:ext cx="228600" cy="139700"/>
              </a:xfrm>
              <a:custGeom>
                <a:avLst/>
                <a:gdLst/>
                <a:ahLst/>
                <a:cxnLst/>
                <a:rect l="l" t="t" r="r" b="b"/>
                <a:pathLst>
                  <a:path w="228600" h="139700">
                    <a:moveTo>
                      <a:pt x="25400" y="139700"/>
                    </a:moveTo>
                    <a:lnTo>
                      <a:pt x="0" y="139700"/>
                    </a:lnTo>
                    <a:lnTo>
                      <a:pt x="0" y="63500"/>
                    </a:lnTo>
                    <a:lnTo>
                      <a:pt x="25400" y="0"/>
                    </a:lnTo>
                    <a:lnTo>
                      <a:pt x="139700" y="0"/>
                    </a:lnTo>
                    <a:lnTo>
                      <a:pt x="190500" y="63500"/>
                    </a:lnTo>
                    <a:lnTo>
                      <a:pt x="203200" y="63500"/>
                    </a:lnTo>
                    <a:cubicBezTo>
                      <a:pt x="217228" y="63500"/>
                      <a:pt x="228600" y="74872"/>
                      <a:pt x="228600" y="88900"/>
                    </a:cubicBezTo>
                    <a:lnTo>
                      <a:pt x="228600" y="139700"/>
                    </a:lnTo>
                    <a:lnTo>
                      <a:pt x="203200" y="139700"/>
                    </a:lnTo>
                    <a:moveTo>
                      <a:pt x="152400" y="139700"/>
                    </a:moveTo>
                    <a:lnTo>
                      <a:pt x="76200" y="139700"/>
                    </a:lnTo>
                    <a:moveTo>
                      <a:pt x="0" y="63500"/>
                    </a:moveTo>
                    <a:lnTo>
                      <a:pt x="190500" y="63500"/>
                    </a:lnTo>
                    <a:moveTo>
                      <a:pt x="114300" y="63500"/>
                    </a:moveTo>
                    <a:lnTo>
                      <a:pt x="114300" y="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</p:grpSp>
        <p:sp>
          <p:nvSpPr>
            <p:cNvPr id="51" name="TextBox 51"/>
            <p:cNvSpPr txBox="1"/>
            <p:nvPr/>
          </p:nvSpPr>
          <p:spPr>
            <a:xfrm>
              <a:off x="9412605" y="2140268"/>
              <a:ext cx="86239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整车环节</a:t>
              </a:r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9389745" y="2707958"/>
              <a:ext cx="1432579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FF6B35"/>
                  </a:solidFill>
                  <a:latin typeface="Noto Sans CJK SC"/>
                  <a:ea typeface="Microsoft YaHei"/>
                  <a:cs typeface="Noto Sans CJK SC"/>
                </a:rPr>
                <a:t>10-15%</a:t>
              </a:r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9414510" y="3299460"/>
              <a:ext cx="9067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毛利率水平</a:t>
              </a:r>
            </a:p>
          </p:txBody>
        </p:sp>
        <p:sp>
          <p:nvSpPr>
            <p:cNvPr id="54" name="Line 54"/>
            <p:cNvSpPr/>
            <p:nvPr/>
          </p:nvSpPr>
          <p:spPr>
            <a:xfrm>
              <a:off x="9429750" y="3714750"/>
              <a:ext cx="2095500" cy="9525"/>
            </a:xfrm>
            <a:custGeom>
              <a:avLst/>
              <a:gdLst/>
              <a:ahLst/>
              <a:cxnLst/>
              <a:rect l="l" t="t" r="r" b="b"/>
              <a:pathLst>
                <a:path w="2095500" h="9525">
                  <a:moveTo>
                    <a:pt x="0" y="0"/>
                  </a:moveTo>
                  <a:lnTo>
                    <a:pt x="2095500" y="0"/>
                  </a:lnTo>
                </a:path>
              </a:pathLst>
            </a:custGeom>
            <a:noFill/>
            <a:ln w="9525">
              <a:solidFill>
                <a:srgbClr val="E0E0E0"/>
              </a:solidFill>
            </a:ln>
          </p:spPr>
        </p:sp>
        <p:sp>
          <p:nvSpPr>
            <p:cNvPr id="55" name="TextBox 55"/>
            <p:cNvSpPr txBox="1"/>
            <p:nvPr/>
          </p:nvSpPr>
          <p:spPr>
            <a:xfrm>
              <a:off x="9416415" y="3887152"/>
              <a:ext cx="1100137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价格战压缩利润</a:t>
              </a:r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9416415" y="4096702"/>
              <a:ext cx="1253490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倒逼车企降本增效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8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26" grpId="0"/>
      <p:bldP spid="45" grpId="0"/>
      <p:bldP spid="5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1B2A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4381500" y="1714500"/>
            <a:ext cx="3429000" cy="3429000"/>
            <a:chOff x="4381500" y="1714500"/>
            <a:chExt cx="3429000" cy="3429000"/>
          </a:xfrm>
        </p:grpSpPr>
        <p:sp>
          <p:nvSpPr>
            <p:cNvPr id="3" name="Ellipse 3"/>
            <p:cNvSpPr/>
            <p:nvPr/>
          </p:nvSpPr>
          <p:spPr>
            <a:xfrm>
              <a:off x="4381500" y="1714500"/>
              <a:ext cx="3429000" cy="3429000"/>
            </a:xfrm>
            <a:prstGeom prst="ellipse">
              <a:avLst/>
            </a:prstGeom>
            <a:noFill/>
            <a:ln w="19050">
              <a:solidFill>
                <a:srgbClr val="00B4D8">
                  <a:alpha val="30000"/>
                </a:srgbClr>
              </a:solidFill>
            </a:ln>
          </p:spPr>
        </p:sp>
        <p:sp>
          <p:nvSpPr>
            <p:cNvPr id="4" name="Ellipse 4"/>
            <p:cNvSpPr/>
            <p:nvPr/>
          </p:nvSpPr>
          <p:spPr>
            <a:xfrm>
              <a:off x="4762500" y="2095500"/>
              <a:ext cx="2667000" cy="2667000"/>
            </a:xfrm>
            <a:prstGeom prst="ellipse">
              <a:avLst/>
            </a:prstGeom>
            <a:noFill/>
            <a:ln w="19050">
              <a:solidFill>
                <a:srgbClr val="FF6B35">
                  <a:alpha val="20000"/>
                </a:srgbClr>
              </a:solidFill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3853339" y="2898458"/>
            <a:ext cx="4485322" cy="959167"/>
            <a:chOff x="3853339" y="2898458"/>
            <a:chExt cx="4485322" cy="959167"/>
          </a:xfrm>
        </p:grpSpPr>
        <p:sp>
          <p:nvSpPr>
            <p:cNvPr id="6" name="TextBox 6"/>
            <p:cNvSpPr txBox="1"/>
            <p:nvPr/>
          </p:nvSpPr>
          <p:spPr>
            <a:xfrm>
              <a:off x="3882223" y="2898458"/>
              <a:ext cx="4427553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15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技术趋势与路线演进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3853339" y="3552825"/>
              <a:ext cx="448532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dirty="0">
                  <a:solidFill>
                    <a:srgbClr val="CADCFC"/>
                  </a:solidFill>
                  <a:latin typeface="Noto Sans CJK SC"/>
                  <a:ea typeface="Microsoft YaHei"/>
                  <a:cs typeface="Noto Sans CJK SC"/>
                </a:rPr>
                <a:t>TECHNOLOGY TRENDS &amp; ROADMAP EVOLUTION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6466523" cy="747713"/>
            <a:chOff x="542925" y="423862"/>
            <a:chExt cx="6466523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3507581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技术路线占比演变趋势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6456998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纯电BEV占比持续扩大至65%以上，插混与增程合计份额逐步收缩。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640128" y="1428750"/>
            <a:ext cx="10408872" cy="4876800"/>
            <a:chOff x="640128" y="1428750"/>
            <a:chExt cx="10408872" cy="4876800"/>
          </a:xfrm>
        </p:grpSpPr>
        <p:sp>
          <p:nvSpPr>
            <p:cNvPr id="6" name="Line 6"/>
            <p:cNvSpPr/>
            <p:nvPr/>
          </p:nvSpPr>
          <p:spPr>
            <a:xfrm>
              <a:off x="1143000" y="590550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19050">
              <a:solidFill>
                <a:srgbClr val="E0E0E0"/>
              </a:solidFill>
            </a:ln>
          </p:spPr>
        </p:sp>
        <p:sp>
          <p:nvSpPr>
            <p:cNvPr id="7" name="Line 7"/>
            <p:cNvSpPr/>
            <p:nvPr/>
          </p:nvSpPr>
          <p:spPr>
            <a:xfrm>
              <a:off x="1143000" y="501015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F0F0F0"/>
              </a:solidFill>
              <a:custDash>
                <a:ds d="500000" sp="500000"/>
              </a:custDash>
            </a:ln>
          </p:spPr>
        </p:sp>
        <p:sp>
          <p:nvSpPr>
            <p:cNvPr id="8" name="Line 8"/>
            <p:cNvSpPr/>
            <p:nvPr/>
          </p:nvSpPr>
          <p:spPr>
            <a:xfrm>
              <a:off x="1143000" y="411480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F0F0F0"/>
              </a:solidFill>
              <a:custDash>
                <a:ds d="500000" sp="500000"/>
              </a:custDash>
            </a:ln>
          </p:spPr>
        </p:sp>
        <p:sp>
          <p:nvSpPr>
            <p:cNvPr id="9" name="Line 9"/>
            <p:cNvSpPr/>
            <p:nvPr/>
          </p:nvSpPr>
          <p:spPr>
            <a:xfrm>
              <a:off x="1143000" y="321945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F0F0F0"/>
              </a:solidFill>
              <a:custDash>
                <a:ds d="500000" sp="500000"/>
              </a:custDash>
            </a:ln>
          </p:spPr>
        </p:sp>
        <p:sp>
          <p:nvSpPr>
            <p:cNvPr id="10" name="Line 10"/>
            <p:cNvSpPr/>
            <p:nvPr/>
          </p:nvSpPr>
          <p:spPr>
            <a:xfrm>
              <a:off x="1143000" y="232410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F0F0F0"/>
              </a:solidFill>
              <a:custDash>
                <a:ds d="500000" sp="500000"/>
              </a:custDash>
            </a:ln>
          </p:spPr>
        </p:sp>
        <p:sp>
          <p:nvSpPr>
            <p:cNvPr id="11" name="Line 11"/>
            <p:cNvSpPr/>
            <p:nvPr/>
          </p:nvSpPr>
          <p:spPr>
            <a:xfrm>
              <a:off x="1143000" y="142875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F0F0F0"/>
              </a:solidFill>
              <a:custDash>
                <a:ds d="500000" sp="500000"/>
              </a:custDash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770477" y="5839778"/>
              <a:ext cx="195358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05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0%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686133" y="4944428"/>
              <a:ext cx="27970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05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25%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686133" y="4049078"/>
              <a:ext cx="27970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05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50%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686133" y="3153728"/>
              <a:ext cx="27970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05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75%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640128" y="2258378"/>
              <a:ext cx="325707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05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100%</a:t>
              </a:r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3600" y="3286125"/>
              <a:ext cx="1143000" cy="2619375"/>
            </a:xfrm>
            <a:custGeom>
              <a:avLst/>
              <a:gdLst/>
              <a:ahLst/>
              <a:cxnLst/>
              <a:rect l="l" t="t" r="r" b="b"/>
              <a:pathLst>
                <a:path w="1143000" h="2619375">
                  <a:moveTo>
                    <a:pt x="38100" y="0"/>
                  </a:moveTo>
                  <a:lnTo>
                    <a:pt x="1104900" y="0"/>
                  </a:lnTo>
                  <a:cubicBezTo>
                    <a:pt x="1125942" y="0"/>
                    <a:pt x="1143000" y="17058"/>
                    <a:pt x="1143000" y="38100"/>
                  </a:cubicBezTo>
                  <a:lnTo>
                    <a:pt x="1143000" y="2581275"/>
                  </a:lnTo>
                  <a:cubicBezTo>
                    <a:pt x="1143000" y="2602317"/>
                    <a:pt x="1125942" y="2619375"/>
                    <a:pt x="1104900" y="2619375"/>
                  </a:cubicBezTo>
                  <a:lnTo>
                    <a:pt x="38100" y="2619375"/>
                  </a:lnTo>
                  <a:cubicBezTo>
                    <a:pt x="17058" y="2619375"/>
                    <a:pt x="0" y="2602317"/>
                    <a:pt x="0" y="2581275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00B4D8"/>
            </a:solidFill>
            <a:ln>
              <a:noFill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2480905" y="3077528"/>
              <a:ext cx="448389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60.2%</a:t>
              </a:r>
            </a:p>
          </p:txBody>
        </p:sp>
        <p:sp>
          <p:nvSpPr>
            <p:cNvPr id="19" name="Freeform 19"/>
            <p:cNvSpPr/>
            <p:nvPr/>
          </p:nvSpPr>
          <p:spPr>
            <a:xfrm>
              <a:off x="2133600" y="2200275"/>
              <a:ext cx="1143000" cy="1085850"/>
            </a:xfrm>
            <a:custGeom>
              <a:avLst/>
              <a:gdLst/>
              <a:ahLst/>
              <a:cxnLst/>
              <a:rect l="l" t="t" r="r" b="b"/>
              <a:pathLst>
                <a:path w="1143000" h="1085850">
                  <a:moveTo>
                    <a:pt x="38100" y="0"/>
                  </a:moveTo>
                  <a:lnTo>
                    <a:pt x="1104900" y="0"/>
                  </a:lnTo>
                  <a:cubicBezTo>
                    <a:pt x="1125942" y="0"/>
                    <a:pt x="1143000" y="17058"/>
                    <a:pt x="1143000" y="38100"/>
                  </a:cubicBezTo>
                  <a:lnTo>
                    <a:pt x="1143000" y="1047750"/>
                  </a:lnTo>
                  <a:cubicBezTo>
                    <a:pt x="1143000" y="1068792"/>
                    <a:pt x="1125942" y="1085850"/>
                    <a:pt x="1104900" y="1085850"/>
                  </a:cubicBezTo>
                  <a:lnTo>
                    <a:pt x="38100" y="1085850"/>
                  </a:lnTo>
                  <a:cubicBezTo>
                    <a:pt x="17058" y="1085850"/>
                    <a:pt x="0" y="1068792"/>
                    <a:pt x="0" y="104775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FF6B35"/>
            </a:solidFill>
            <a:ln>
              <a:noFill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2480905" y="1991678"/>
              <a:ext cx="448389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30.4%</a:t>
              </a:r>
            </a:p>
          </p:txBody>
        </p:sp>
        <p:sp>
          <p:nvSpPr>
            <p:cNvPr id="21" name="Freeform 21"/>
            <p:cNvSpPr/>
            <p:nvPr/>
          </p:nvSpPr>
          <p:spPr>
            <a:xfrm>
              <a:off x="2133600" y="1866900"/>
              <a:ext cx="1143000" cy="333375"/>
            </a:xfrm>
            <a:custGeom>
              <a:avLst/>
              <a:gdLst/>
              <a:ahLst/>
              <a:cxnLst/>
              <a:rect l="l" t="t" r="r" b="b"/>
              <a:pathLst>
                <a:path w="1143000" h="333375">
                  <a:moveTo>
                    <a:pt x="38100" y="0"/>
                  </a:moveTo>
                  <a:lnTo>
                    <a:pt x="1104900" y="0"/>
                  </a:lnTo>
                  <a:cubicBezTo>
                    <a:pt x="1125942" y="0"/>
                    <a:pt x="1143000" y="17058"/>
                    <a:pt x="1143000" y="38100"/>
                  </a:cubicBezTo>
                  <a:lnTo>
                    <a:pt x="1143000" y="295275"/>
                  </a:lnTo>
                  <a:cubicBezTo>
                    <a:pt x="1143000" y="316317"/>
                    <a:pt x="1125942" y="333375"/>
                    <a:pt x="1104900" y="333375"/>
                  </a:cubicBezTo>
                  <a:lnTo>
                    <a:pt x="38100" y="333375"/>
                  </a:lnTo>
                  <a:cubicBezTo>
                    <a:pt x="17058" y="333375"/>
                    <a:pt x="0" y="316317"/>
                    <a:pt x="0" y="295275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7A82AB"/>
            </a:solidFill>
            <a:ln>
              <a:noFill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2523077" y="1658302"/>
              <a:ext cx="364046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9.4%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2409444" y="6061710"/>
              <a:ext cx="591312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2025年</a:t>
              </a:r>
            </a:p>
          </p:txBody>
        </p:sp>
        <p:sp>
          <p:nvSpPr>
            <p:cNvPr id="24" name="Freeform 24"/>
            <p:cNvSpPr/>
            <p:nvPr/>
          </p:nvSpPr>
          <p:spPr>
            <a:xfrm>
              <a:off x="5448300" y="2924175"/>
              <a:ext cx="1143000" cy="2981325"/>
            </a:xfrm>
            <a:custGeom>
              <a:avLst/>
              <a:gdLst/>
              <a:ahLst/>
              <a:cxnLst/>
              <a:rect l="l" t="t" r="r" b="b"/>
              <a:pathLst>
                <a:path w="1143000" h="2981325">
                  <a:moveTo>
                    <a:pt x="38100" y="0"/>
                  </a:moveTo>
                  <a:lnTo>
                    <a:pt x="1104900" y="0"/>
                  </a:lnTo>
                  <a:cubicBezTo>
                    <a:pt x="1125942" y="0"/>
                    <a:pt x="1143000" y="17058"/>
                    <a:pt x="1143000" y="38100"/>
                  </a:cubicBezTo>
                  <a:lnTo>
                    <a:pt x="1143000" y="2943225"/>
                  </a:lnTo>
                  <a:cubicBezTo>
                    <a:pt x="1143000" y="2964267"/>
                    <a:pt x="1125942" y="2981325"/>
                    <a:pt x="1104900" y="2981325"/>
                  </a:cubicBezTo>
                  <a:lnTo>
                    <a:pt x="38100" y="2981325"/>
                  </a:lnTo>
                  <a:cubicBezTo>
                    <a:pt x="17058" y="2981325"/>
                    <a:pt x="0" y="2964267"/>
                    <a:pt x="0" y="2943225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00B4D8"/>
            </a:solidFill>
            <a:ln>
              <a:noFill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5837777" y="2715578"/>
              <a:ext cx="364046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65%+</a:t>
              </a:r>
            </a:p>
          </p:txBody>
        </p:sp>
        <p:sp>
          <p:nvSpPr>
            <p:cNvPr id="26" name="Freeform 26"/>
            <p:cNvSpPr/>
            <p:nvPr/>
          </p:nvSpPr>
          <p:spPr>
            <a:xfrm>
              <a:off x="5448300" y="2028825"/>
              <a:ext cx="1143000" cy="895350"/>
            </a:xfrm>
            <a:custGeom>
              <a:avLst/>
              <a:gdLst/>
              <a:ahLst/>
              <a:cxnLst/>
              <a:rect l="l" t="t" r="r" b="b"/>
              <a:pathLst>
                <a:path w="1143000" h="895350">
                  <a:moveTo>
                    <a:pt x="38100" y="0"/>
                  </a:moveTo>
                  <a:lnTo>
                    <a:pt x="1104900" y="0"/>
                  </a:lnTo>
                  <a:cubicBezTo>
                    <a:pt x="1125942" y="0"/>
                    <a:pt x="1143000" y="17058"/>
                    <a:pt x="1143000" y="38100"/>
                  </a:cubicBezTo>
                  <a:lnTo>
                    <a:pt x="1143000" y="857250"/>
                  </a:lnTo>
                  <a:cubicBezTo>
                    <a:pt x="1143000" y="878292"/>
                    <a:pt x="1125942" y="895350"/>
                    <a:pt x="1104900" y="895350"/>
                  </a:cubicBezTo>
                  <a:lnTo>
                    <a:pt x="38100" y="895350"/>
                  </a:lnTo>
                  <a:cubicBezTo>
                    <a:pt x="17058" y="895350"/>
                    <a:pt x="0" y="878292"/>
                    <a:pt x="0" y="85725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FF6B35"/>
            </a:solidFill>
            <a:ln>
              <a:noFill/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5837777" y="1820228"/>
              <a:ext cx="364046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&lt;35%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5548884" y="6061710"/>
              <a:ext cx="941832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2026年预测</a:t>
              </a:r>
            </a:p>
          </p:txBody>
        </p:sp>
        <p:grpSp>
          <p:nvGrpSpPr>
            <p:cNvPr id="35" name="Group 35"/>
            <p:cNvGrpSpPr/>
            <p:nvPr/>
          </p:nvGrpSpPr>
          <p:grpSpPr>
            <a:xfrm>
              <a:off x="8572500" y="1524000"/>
              <a:ext cx="1157859" cy="823912"/>
              <a:chOff x="8572500" y="1524000"/>
              <a:chExt cx="1157859" cy="823912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8572500" y="1524000"/>
                <a:ext cx="190500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190500" h="190500">
                    <a:moveTo>
                      <a:pt x="19050" y="0"/>
                    </a:moveTo>
                    <a:lnTo>
                      <a:pt x="171450" y="0"/>
                    </a:lnTo>
                    <a:cubicBezTo>
                      <a:pt x="181971" y="0"/>
                      <a:pt x="190500" y="8529"/>
                      <a:pt x="190500" y="19050"/>
                    </a:cubicBezTo>
                    <a:lnTo>
                      <a:pt x="190500" y="171450"/>
                    </a:lnTo>
                    <a:cubicBezTo>
                      <a:pt x="190500" y="181971"/>
                      <a:pt x="181971" y="190500"/>
                      <a:pt x="171450" y="190500"/>
                    </a:cubicBezTo>
                    <a:lnTo>
                      <a:pt x="19050" y="190500"/>
                    </a:lnTo>
                    <a:cubicBezTo>
                      <a:pt x="8529" y="190500"/>
                      <a:pt x="0" y="181971"/>
                      <a:pt x="0" y="171450"/>
                    </a:cubicBezTo>
                    <a:lnTo>
                      <a:pt x="0" y="19050"/>
                    </a:lnTo>
                    <a:cubicBezTo>
                      <a:pt x="0" y="8529"/>
                      <a:pt x="8529" y="0"/>
                      <a:pt x="19050" y="0"/>
                    </a:cubicBezTo>
                    <a:close/>
                  </a:path>
                </a:pathLst>
              </a:custGeom>
              <a:solidFill>
                <a:srgbClr val="00B4D8"/>
              </a:solidFill>
              <a:ln>
                <a:noFill/>
              </a:ln>
            </p:spPr>
          </p:sp>
          <p:sp>
            <p:nvSpPr>
              <p:cNvPr id="30" name="TextBox 30"/>
              <p:cNvSpPr txBox="1"/>
              <p:nvPr/>
            </p:nvSpPr>
            <p:spPr>
              <a:xfrm>
                <a:off x="8844915" y="1563052"/>
                <a:ext cx="801100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333333"/>
                    </a:solidFill>
                    <a:latin typeface="Noto Sans CJK SC"/>
                    <a:ea typeface="Microsoft YaHei"/>
                    <a:cs typeface="Noto Sans CJK SC"/>
                  </a:rPr>
                  <a:t>BEV (纯电)</a:t>
                </a:r>
              </a:p>
            </p:txBody>
          </p:sp>
          <p:sp>
            <p:nvSpPr>
              <p:cNvPr id="31" name="Freeform 31"/>
              <p:cNvSpPr/>
              <p:nvPr/>
            </p:nvSpPr>
            <p:spPr>
              <a:xfrm>
                <a:off x="8572500" y="1809750"/>
                <a:ext cx="190500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190500" h="190500">
                    <a:moveTo>
                      <a:pt x="19050" y="0"/>
                    </a:moveTo>
                    <a:lnTo>
                      <a:pt x="171450" y="0"/>
                    </a:lnTo>
                    <a:cubicBezTo>
                      <a:pt x="181971" y="0"/>
                      <a:pt x="190500" y="8529"/>
                      <a:pt x="190500" y="19050"/>
                    </a:cubicBezTo>
                    <a:lnTo>
                      <a:pt x="190500" y="171450"/>
                    </a:lnTo>
                    <a:cubicBezTo>
                      <a:pt x="190500" y="181971"/>
                      <a:pt x="181971" y="190500"/>
                      <a:pt x="171450" y="190500"/>
                    </a:cubicBezTo>
                    <a:lnTo>
                      <a:pt x="19050" y="190500"/>
                    </a:lnTo>
                    <a:cubicBezTo>
                      <a:pt x="8529" y="190500"/>
                      <a:pt x="0" y="181971"/>
                      <a:pt x="0" y="171450"/>
                    </a:cubicBezTo>
                    <a:lnTo>
                      <a:pt x="0" y="19050"/>
                    </a:lnTo>
                    <a:cubicBezTo>
                      <a:pt x="0" y="8529"/>
                      <a:pt x="8529" y="0"/>
                      <a:pt x="19050" y="0"/>
                    </a:cubicBezTo>
                    <a:close/>
                  </a:path>
                </a:pathLst>
              </a:custGeom>
              <a:solidFill>
                <a:srgbClr val="FF6B35"/>
              </a:solidFill>
              <a:ln>
                <a:noFill/>
              </a:ln>
            </p:spPr>
          </p:sp>
          <p:sp>
            <p:nvSpPr>
              <p:cNvPr id="32" name="TextBox 32"/>
              <p:cNvSpPr txBox="1"/>
              <p:nvPr/>
            </p:nvSpPr>
            <p:spPr>
              <a:xfrm>
                <a:off x="8844915" y="1848802"/>
                <a:ext cx="885444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333333"/>
                    </a:solidFill>
                    <a:latin typeface="Noto Sans CJK SC"/>
                    <a:ea typeface="Microsoft YaHei"/>
                    <a:cs typeface="Noto Sans CJK SC"/>
                  </a:rPr>
                  <a:t>PHEV (插混)</a:t>
                </a:r>
              </a:p>
            </p:txBody>
          </p:sp>
          <p:sp>
            <p:nvSpPr>
              <p:cNvPr id="33" name="Freeform 33"/>
              <p:cNvSpPr/>
              <p:nvPr/>
            </p:nvSpPr>
            <p:spPr>
              <a:xfrm>
                <a:off x="8572500" y="2095500"/>
                <a:ext cx="190500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190500" h="190500">
                    <a:moveTo>
                      <a:pt x="19050" y="0"/>
                    </a:moveTo>
                    <a:lnTo>
                      <a:pt x="171450" y="0"/>
                    </a:lnTo>
                    <a:cubicBezTo>
                      <a:pt x="181971" y="0"/>
                      <a:pt x="190500" y="8529"/>
                      <a:pt x="190500" y="19050"/>
                    </a:cubicBezTo>
                    <a:lnTo>
                      <a:pt x="190500" y="171450"/>
                    </a:lnTo>
                    <a:cubicBezTo>
                      <a:pt x="190500" y="181971"/>
                      <a:pt x="181971" y="190500"/>
                      <a:pt x="171450" y="190500"/>
                    </a:cubicBezTo>
                    <a:lnTo>
                      <a:pt x="19050" y="190500"/>
                    </a:lnTo>
                    <a:cubicBezTo>
                      <a:pt x="8529" y="190500"/>
                      <a:pt x="0" y="181971"/>
                      <a:pt x="0" y="171450"/>
                    </a:cubicBezTo>
                    <a:lnTo>
                      <a:pt x="0" y="19050"/>
                    </a:lnTo>
                    <a:cubicBezTo>
                      <a:pt x="0" y="8529"/>
                      <a:pt x="8529" y="0"/>
                      <a:pt x="19050" y="0"/>
                    </a:cubicBezTo>
                    <a:close/>
                  </a:path>
                </a:pathLst>
              </a:custGeom>
              <a:solidFill>
                <a:srgbClr val="7A82AB"/>
              </a:solidFill>
              <a:ln>
                <a:noFill/>
              </a:ln>
            </p:spPr>
          </p:sp>
          <p:sp>
            <p:nvSpPr>
              <p:cNvPr id="34" name="TextBox 34"/>
              <p:cNvSpPr txBox="1"/>
              <p:nvPr/>
            </p:nvSpPr>
            <p:spPr>
              <a:xfrm>
                <a:off x="8844915" y="2134552"/>
                <a:ext cx="885444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333333"/>
                    </a:solidFill>
                    <a:latin typeface="Noto Sans CJK SC"/>
                    <a:ea typeface="Microsoft YaHei"/>
                    <a:cs typeface="Noto Sans CJK SC"/>
                  </a:rPr>
                  <a:t>EREV (增程)</a:t>
                </a:r>
              </a:p>
            </p:txBody>
          </p:sp>
        </p:grpSp>
      </p:grpSp>
      <p:sp>
        <p:nvSpPr>
          <p:cNvPr id="37" name="TextBox 37"/>
          <p:cNvSpPr txBox="1"/>
          <p:nvPr/>
        </p:nvSpPr>
        <p:spPr>
          <a:xfrm>
            <a:off x="561022" y="6483191"/>
            <a:ext cx="2448854" cy="1676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5" dirty="0">
                <a:solidFill>
                  <a:srgbClr val="999999"/>
                </a:solidFill>
                <a:latin typeface="Noto Sans CJK SC"/>
                <a:ea typeface="Microsoft YaHei"/>
                <a:cs typeface="Noto Sans CJK SC"/>
              </a:rPr>
              <a:t>数据来源：中汽协及行业研报预测 | 2026年Q1</a:t>
            </a:r>
          </a:p>
        </p:txBody>
      </p:sp>
    </p:spTree>
  </p:cSld>
  <p:clrMapOvr>
    <a:masterClrMapping/>
  </p:clrMapOvr>
  <p:transition xmlns:p14="http://schemas.microsoft.com/office/powerpoint/2010/main" p14:dur="4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6838950" cy="747713"/>
            <a:chOff x="542925" y="423862"/>
            <a:chExt cx="6838950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3921633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纯电技术与800V快充普及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682942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充电速度媲美加油，续航焦虑大幅缓解，磷酸铁锂电池成本优势稳固。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71500" y="1428750"/>
            <a:ext cx="5334000" cy="2286000"/>
            <a:chOff x="571500" y="1428750"/>
            <a:chExt cx="5334000" cy="2286000"/>
          </a:xfrm>
        </p:grpSpPr>
        <p:sp>
          <p:nvSpPr>
            <p:cNvPr id="6" name="Freeform 6"/>
            <p:cNvSpPr/>
            <p:nvPr/>
          </p:nvSpPr>
          <p:spPr>
            <a:xfrm>
              <a:off x="571500" y="1428750"/>
              <a:ext cx="5334000" cy="2286000"/>
            </a:xfrm>
            <a:custGeom>
              <a:avLst/>
              <a:gdLst/>
              <a:ahLst/>
              <a:cxnLst/>
              <a:rect l="l" t="t" r="r" b="b"/>
              <a:pathLst>
                <a:path w="5334000" h="22860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2209800"/>
                  </a:lnTo>
                  <a:cubicBezTo>
                    <a:pt x="5334000" y="2251884"/>
                    <a:pt x="5299884" y="2286000"/>
                    <a:pt x="5257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5F9FA"/>
            </a:solidFill>
            <a:ln w="19050">
              <a:solidFill>
                <a:srgbClr val="E0F7FA"/>
              </a:solidFill>
            </a:ln>
          </p:spPr>
        </p:sp>
        <p:sp>
          <p:nvSpPr>
            <p:cNvPr id="7" name="Freeform 7"/>
            <p:cNvSpPr/>
            <p:nvPr/>
          </p:nvSpPr>
          <p:spPr>
            <a:xfrm>
              <a:off x="912812" y="1852612"/>
              <a:ext cx="155575" cy="200025"/>
            </a:xfrm>
            <a:custGeom>
              <a:avLst/>
              <a:gdLst/>
              <a:ahLst/>
              <a:cxnLst/>
              <a:rect l="l" t="t" r="r" b="b"/>
              <a:pathLst>
                <a:path w="155575" h="200025">
                  <a:moveTo>
                    <a:pt x="88900" y="0"/>
                  </a:moveTo>
                  <a:lnTo>
                    <a:pt x="88900" y="77787"/>
                  </a:lnTo>
                  <a:lnTo>
                    <a:pt x="155575" y="77787"/>
                  </a:lnTo>
                  <a:lnTo>
                    <a:pt x="66675" y="200025"/>
                  </a:lnTo>
                  <a:lnTo>
                    <a:pt x="66675" y="122238"/>
                  </a:lnTo>
                  <a:lnTo>
                    <a:pt x="0" y="122238"/>
                  </a:lnTo>
                  <a:lnTo>
                    <a:pt x="88900" y="0"/>
                  </a:lnTo>
                </a:path>
              </a:pathLst>
            </a:custGeom>
            <a:noFill/>
            <a:ln w="19050">
              <a:solidFill>
                <a:srgbClr val="00B4D8"/>
              </a:solidFill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238250" y="1790700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快充普及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842010" y="2108835"/>
              <a:ext cx="1467612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800V高压平台下放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842010" y="2318385"/>
              <a:ext cx="1748028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充电15分钟补能400km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842010" y="2527935"/>
              <a:ext cx="9067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成新车标配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6286500" y="1428750"/>
            <a:ext cx="5334000" cy="2286000"/>
            <a:chOff x="6286500" y="1428750"/>
            <a:chExt cx="5334000" cy="2286000"/>
          </a:xfrm>
        </p:grpSpPr>
        <p:sp>
          <p:nvSpPr>
            <p:cNvPr id="13" name="Freeform 13"/>
            <p:cNvSpPr/>
            <p:nvPr/>
          </p:nvSpPr>
          <p:spPr>
            <a:xfrm>
              <a:off x="6286500" y="1428750"/>
              <a:ext cx="5334000" cy="2286000"/>
            </a:xfrm>
            <a:custGeom>
              <a:avLst/>
              <a:gdLst/>
              <a:ahLst/>
              <a:cxnLst/>
              <a:rect l="l" t="t" r="r" b="b"/>
              <a:pathLst>
                <a:path w="5334000" h="22860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2209800"/>
                  </a:lnTo>
                  <a:cubicBezTo>
                    <a:pt x="5334000" y="2251884"/>
                    <a:pt x="5299884" y="2286000"/>
                    <a:pt x="5257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5F9FA"/>
            </a:solidFill>
            <a:ln w="19050">
              <a:solidFill>
                <a:srgbClr val="E0F7FA"/>
              </a:solidFill>
            </a:ln>
          </p:spPr>
        </p:sp>
        <p:grpSp>
          <p:nvGrpSpPr>
            <p:cNvPr id="17" name="Group 17"/>
            <p:cNvGrpSpPr/>
            <p:nvPr/>
          </p:nvGrpSpPr>
          <p:grpSpPr>
            <a:xfrm>
              <a:off x="6605588" y="1885950"/>
              <a:ext cx="200025" cy="144462"/>
              <a:chOff x="6605588" y="1885950"/>
              <a:chExt cx="200025" cy="144462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6627812" y="1985962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5"/>
                    </a:moveTo>
                    <a:cubicBezTo>
                      <a:pt x="0" y="34500"/>
                      <a:pt x="9950" y="44450"/>
                      <a:pt x="22225" y="44450"/>
                    </a:cubicBezTo>
                    <a:cubicBezTo>
                      <a:pt x="34500" y="44450"/>
                      <a:pt x="44450" y="34500"/>
                      <a:pt x="44450" y="22225"/>
                    </a:cubicBezTo>
                    <a:cubicBezTo>
                      <a:pt x="44450" y="9950"/>
                      <a:pt x="34500" y="0"/>
                      <a:pt x="22225" y="0"/>
                    </a:cubicBezTo>
                    <a:cubicBezTo>
                      <a:pt x="9950" y="0"/>
                      <a:pt x="0" y="9950"/>
                      <a:pt x="0" y="22225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15" name="Freeform 15"/>
              <p:cNvSpPr/>
              <p:nvPr/>
            </p:nvSpPr>
            <p:spPr>
              <a:xfrm>
                <a:off x="6738938" y="1985962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5"/>
                    </a:moveTo>
                    <a:cubicBezTo>
                      <a:pt x="0" y="34500"/>
                      <a:pt x="9950" y="44450"/>
                      <a:pt x="22225" y="44450"/>
                    </a:cubicBezTo>
                    <a:cubicBezTo>
                      <a:pt x="34500" y="44450"/>
                      <a:pt x="44450" y="34500"/>
                      <a:pt x="44450" y="22225"/>
                    </a:cubicBezTo>
                    <a:cubicBezTo>
                      <a:pt x="44450" y="9950"/>
                      <a:pt x="34500" y="0"/>
                      <a:pt x="22225" y="0"/>
                    </a:cubicBezTo>
                    <a:cubicBezTo>
                      <a:pt x="9950" y="0"/>
                      <a:pt x="0" y="9950"/>
                      <a:pt x="0" y="22225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16" name="Freeform 16"/>
              <p:cNvSpPr/>
              <p:nvPr/>
            </p:nvSpPr>
            <p:spPr>
              <a:xfrm>
                <a:off x="6605588" y="1885950"/>
                <a:ext cx="200025" cy="122238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122238">
                    <a:moveTo>
                      <a:pt x="22225" y="122238"/>
                    </a:moveTo>
                    <a:lnTo>
                      <a:pt x="0" y="122238"/>
                    </a:lnTo>
                    <a:lnTo>
                      <a:pt x="0" y="55563"/>
                    </a:lnTo>
                    <a:lnTo>
                      <a:pt x="22225" y="0"/>
                    </a:lnTo>
                    <a:lnTo>
                      <a:pt x="122238" y="0"/>
                    </a:lnTo>
                    <a:lnTo>
                      <a:pt x="166688" y="55563"/>
                    </a:lnTo>
                    <a:lnTo>
                      <a:pt x="177800" y="55563"/>
                    </a:lnTo>
                    <a:cubicBezTo>
                      <a:pt x="190075" y="55563"/>
                      <a:pt x="200025" y="65513"/>
                      <a:pt x="200025" y="77787"/>
                    </a:cubicBezTo>
                    <a:lnTo>
                      <a:pt x="200025" y="122238"/>
                    </a:lnTo>
                    <a:lnTo>
                      <a:pt x="177800" y="122238"/>
                    </a:lnTo>
                    <a:moveTo>
                      <a:pt x="133350" y="122238"/>
                    </a:moveTo>
                    <a:lnTo>
                      <a:pt x="66675" y="122238"/>
                    </a:lnTo>
                    <a:moveTo>
                      <a:pt x="0" y="55563"/>
                    </a:moveTo>
                    <a:lnTo>
                      <a:pt x="166688" y="55563"/>
                    </a:lnTo>
                    <a:moveTo>
                      <a:pt x="100012" y="55563"/>
                    </a:moveTo>
                    <a:lnTo>
                      <a:pt x="100012" y="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</p:grpSp>
        <p:sp>
          <p:nvSpPr>
            <p:cNvPr id="18" name="TextBox 18"/>
            <p:cNvSpPr txBox="1"/>
            <p:nvPr/>
          </p:nvSpPr>
          <p:spPr>
            <a:xfrm>
              <a:off x="6953250" y="1790700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车型示范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557010" y="2108835"/>
              <a:ext cx="1564005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小米SU7、小鹏G7等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557010" y="2318385"/>
              <a:ext cx="1467612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推动800V技术快速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6557010" y="2527935"/>
              <a:ext cx="5562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市场化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571500" y="3905250"/>
            <a:ext cx="5334000" cy="2286000"/>
            <a:chOff x="571500" y="3905250"/>
            <a:chExt cx="5334000" cy="2286000"/>
          </a:xfrm>
        </p:grpSpPr>
        <p:sp>
          <p:nvSpPr>
            <p:cNvPr id="23" name="Freeform 23"/>
            <p:cNvSpPr/>
            <p:nvPr/>
          </p:nvSpPr>
          <p:spPr>
            <a:xfrm>
              <a:off x="571500" y="3905250"/>
              <a:ext cx="5334000" cy="2286000"/>
            </a:xfrm>
            <a:custGeom>
              <a:avLst/>
              <a:gdLst/>
              <a:ahLst/>
              <a:cxnLst/>
              <a:rect l="l" t="t" r="r" b="b"/>
              <a:pathLst>
                <a:path w="5334000" h="22860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2209800"/>
                  </a:lnTo>
                  <a:cubicBezTo>
                    <a:pt x="5334000" y="2251884"/>
                    <a:pt x="5299884" y="2286000"/>
                    <a:pt x="5257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5F9FA"/>
            </a:solidFill>
            <a:ln w="19050">
              <a:solidFill>
                <a:srgbClr val="E0F7FA"/>
              </a:solidFill>
            </a:ln>
          </p:spPr>
        </p:sp>
        <p:sp>
          <p:nvSpPr>
            <p:cNvPr id="24" name="Freeform 24"/>
            <p:cNvSpPr/>
            <p:nvPr/>
          </p:nvSpPr>
          <p:spPr>
            <a:xfrm>
              <a:off x="901700" y="4373562"/>
              <a:ext cx="177800" cy="111125"/>
            </a:xfrm>
            <a:custGeom>
              <a:avLst/>
              <a:gdLst/>
              <a:ahLst/>
              <a:cxnLst/>
              <a:rect l="l" t="t" r="r" b="b"/>
              <a:pathLst>
                <a:path w="177800" h="111125">
                  <a:moveTo>
                    <a:pt x="22225" y="0"/>
                  </a:moveTo>
                  <a:lnTo>
                    <a:pt x="144463" y="0"/>
                  </a:lnTo>
                  <a:cubicBezTo>
                    <a:pt x="156737" y="0"/>
                    <a:pt x="166688" y="9950"/>
                    <a:pt x="166688" y="22225"/>
                  </a:cubicBezTo>
                  <a:lnTo>
                    <a:pt x="166688" y="27781"/>
                  </a:lnTo>
                  <a:cubicBezTo>
                    <a:pt x="166688" y="30850"/>
                    <a:pt x="169175" y="33338"/>
                    <a:pt x="172244" y="33338"/>
                  </a:cubicBezTo>
                  <a:cubicBezTo>
                    <a:pt x="175312" y="33338"/>
                    <a:pt x="177800" y="35825"/>
                    <a:pt x="177800" y="38894"/>
                  </a:cubicBezTo>
                  <a:lnTo>
                    <a:pt x="177800" y="72231"/>
                  </a:lnTo>
                  <a:cubicBezTo>
                    <a:pt x="177800" y="75300"/>
                    <a:pt x="175312" y="77787"/>
                    <a:pt x="172244" y="77787"/>
                  </a:cubicBezTo>
                  <a:cubicBezTo>
                    <a:pt x="169175" y="77787"/>
                    <a:pt x="166688" y="80275"/>
                    <a:pt x="166688" y="83344"/>
                  </a:cubicBezTo>
                  <a:lnTo>
                    <a:pt x="166688" y="88900"/>
                  </a:lnTo>
                  <a:cubicBezTo>
                    <a:pt x="166688" y="101175"/>
                    <a:pt x="156737" y="111125"/>
                    <a:pt x="144463" y="111125"/>
                  </a:cubicBezTo>
                  <a:lnTo>
                    <a:pt x="22225" y="111125"/>
                  </a:lnTo>
                  <a:cubicBezTo>
                    <a:pt x="9950" y="111125"/>
                    <a:pt x="0" y="101175"/>
                    <a:pt x="0" y="88900"/>
                  </a:cubicBezTo>
                  <a:lnTo>
                    <a:pt x="0" y="22225"/>
                  </a:lnTo>
                  <a:cubicBezTo>
                    <a:pt x="0" y="9950"/>
                    <a:pt x="9950" y="0"/>
                    <a:pt x="22225" y="0"/>
                  </a:cubicBezTo>
                </a:path>
              </a:pathLst>
            </a:custGeom>
            <a:noFill/>
            <a:ln w="19050">
              <a:solidFill>
                <a:srgbClr val="00B4D8"/>
              </a:solidFill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1238250" y="4267200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电池成本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842010" y="4585335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磷酸铁锂电池占比提升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842010" y="4794885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成本低于三元锂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842010" y="5004435"/>
              <a:ext cx="9067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安全性更优</a:t>
              </a:r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6286500" y="3905250"/>
            <a:ext cx="5334000" cy="2286000"/>
            <a:chOff x="6286500" y="3905250"/>
            <a:chExt cx="5334000" cy="2286000"/>
          </a:xfrm>
        </p:grpSpPr>
        <p:sp>
          <p:nvSpPr>
            <p:cNvPr id="30" name="Freeform 30"/>
            <p:cNvSpPr/>
            <p:nvPr/>
          </p:nvSpPr>
          <p:spPr>
            <a:xfrm>
              <a:off x="6286500" y="3905250"/>
              <a:ext cx="5334000" cy="2286000"/>
            </a:xfrm>
            <a:custGeom>
              <a:avLst/>
              <a:gdLst/>
              <a:ahLst/>
              <a:cxnLst/>
              <a:rect l="l" t="t" r="r" b="b"/>
              <a:pathLst>
                <a:path w="5334000" h="22860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2209800"/>
                  </a:lnTo>
                  <a:cubicBezTo>
                    <a:pt x="5334000" y="2251884"/>
                    <a:pt x="5299884" y="2286000"/>
                    <a:pt x="5257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5F9FA"/>
            </a:solidFill>
            <a:ln w="19050">
              <a:solidFill>
                <a:srgbClr val="E0F7FA"/>
              </a:solidFill>
            </a:ln>
          </p:spPr>
        </p:sp>
        <p:grpSp>
          <p:nvGrpSpPr>
            <p:cNvPr id="34" name="Group 34"/>
            <p:cNvGrpSpPr/>
            <p:nvPr/>
          </p:nvGrpSpPr>
          <p:grpSpPr>
            <a:xfrm>
              <a:off x="6605588" y="4329112"/>
              <a:ext cx="200024" cy="200026"/>
              <a:chOff x="6605588" y="4329112"/>
              <a:chExt cx="200024" cy="200026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6605588" y="4484688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5"/>
                    </a:moveTo>
                    <a:cubicBezTo>
                      <a:pt x="0" y="34500"/>
                      <a:pt x="9950" y="44450"/>
                      <a:pt x="22225" y="44450"/>
                    </a:cubicBezTo>
                    <a:cubicBezTo>
                      <a:pt x="34500" y="44450"/>
                      <a:pt x="44450" y="34500"/>
                      <a:pt x="44450" y="22225"/>
                    </a:cubicBezTo>
                    <a:cubicBezTo>
                      <a:pt x="44450" y="9950"/>
                      <a:pt x="34500" y="0"/>
                      <a:pt x="22225" y="0"/>
                    </a:cubicBezTo>
                    <a:cubicBezTo>
                      <a:pt x="9950" y="0"/>
                      <a:pt x="0" y="9950"/>
                      <a:pt x="0" y="22225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32" name="Freeform 32"/>
              <p:cNvSpPr/>
              <p:nvPr/>
            </p:nvSpPr>
            <p:spPr>
              <a:xfrm>
                <a:off x="6761162" y="4329112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225" y="44450"/>
                    </a:moveTo>
                    <a:cubicBezTo>
                      <a:pt x="34500" y="44450"/>
                      <a:pt x="44450" y="34500"/>
                      <a:pt x="44450" y="22225"/>
                    </a:cubicBezTo>
                    <a:cubicBezTo>
                      <a:pt x="44450" y="9950"/>
                      <a:pt x="34500" y="0"/>
                      <a:pt x="22225" y="0"/>
                    </a:cubicBezTo>
                    <a:cubicBezTo>
                      <a:pt x="9950" y="0"/>
                      <a:pt x="0" y="9950"/>
                      <a:pt x="0" y="22225"/>
                    </a:cubicBezTo>
                    <a:cubicBezTo>
                      <a:pt x="0" y="34500"/>
                      <a:pt x="9950" y="44450"/>
                      <a:pt x="22225" y="44450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33" name="Freeform 33"/>
              <p:cNvSpPr/>
              <p:nvPr/>
            </p:nvSpPr>
            <p:spPr>
              <a:xfrm>
                <a:off x="6627812" y="4351338"/>
                <a:ext cx="166688" cy="155575"/>
              </a:xfrm>
              <a:custGeom>
                <a:avLst/>
                <a:gdLst/>
                <a:ahLst/>
                <a:cxnLst/>
                <a:rect l="l" t="t" r="r" b="b"/>
                <a:pathLst>
                  <a:path w="166688" h="155575">
                    <a:moveTo>
                      <a:pt x="66675" y="155575"/>
                    </a:moveTo>
                    <a:lnTo>
                      <a:pt x="127794" y="155575"/>
                    </a:lnTo>
                    <a:cubicBezTo>
                      <a:pt x="149274" y="155575"/>
                      <a:pt x="166688" y="138162"/>
                      <a:pt x="166688" y="116681"/>
                    </a:cubicBezTo>
                    <a:cubicBezTo>
                      <a:pt x="166688" y="95201"/>
                      <a:pt x="149274" y="77788"/>
                      <a:pt x="127794" y="77788"/>
                    </a:cubicBezTo>
                    <a:lnTo>
                      <a:pt x="38894" y="77788"/>
                    </a:lnTo>
                    <a:cubicBezTo>
                      <a:pt x="17413" y="77788"/>
                      <a:pt x="0" y="60374"/>
                      <a:pt x="0" y="38894"/>
                    </a:cubicBezTo>
                    <a:cubicBezTo>
                      <a:pt x="0" y="17413"/>
                      <a:pt x="17413" y="0"/>
                      <a:pt x="38894" y="0"/>
                    </a:cubicBezTo>
                    <a:lnTo>
                      <a:pt x="88900" y="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</p:grpSp>
        <p:sp>
          <p:nvSpPr>
            <p:cNvPr id="35" name="TextBox 35"/>
            <p:cNvSpPr txBox="1"/>
            <p:nvPr/>
          </p:nvSpPr>
          <p:spPr>
            <a:xfrm>
              <a:off x="6953250" y="4267200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续航主流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6557010" y="4585335"/>
              <a:ext cx="1730502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CLTC续航600km+成为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6557010" y="4794885"/>
              <a:ext cx="7315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主流配置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6557010" y="5004435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满足绝大多数日常场景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2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5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etch(across)">
                                      <p:cBhvr>
                                        <p:cTn id="19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22" grpId="0"/>
      <p:bldP spid="29" grpId="0"/>
      <p:bldP spid="3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6444615" cy="747713"/>
            <a:chOff x="542925" y="423862"/>
            <a:chExt cx="6444615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3852624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插混与增程技术路线分化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643509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PHEV销量下滑，增程增速放缓，技术红利期消退，回归理性竞争。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571500" y="1428750"/>
            <a:ext cx="5334000" cy="4762500"/>
            <a:chOff x="571500" y="1428750"/>
            <a:chExt cx="5334000" cy="4762500"/>
          </a:xfrm>
        </p:grpSpPr>
        <p:sp>
          <p:nvSpPr>
            <p:cNvPr id="6" name="Freeform 6"/>
            <p:cNvSpPr/>
            <p:nvPr/>
          </p:nvSpPr>
          <p:spPr>
            <a:xfrm>
              <a:off x="571500" y="1428750"/>
              <a:ext cx="5334000" cy="4762500"/>
            </a:xfrm>
            <a:custGeom>
              <a:avLst/>
              <a:gdLst/>
              <a:ahLst/>
              <a:cxnLst/>
              <a:rect l="l" t="t" r="r" b="b"/>
              <a:pathLst>
                <a:path w="5334000" h="47625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4686300"/>
                  </a:lnTo>
                  <a:cubicBezTo>
                    <a:pt x="5334000" y="4728384"/>
                    <a:pt x="5299884" y="4762500"/>
                    <a:pt x="5257800" y="4762500"/>
                  </a:cubicBezTo>
                  <a:lnTo>
                    <a:pt x="76200" y="4762500"/>
                  </a:lnTo>
                  <a:cubicBezTo>
                    <a:pt x="34116" y="4762500"/>
                    <a:pt x="0" y="4728384"/>
                    <a:pt x="0" y="46863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8F9FA"/>
            </a:solidFill>
            <a:ln>
              <a:noFill/>
            </a:ln>
          </p:spPr>
        </p:sp>
        <p:grpSp>
          <p:nvGrpSpPr>
            <p:cNvPr id="9" name="Group 9"/>
            <p:cNvGrpSpPr/>
            <p:nvPr/>
          </p:nvGrpSpPr>
          <p:grpSpPr>
            <a:xfrm>
              <a:off x="885825" y="1885950"/>
              <a:ext cx="171450" cy="95250"/>
              <a:chOff x="885825" y="1885950"/>
              <a:chExt cx="171450" cy="9525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885825" y="1885950"/>
                <a:ext cx="171450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95250">
                    <a:moveTo>
                      <a:pt x="0" y="0"/>
                    </a:moveTo>
                    <a:lnTo>
                      <a:pt x="57150" y="57150"/>
                    </a:lnTo>
                    <a:lnTo>
                      <a:pt x="95250" y="19050"/>
                    </a:lnTo>
                    <a:lnTo>
                      <a:pt x="171450" y="9525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990600" y="1914525"/>
                <a:ext cx="66675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66675">
                    <a:moveTo>
                      <a:pt x="66675" y="0"/>
                    </a:moveTo>
                    <a:lnTo>
                      <a:pt x="66675" y="66675"/>
                    </a:lnTo>
                    <a:lnTo>
                      <a:pt x="0" y="66675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</p:grpSp>
        <p:sp>
          <p:nvSpPr>
            <p:cNvPr id="10" name="TextBox 10"/>
            <p:cNvSpPr txBox="1"/>
            <p:nvPr/>
          </p:nvSpPr>
          <p:spPr>
            <a:xfrm>
              <a:off x="1163955" y="1806892"/>
              <a:ext cx="1317850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PHEV销量下滑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842010" y="2108835"/>
              <a:ext cx="1853184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2026年初PHEV销量同比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842010" y="2318385"/>
              <a:ext cx="626364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下滑17%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842010" y="2527935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纯电分流效应明显</a:t>
              </a:r>
            </a:p>
          </p:txBody>
        </p:sp>
        <p:grpSp>
          <p:nvGrpSpPr>
            <p:cNvPr id="17" name="Group 17"/>
            <p:cNvGrpSpPr/>
            <p:nvPr/>
          </p:nvGrpSpPr>
          <p:grpSpPr>
            <a:xfrm>
              <a:off x="875489" y="3073411"/>
              <a:ext cx="192114" cy="165051"/>
              <a:chOff x="875489" y="3073411"/>
              <a:chExt cx="192114" cy="165051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971550" y="3133725"/>
                <a:ext cx="95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38100">
                    <a:moveTo>
                      <a:pt x="0" y="0"/>
                    </a:moveTo>
                    <a:lnTo>
                      <a:pt x="0" y="3810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15" name="Freeform 15"/>
              <p:cNvSpPr/>
              <p:nvPr/>
            </p:nvSpPr>
            <p:spPr>
              <a:xfrm>
                <a:off x="875489" y="3073411"/>
                <a:ext cx="192114" cy="165051"/>
              </a:xfrm>
              <a:custGeom>
                <a:avLst/>
                <a:gdLst/>
                <a:ahLst/>
                <a:cxnLst/>
                <a:rect l="l" t="t" r="r" b="b"/>
                <a:pathLst>
                  <a:path w="192114" h="165051">
                    <a:moveTo>
                      <a:pt x="80468" y="8794"/>
                    </a:moveTo>
                    <a:lnTo>
                      <a:pt x="3259" y="137705"/>
                    </a:lnTo>
                    <a:cubicBezTo>
                      <a:pt x="20" y="143314"/>
                      <a:pt x="0" y="150220"/>
                      <a:pt x="3207" y="155848"/>
                    </a:cubicBezTo>
                    <a:cubicBezTo>
                      <a:pt x="6413" y="161475"/>
                      <a:pt x="12365" y="164979"/>
                      <a:pt x="18842" y="165051"/>
                    </a:cubicBezTo>
                    <a:lnTo>
                      <a:pt x="173280" y="165051"/>
                    </a:lnTo>
                    <a:cubicBezTo>
                      <a:pt x="179753" y="164977"/>
                      <a:pt x="185702" y="161474"/>
                      <a:pt x="188908" y="155850"/>
                    </a:cubicBezTo>
                    <a:cubicBezTo>
                      <a:pt x="192114" y="150226"/>
                      <a:pt x="192097" y="143323"/>
                      <a:pt x="188863" y="137715"/>
                    </a:cubicBezTo>
                    <a:lnTo>
                      <a:pt x="111653" y="8784"/>
                    </a:lnTo>
                    <a:cubicBezTo>
                      <a:pt x="108349" y="3331"/>
                      <a:pt x="102437" y="0"/>
                      <a:pt x="96061" y="0"/>
                    </a:cubicBezTo>
                    <a:cubicBezTo>
                      <a:pt x="89685" y="0"/>
                      <a:pt x="83772" y="3331"/>
                      <a:pt x="80468" y="8784"/>
                    </a:cubicBez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16" name="Freeform 16"/>
              <p:cNvSpPr/>
              <p:nvPr/>
            </p:nvSpPr>
            <p:spPr>
              <a:xfrm>
                <a:off x="971550" y="320040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" y="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</p:grpSp>
        <p:sp>
          <p:nvSpPr>
            <p:cNvPr id="18" name="TextBox 18"/>
            <p:cNvSpPr txBox="1"/>
            <p:nvPr/>
          </p:nvSpPr>
          <p:spPr>
            <a:xfrm>
              <a:off x="1163955" y="3035618"/>
              <a:ext cx="127644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增程增速放缓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842010" y="3337560"/>
              <a:ext cx="1853184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EREV增速2025年暴跌至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842010" y="3547110"/>
              <a:ext cx="223266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6%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842010" y="3756660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市场饱和度提高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842010" y="3966210"/>
              <a:ext cx="7315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增长乏力</a:t>
              </a:r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6286500" y="1428750"/>
            <a:ext cx="5334000" cy="4762500"/>
            <a:chOff x="6286500" y="1428750"/>
            <a:chExt cx="5334000" cy="4762500"/>
          </a:xfrm>
        </p:grpSpPr>
        <p:sp>
          <p:nvSpPr>
            <p:cNvPr id="24" name="Freeform 24"/>
            <p:cNvSpPr/>
            <p:nvPr/>
          </p:nvSpPr>
          <p:spPr>
            <a:xfrm>
              <a:off x="6286500" y="1428750"/>
              <a:ext cx="5334000" cy="4762500"/>
            </a:xfrm>
            <a:custGeom>
              <a:avLst/>
              <a:gdLst/>
              <a:ahLst/>
              <a:cxnLst/>
              <a:rect l="l" t="t" r="r" b="b"/>
              <a:pathLst>
                <a:path w="5334000" h="47625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4686300"/>
                  </a:lnTo>
                  <a:cubicBezTo>
                    <a:pt x="5334000" y="4728384"/>
                    <a:pt x="5299884" y="4762500"/>
                    <a:pt x="5257800" y="4762500"/>
                  </a:cubicBezTo>
                  <a:lnTo>
                    <a:pt x="76200" y="4762500"/>
                  </a:lnTo>
                  <a:cubicBezTo>
                    <a:pt x="34116" y="4762500"/>
                    <a:pt x="0" y="4728384"/>
                    <a:pt x="0" y="46863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8F9FA"/>
            </a:solidFill>
            <a:ln>
              <a:noFill/>
            </a:ln>
          </p:spPr>
        </p:sp>
        <p:grpSp>
          <p:nvGrpSpPr>
            <p:cNvPr id="27" name="Group 27"/>
            <p:cNvGrpSpPr/>
            <p:nvPr/>
          </p:nvGrpSpPr>
          <p:grpSpPr>
            <a:xfrm>
              <a:off x="6596644" y="1843669"/>
              <a:ext cx="179813" cy="179813"/>
              <a:chOff x="6596644" y="1843669"/>
              <a:chExt cx="179813" cy="179813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6596644" y="1843669"/>
                <a:ext cx="179813" cy="179813"/>
              </a:xfrm>
              <a:custGeom>
                <a:avLst/>
                <a:gdLst/>
                <a:ahLst/>
                <a:cxnLst/>
                <a:rect l="l" t="t" r="r" b="b"/>
                <a:pathLst>
                  <a:path w="179813" h="179813">
                    <a:moveTo>
                      <a:pt x="73952" y="16726"/>
                    </a:moveTo>
                    <a:cubicBezTo>
                      <a:pt x="78010" y="0"/>
                      <a:pt x="101803" y="0"/>
                      <a:pt x="105861" y="16726"/>
                    </a:cubicBezTo>
                    <a:cubicBezTo>
                      <a:pt x="107096" y="21822"/>
                      <a:pt x="110690" y="26023"/>
                      <a:pt x="115535" y="28030"/>
                    </a:cubicBezTo>
                    <a:cubicBezTo>
                      <a:pt x="120380" y="30037"/>
                      <a:pt x="125891" y="29609"/>
                      <a:pt x="130369" y="26880"/>
                    </a:cubicBezTo>
                    <a:cubicBezTo>
                      <a:pt x="145066" y="17926"/>
                      <a:pt x="161896" y="34747"/>
                      <a:pt x="152943" y="49454"/>
                    </a:cubicBezTo>
                    <a:cubicBezTo>
                      <a:pt x="150217" y="53929"/>
                      <a:pt x="149791" y="59437"/>
                      <a:pt x="151795" y="64278"/>
                    </a:cubicBezTo>
                    <a:cubicBezTo>
                      <a:pt x="153800" y="69120"/>
                      <a:pt x="157995" y="72714"/>
                      <a:pt x="163087" y="73952"/>
                    </a:cubicBezTo>
                    <a:cubicBezTo>
                      <a:pt x="179813" y="78010"/>
                      <a:pt x="179813" y="101803"/>
                      <a:pt x="163087" y="105861"/>
                    </a:cubicBezTo>
                    <a:cubicBezTo>
                      <a:pt x="157991" y="107096"/>
                      <a:pt x="153790" y="110690"/>
                      <a:pt x="151783" y="115535"/>
                    </a:cubicBezTo>
                    <a:cubicBezTo>
                      <a:pt x="149776" y="120380"/>
                      <a:pt x="150204" y="125891"/>
                      <a:pt x="152933" y="130369"/>
                    </a:cubicBezTo>
                    <a:cubicBezTo>
                      <a:pt x="161887" y="145066"/>
                      <a:pt x="145066" y="161896"/>
                      <a:pt x="130359" y="152943"/>
                    </a:cubicBezTo>
                    <a:cubicBezTo>
                      <a:pt x="125884" y="150217"/>
                      <a:pt x="120376" y="149791"/>
                      <a:pt x="115535" y="151795"/>
                    </a:cubicBezTo>
                    <a:cubicBezTo>
                      <a:pt x="110693" y="153800"/>
                      <a:pt x="107099" y="157995"/>
                      <a:pt x="105861" y="163087"/>
                    </a:cubicBezTo>
                    <a:cubicBezTo>
                      <a:pt x="101803" y="179813"/>
                      <a:pt x="78010" y="179813"/>
                      <a:pt x="73952" y="163087"/>
                    </a:cubicBezTo>
                    <a:cubicBezTo>
                      <a:pt x="72717" y="157991"/>
                      <a:pt x="69123" y="153790"/>
                      <a:pt x="64278" y="151783"/>
                    </a:cubicBezTo>
                    <a:cubicBezTo>
                      <a:pt x="59433" y="149776"/>
                      <a:pt x="53922" y="150204"/>
                      <a:pt x="49444" y="152933"/>
                    </a:cubicBezTo>
                    <a:cubicBezTo>
                      <a:pt x="34747" y="161887"/>
                      <a:pt x="17917" y="145066"/>
                      <a:pt x="26870" y="130359"/>
                    </a:cubicBezTo>
                    <a:cubicBezTo>
                      <a:pt x="29596" y="125884"/>
                      <a:pt x="30022" y="120376"/>
                      <a:pt x="28018" y="115535"/>
                    </a:cubicBezTo>
                    <a:cubicBezTo>
                      <a:pt x="26013" y="110693"/>
                      <a:pt x="21818" y="107099"/>
                      <a:pt x="16726" y="105861"/>
                    </a:cubicBezTo>
                    <a:cubicBezTo>
                      <a:pt x="0" y="101803"/>
                      <a:pt x="0" y="78010"/>
                      <a:pt x="16726" y="73952"/>
                    </a:cubicBezTo>
                    <a:cubicBezTo>
                      <a:pt x="21822" y="72717"/>
                      <a:pt x="26023" y="69123"/>
                      <a:pt x="28030" y="64278"/>
                    </a:cubicBezTo>
                    <a:cubicBezTo>
                      <a:pt x="30037" y="59433"/>
                      <a:pt x="29609" y="53922"/>
                      <a:pt x="26880" y="49444"/>
                    </a:cubicBezTo>
                    <a:cubicBezTo>
                      <a:pt x="17926" y="34747"/>
                      <a:pt x="34747" y="17917"/>
                      <a:pt x="49454" y="26870"/>
                    </a:cubicBezTo>
                    <a:cubicBezTo>
                      <a:pt x="58979" y="32661"/>
                      <a:pt x="71323" y="27537"/>
                      <a:pt x="73952" y="16726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26" name="Freeform 26"/>
              <p:cNvSpPr/>
              <p:nvPr/>
            </p:nvSpPr>
            <p:spPr>
              <a:xfrm>
                <a:off x="6657975" y="1905000"/>
                <a:ext cx="57150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57150">
                    <a:moveTo>
                      <a:pt x="0" y="28575"/>
                    </a:moveTo>
                    <a:cubicBezTo>
                      <a:pt x="0" y="44357"/>
                      <a:pt x="12793" y="57150"/>
                      <a:pt x="28575" y="57150"/>
                    </a:cubicBezTo>
                    <a:cubicBezTo>
                      <a:pt x="44357" y="57150"/>
                      <a:pt x="57150" y="44357"/>
                      <a:pt x="57150" y="28575"/>
                    </a:cubicBezTo>
                    <a:cubicBezTo>
                      <a:pt x="57150" y="12793"/>
                      <a:pt x="44357" y="0"/>
                      <a:pt x="28575" y="0"/>
                    </a:cubicBezTo>
                    <a:cubicBezTo>
                      <a:pt x="12793" y="0"/>
                      <a:pt x="0" y="12793"/>
                      <a:pt x="0" y="28575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</p:grpSp>
        <p:sp>
          <p:nvSpPr>
            <p:cNvPr id="28" name="TextBox 28"/>
            <p:cNvSpPr txBox="1"/>
            <p:nvPr/>
          </p:nvSpPr>
          <p:spPr>
            <a:xfrm>
              <a:off x="6878955" y="1806892"/>
              <a:ext cx="127644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技术迭代分化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6557010" y="2108835"/>
              <a:ext cx="1800606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比亚迪DM-i 5.0进一步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6557010" y="2318385"/>
              <a:ext cx="7315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提升能效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6557010" y="2527935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理想坚守增程路线</a:t>
              </a:r>
            </a:p>
          </p:txBody>
        </p:sp>
        <p:grpSp>
          <p:nvGrpSpPr>
            <p:cNvPr id="35" name="Group 35"/>
            <p:cNvGrpSpPr/>
            <p:nvPr/>
          </p:nvGrpSpPr>
          <p:grpSpPr>
            <a:xfrm>
              <a:off x="6600825" y="3076575"/>
              <a:ext cx="171450" cy="171450"/>
              <a:chOff x="6600825" y="3076575"/>
              <a:chExt cx="171450" cy="17145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6677025" y="3152775"/>
                <a:ext cx="19050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19050">
                    <a:moveTo>
                      <a:pt x="0" y="9525"/>
                    </a:moveTo>
                    <a:cubicBezTo>
                      <a:pt x="0" y="14786"/>
                      <a:pt x="4264" y="19050"/>
                      <a:pt x="9525" y="19050"/>
                    </a:cubicBezTo>
                    <a:cubicBezTo>
                      <a:pt x="14786" y="19050"/>
                      <a:pt x="19050" y="14786"/>
                      <a:pt x="19050" y="9525"/>
                    </a:cubicBezTo>
                    <a:cubicBezTo>
                      <a:pt x="19050" y="4264"/>
                      <a:pt x="14786" y="0"/>
                      <a:pt x="9525" y="0"/>
                    </a:cubicBezTo>
                    <a:cubicBezTo>
                      <a:pt x="4264" y="0"/>
                      <a:pt x="0" y="4264"/>
                      <a:pt x="0" y="9525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33" name="Freeform 33"/>
              <p:cNvSpPr/>
              <p:nvPr/>
            </p:nvSpPr>
            <p:spPr>
              <a:xfrm>
                <a:off x="6638925" y="3114675"/>
                <a:ext cx="95250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95250" h="95250">
                    <a:moveTo>
                      <a:pt x="0" y="47625"/>
                    </a:moveTo>
                    <a:cubicBezTo>
                      <a:pt x="0" y="73928"/>
                      <a:pt x="21322" y="95250"/>
                      <a:pt x="47625" y="95250"/>
                    </a:cubicBezTo>
                    <a:cubicBezTo>
                      <a:pt x="73928" y="95250"/>
                      <a:pt x="95250" y="73928"/>
                      <a:pt x="95250" y="47625"/>
                    </a:cubicBezTo>
                    <a:cubicBezTo>
                      <a:pt x="95250" y="21322"/>
                      <a:pt x="73928" y="0"/>
                      <a:pt x="47625" y="0"/>
                    </a:cubicBezTo>
                    <a:cubicBezTo>
                      <a:pt x="21322" y="0"/>
                      <a:pt x="0" y="21322"/>
                      <a:pt x="0" y="47625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34" name="Freeform 34"/>
              <p:cNvSpPr/>
              <p:nvPr/>
            </p:nvSpPr>
            <p:spPr>
              <a:xfrm>
                <a:off x="6600825" y="3076575"/>
                <a:ext cx="171450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171450">
                    <a:moveTo>
                      <a:pt x="0" y="85725"/>
                    </a:moveTo>
                    <a:cubicBezTo>
                      <a:pt x="0" y="133070"/>
                      <a:pt x="38380" y="171450"/>
                      <a:pt x="85725" y="171450"/>
                    </a:cubicBezTo>
                    <a:cubicBezTo>
                      <a:pt x="133070" y="171450"/>
                      <a:pt x="171450" y="133070"/>
                      <a:pt x="171450" y="85725"/>
                    </a:cubicBezTo>
                    <a:cubicBezTo>
                      <a:pt x="171450" y="38380"/>
                      <a:pt x="133070" y="0"/>
                      <a:pt x="85725" y="0"/>
                    </a:cubicBezTo>
                    <a:cubicBezTo>
                      <a:pt x="38380" y="0"/>
                      <a:pt x="0" y="38380"/>
                      <a:pt x="0" y="85725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</p:grpSp>
        <p:sp>
          <p:nvSpPr>
            <p:cNvPr id="36" name="TextBox 36"/>
            <p:cNvSpPr txBox="1"/>
            <p:nvPr/>
          </p:nvSpPr>
          <p:spPr>
            <a:xfrm>
              <a:off x="6878955" y="3035618"/>
              <a:ext cx="127644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市场定位清晰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6557010" y="3337560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在无桩用户及长途高频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6557010" y="3547110"/>
              <a:ext cx="5562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场景中</a:t>
              </a: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6557010" y="3756660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仍具不可替代性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15" dur="4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3" grpId="0"/>
      <p:bldP spid="4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6926580" cy="747713"/>
            <a:chOff x="542925" y="423862"/>
            <a:chExt cx="6926580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3852624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固态电池量产进程与标准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691705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2026年进入标准牵引量产阶段，半固态先行，全固态装车预计2027年。</a:t>
              </a:r>
            </a:p>
          </p:txBody>
        </p:sp>
      </p:grpSp>
      <p:sp>
        <p:nvSpPr>
          <p:cNvPr id="6" name="Line 6"/>
          <p:cNvSpPr/>
          <p:nvPr/>
        </p:nvSpPr>
        <p:spPr>
          <a:xfrm>
            <a:off x="571500" y="1190625"/>
            <a:ext cx="11049000" cy="9525"/>
          </a:xfrm>
          <a:custGeom>
            <a:avLst/>
            <a:gdLst/>
            <a:ahLst/>
            <a:cxnLst/>
            <a:rect l="l" t="t" r="r" b="b"/>
            <a:pathLst>
              <a:path w="11049000" h="9525">
                <a:moveTo>
                  <a:pt x="0" y="0"/>
                </a:moveTo>
                <a:lnTo>
                  <a:pt x="11049000" y="0"/>
                </a:lnTo>
              </a:path>
            </a:pathLst>
          </a:custGeom>
          <a:noFill/>
          <a:ln w="19050">
            <a:solidFill>
              <a:srgbClr val="E0F7FA"/>
            </a:solidFill>
          </a:ln>
        </p:spPr>
      </p:sp>
      <p:grpSp>
        <p:nvGrpSpPr>
          <p:cNvPr id="19" name="Group 19"/>
          <p:cNvGrpSpPr/>
          <p:nvPr/>
        </p:nvGrpSpPr>
        <p:grpSpPr>
          <a:xfrm>
            <a:off x="762000" y="1897380"/>
            <a:ext cx="2476500" cy="3055620"/>
            <a:chOff x="762000" y="1897380"/>
            <a:chExt cx="2476500" cy="3055620"/>
          </a:xfrm>
        </p:grpSpPr>
        <p:sp>
          <p:nvSpPr>
            <p:cNvPr id="7" name="Freeform 7"/>
            <p:cNvSpPr/>
            <p:nvPr/>
          </p:nvSpPr>
          <p:spPr>
            <a:xfrm>
              <a:off x="762000" y="1905000"/>
              <a:ext cx="2476500" cy="3048000"/>
            </a:xfrm>
            <a:custGeom>
              <a:avLst/>
              <a:gdLst/>
              <a:ahLst/>
              <a:cxnLst/>
              <a:rect l="l" t="t" r="r" b="b"/>
              <a:pathLst>
                <a:path w="2476500" h="3048000">
                  <a:moveTo>
                    <a:pt x="114300" y="0"/>
                  </a:moveTo>
                  <a:lnTo>
                    <a:pt x="2362200" y="0"/>
                  </a:lnTo>
                  <a:cubicBezTo>
                    <a:pt x="2425326" y="0"/>
                    <a:pt x="2476500" y="51174"/>
                    <a:pt x="2476500" y="114300"/>
                  </a:cubicBezTo>
                  <a:lnTo>
                    <a:pt x="2476500" y="2933700"/>
                  </a:lnTo>
                  <a:cubicBezTo>
                    <a:pt x="2476500" y="2996826"/>
                    <a:pt x="2425326" y="3048000"/>
                    <a:pt x="2362200" y="3048000"/>
                  </a:cubicBezTo>
                  <a:lnTo>
                    <a:pt x="114300" y="3048000"/>
                  </a:lnTo>
                  <a:cubicBezTo>
                    <a:pt x="51174" y="3048000"/>
                    <a:pt x="0" y="2996826"/>
                    <a:pt x="0" y="29337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8F9FA"/>
            </a:solidFill>
            <a:ln w="19050">
              <a:solidFill>
                <a:srgbClr val="E0F7FA"/>
              </a:solidFill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906780" y="1897380"/>
              <a:ext cx="560699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b="1" dirty="0">
                  <a:solidFill>
                    <a:srgbClr val="FF6B35">
                      <a:alphaMod val="20000"/>
                    </a:srgbClr>
                  </a:solidFill>
                  <a:latin typeface="Noto Sans CJK SC"/>
                  <a:ea typeface="Microsoft YaHei"/>
                  <a:cs typeface="Noto Sans CJK SC"/>
                </a:rPr>
                <a:t>01</a:t>
              </a:r>
            </a:p>
          </p:txBody>
        </p:sp>
        <p:grpSp>
          <p:nvGrpSpPr>
            <p:cNvPr id="14" name="Group 14"/>
            <p:cNvGrpSpPr/>
            <p:nvPr/>
          </p:nvGrpSpPr>
          <p:grpSpPr>
            <a:xfrm>
              <a:off x="1016000" y="2705100"/>
              <a:ext cx="177800" cy="228600"/>
              <a:chOff x="1016000" y="2705100"/>
              <a:chExt cx="177800" cy="2286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1130300" y="2705100"/>
                <a:ext cx="6350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63500" h="63500">
                    <a:moveTo>
                      <a:pt x="0" y="0"/>
                    </a:moveTo>
                    <a:lnTo>
                      <a:pt x="0" y="50800"/>
                    </a:lnTo>
                    <a:cubicBezTo>
                      <a:pt x="0" y="57814"/>
                      <a:pt x="5686" y="63500"/>
                      <a:pt x="12700" y="63500"/>
                    </a:cubicBezTo>
                    <a:lnTo>
                      <a:pt x="63500" y="6350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10" name="Freeform 10"/>
              <p:cNvSpPr/>
              <p:nvPr/>
            </p:nvSpPr>
            <p:spPr>
              <a:xfrm>
                <a:off x="1016000" y="2705100"/>
                <a:ext cx="177800" cy="228600"/>
              </a:xfrm>
              <a:custGeom>
                <a:avLst/>
                <a:gdLst/>
                <a:ahLst/>
                <a:cxnLst/>
                <a:rect l="l" t="t" r="r" b="b"/>
                <a:pathLst>
                  <a:path w="177800" h="228600">
                    <a:moveTo>
                      <a:pt x="152400" y="228600"/>
                    </a:moveTo>
                    <a:lnTo>
                      <a:pt x="25400" y="228600"/>
                    </a:lnTo>
                    <a:cubicBezTo>
                      <a:pt x="11372" y="228600"/>
                      <a:pt x="0" y="217228"/>
                      <a:pt x="0" y="203200"/>
                    </a:cubicBezTo>
                    <a:lnTo>
                      <a:pt x="0" y="25400"/>
                    </a:lnTo>
                    <a:cubicBezTo>
                      <a:pt x="0" y="11372"/>
                      <a:pt x="11372" y="0"/>
                      <a:pt x="25400" y="0"/>
                    </a:cubicBezTo>
                    <a:lnTo>
                      <a:pt x="114300" y="0"/>
                    </a:lnTo>
                    <a:lnTo>
                      <a:pt x="177800" y="63500"/>
                    </a:lnTo>
                    <a:lnTo>
                      <a:pt x="177800" y="203200"/>
                    </a:lnTo>
                    <a:cubicBezTo>
                      <a:pt x="177800" y="217228"/>
                      <a:pt x="166428" y="228600"/>
                      <a:pt x="152400" y="228600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11" name="Freeform 11"/>
              <p:cNvSpPr/>
              <p:nvPr/>
            </p:nvSpPr>
            <p:spPr>
              <a:xfrm>
                <a:off x="1066800" y="2781300"/>
                <a:ext cx="1270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2700" h="9525">
                    <a:moveTo>
                      <a:pt x="0" y="0"/>
                    </a:moveTo>
                    <a:lnTo>
                      <a:pt x="12700" y="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12" name="Freeform 12"/>
              <p:cNvSpPr/>
              <p:nvPr/>
            </p:nvSpPr>
            <p:spPr>
              <a:xfrm>
                <a:off x="1066800" y="2832100"/>
                <a:ext cx="7620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9525">
                    <a:moveTo>
                      <a:pt x="0" y="0"/>
                    </a:moveTo>
                    <a:lnTo>
                      <a:pt x="76200" y="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13" name="Freeform 13"/>
              <p:cNvSpPr/>
              <p:nvPr/>
            </p:nvSpPr>
            <p:spPr>
              <a:xfrm>
                <a:off x="1066800" y="2882900"/>
                <a:ext cx="7620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9525">
                    <a:moveTo>
                      <a:pt x="0" y="0"/>
                    </a:moveTo>
                    <a:lnTo>
                      <a:pt x="76200" y="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</p:grpSp>
        <p:sp>
          <p:nvSpPr>
            <p:cNvPr id="15" name="TextBox 15"/>
            <p:cNvSpPr txBox="1"/>
            <p:nvPr/>
          </p:nvSpPr>
          <p:spPr>
            <a:xfrm>
              <a:off x="933450" y="29813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标准制定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937260" y="3299460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中汽中心牵头制定术语、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937260" y="3537585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分类及测试国家标准，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937260" y="377571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规范行业发展路径。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3619500" y="1897380"/>
            <a:ext cx="2476500" cy="3055620"/>
            <a:chOff x="3619500" y="1897380"/>
            <a:chExt cx="2476500" cy="3055620"/>
          </a:xfrm>
        </p:grpSpPr>
        <p:sp>
          <p:nvSpPr>
            <p:cNvPr id="20" name="Freeform 20"/>
            <p:cNvSpPr/>
            <p:nvPr/>
          </p:nvSpPr>
          <p:spPr>
            <a:xfrm>
              <a:off x="3619500" y="1905000"/>
              <a:ext cx="2476500" cy="3048000"/>
            </a:xfrm>
            <a:custGeom>
              <a:avLst/>
              <a:gdLst/>
              <a:ahLst/>
              <a:cxnLst/>
              <a:rect l="l" t="t" r="r" b="b"/>
              <a:pathLst>
                <a:path w="2476500" h="3048000">
                  <a:moveTo>
                    <a:pt x="114300" y="0"/>
                  </a:moveTo>
                  <a:lnTo>
                    <a:pt x="2362200" y="0"/>
                  </a:lnTo>
                  <a:cubicBezTo>
                    <a:pt x="2425326" y="0"/>
                    <a:pt x="2476500" y="51174"/>
                    <a:pt x="2476500" y="114300"/>
                  </a:cubicBezTo>
                  <a:lnTo>
                    <a:pt x="2476500" y="2933700"/>
                  </a:lnTo>
                  <a:cubicBezTo>
                    <a:pt x="2476500" y="2996826"/>
                    <a:pt x="2425326" y="3048000"/>
                    <a:pt x="2362200" y="3048000"/>
                  </a:cubicBezTo>
                  <a:lnTo>
                    <a:pt x="114300" y="3048000"/>
                  </a:lnTo>
                  <a:cubicBezTo>
                    <a:pt x="51174" y="3048000"/>
                    <a:pt x="0" y="2996826"/>
                    <a:pt x="0" y="29337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8F9FA"/>
            </a:solidFill>
            <a:ln w="19050">
              <a:solidFill>
                <a:srgbClr val="E0F7FA"/>
              </a:solidFill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3764280" y="1897380"/>
              <a:ext cx="698716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b="1" dirty="0">
                  <a:solidFill>
                    <a:srgbClr val="FF6B35">
                      <a:alphaMod val="20000"/>
                    </a:srgbClr>
                  </a:solidFill>
                  <a:latin typeface="Noto Sans CJK SC"/>
                  <a:ea typeface="Microsoft YaHei"/>
                  <a:cs typeface="Noto Sans CJK SC"/>
                </a:rPr>
                <a:t>02</a:t>
              </a:r>
            </a:p>
          </p:txBody>
        </p:sp>
        <p:grpSp>
          <p:nvGrpSpPr>
            <p:cNvPr id="24" name="Group 24"/>
            <p:cNvGrpSpPr/>
            <p:nvPr/>
          </p:nvGrpSpPr>
          <p:grpSpPr>
            <a:xfrm>
              <a:off x="3842525" y="2699525"/>
              <a:ext cx="239751" cy="239751"/>
              <a:chOff x="3842525" y="2699525"/>
              <a:chExt cx="239751" cy="239751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3842525" y="2699525"/>
                <a:ext cx="239751" cy="239751"/>
              </a:xfrm>
              <a:custGeom>
                <a:avLst/>
                <a:gdLst/>
                <a:ahLst/>
                <a:cxnLst/>
                <a:rect l="l" t="t" r="r" b="b"/>
                <a:pathLst>
                  <a:path w="239751" h="239751">
                    <a:moveTo>
                      <a:pt x="98603" y="22301"/>
                    </a:moveTo>
                    <a:cubicBezTo>
                      <a:pt x="104013" y="0"/>
                      <a:pt x="135738" y="0"/>
                      <a:pt x="141148" y="22301"/>
                    </a:cubicBezTo>
                    <a:cubicBezTo>
                      <a:pt x="142794" y="29096"/>
                      <a:pt x="147587" y="34697"/>
                      <a:pt x="154047" y="37373"/>
                    </a:cubicBezTo>
                    <a:cubicBezTo>
                      <a:pt x="160506" y="40049"/>
                      <a:pt x="167855" y="39479"/>
                      <a:pt x="173825" y="35839"/>
                    </a:cubicBezTo>
                    <a:cubicBezTo>
                      <a:pt x="193421" y="23901"/>
                      <a:pt x="215862" y="46330"/>
                      <a:pt x="203924" y="65938"/>
                    </a:cubicBezTo>
                    <a:cubicBezTo>
                      <a:pt x="200289" y="71906"/>
                      <a:pt x="199721" y="79249"/>
                      <a:pt x="202394" y="85704"/>
                    </a:cubicBezTo>
                    <a:cubicBezTo>
                      <a:pt x="205067" y="92160"/>
                      <a:pt x="210660" y="96952"/>
                      <a:pt x="217449" y="98603"/>
                    </a:cubicBezTo>
                    <a:cubicBezTo>
                      <a:pt x="239751" y="104013"/>
                      <a:pt x="239751" y="135738"/>
                      <a:pt x="217449" y="141148"/>
                    </a:cubicBezTo>
                    <a:cubicBezTo>
                      <a:pt x="210654" y="142794"/>
                      <a:pt x="205054" y="147587"/>
                      <a:pt x="202378" y="154047"/>
                    </a:cubicBezTo>
                    <a:cubicBezTo>
                      <a:pt x="199702" y="160506"/>
                      <a:pt x="200271" y="167855"/>
                      <a:pt x="203911" y="173825"/>
                    </a:cubicBezTo>
                    <a:cubicBezTo>
                      <a:pt x="215849" y="193421"/>
                      <a:pt x="193421" y="215862"/>
                      <a:pt x="173812" y="203924"/>
                    </a:cubicBezTo>
                    <a:cubicBezTo>
                      <a:pt x="167845" y="200289"/>
                      <a:pt x="160502" y="199721"/>
                      <a:pt x="154046" y="202394"/>
                    </a:cubicBezTo>
                    <a:cubicBezTo>
                      <a:pt x="147591" y="205067"/>
                      <a:pt x="142799" y="210660"/>
                      <a:pt x="141148" y="217449"/>
                    </a:cubicBezTo>
                    <a:cubicBezTo>
                      <a:pt x="135738" y="239751"/>
                      <a:pt x="104013" y="239751"/>
                      <a:pt x="98603" y="217449"/>
                    </a:cubicBezTo>
                    <a:cubicBezTo>
                      <a:pt x="96956" y="210654"/>
                      <a:pt x="92163" y="205054"/>
                      <a:pt x="85704" y="202378"/>
                    </a:cubicBezTo>
                    <a:cubicBezTo>
                      <a:pt x="79245" y="199702"/>
                      <a:pt x="71895" y="200271"/>
                      <a:pt x="65926" y="203911"/>
                    </a:cubicBezTo>
                    <a:cubicBezTo>
                      <a:pt x="46330" y="215849"/>
                      <a:pt x="23889" y="193421"/>
                      <a:pt x="35827" y="173812"/>
                    </a:cubicBezTo>
                    <a:cubicBezTo>
                      <a:pt x="39461" y="167845"/>
                      <a:pt x="40030" y="160502"/>
                      <a:pt x="37357" y="154046"/>
                    </a:cubicBezTo>
                    <a:cubicBezTo>
                      <a:pt x="34684" y="147591"/>
                      <a:pt x="29090" y="142799"/>
                      <a:pt x="22301" y="141148"/>
                    </a:cubicBezTo>
                    <a:cubicBezTo>
                      <a:pt x="0" y="135738"/>
                      <a:pt x="0" y="104013"/>
                      <a:pt x="22301" y="98603"/>
                    </a:cubicBezTo>
                    <a:cubicBezTo>
                      <a:pt x="29096" y="96956"/>
                      <a:pt x="34697" y="92163"/>
                      <a:pt x="37373" y="85704"/>
                    </a:cubicBezTo>
                    <a:cubicBezTo>
                      <a:pt x="40049" y="79245"/>
                      <a:pt x="39479" y="71895"/>
                      <a:pt x="35839" y="65926"/>
                    </a:cubicBezTo>
                    <a:cubicBezTo>
                      <a:pt x="23901" y="46330"/>
                      <a:pt x="46330" y="23889"/>
                      <a:pt x="65938" y="35827"/>
                    </a:cubicBezTo>
                    <a:cubicBezTo>
                      <a:pt x="78638" y="43548"/>
                      <a:pt x="95098" y="36716"/>
                      <a:pt x="98603" y="22301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23" name="Freeform 23"/>
              <p:cNvSpPr/>
              <p:nvPr/>
            </p:nvSpPr>
            <p:spPr>
              <a:xfrm>
                <a:off x="3924300" y="2781300"/>
                <a:ext cx="7620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76200">
                    <a:moveTo>
                      <a:pt x="0" y="38100"/>
                    </a:moveTo>
                    <a:cubicBezTo>
                      <a:pt x="0" y="59142"/>
                      <a:pt x="17058" y="76200"/>
                      <a:pt x="38100" y="76200"/>
                    </a:cubicBezTo>
                    <a:cubicBezTo>
                      <a:pt x="59142" y="76200"/>
                      <a:pt x="76200" y="59142"/>
                      <a:pt x="76200" y="38100"/>
                    </a:cubicBezTo>
                    <a:cubicBezTo>
                      <a:pt x="76200" y="17058"/>
                      <a:pt x="59142" y="0"/>
                      <a:pt x="38100" y="0"/>
                    </a:cubicBezTo>
                    <a:cubicBezTo>
                      <a:pt x="17058" y="0"/>
                      <a:pt x="0" y="17058"/>
                      <a:pt x="0" y="38100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</p:grpSp>
        <p:sp>
          <p:nvSpPr>
            <p:cNvPr id="25" name="TextBox 25"/>
            <p:cNvSpPr txBox="1"/>
            <p:nvPr/>
          </p:nvSpPr>
          <p:spPr>
            <a:xfrm>
              <a:off x="3790950" y="29813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量产阶段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794760" y="3299460"/>
              <a:ext cx="1739265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2026年进入“标准牵引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3794760" y="3537585"/>
              <a:ext cx="1879473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量产”阶段，半固态电池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3794760" y="3775710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实现小规模装车应用。</a:t>
              </a:r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6477000" y="1897380"/>
            <a:ext cx="2476500" cy="3055620"/>
            <a:chOff x="6477000" y="1897380"/>
            <a:chExt cx="2476500" cy="3055620"/>
          </a:xfrm>
        </p:grpSpPr>
        <p:sp>
          <p:nvSpPr>
            <p:cNvPr id="30" name="Freeform 30"/>
            <p:cNvSpPr/>
            <p:nvPr/>
          </p:nvSpPr>
          <p:spPr>
            <a:xfrm>
              <a:off x="6477000" y="1905000"/>
              <a:ext cx="2476500" cy="3048000"/>
            </a:xfrm>
            <a:custGeom>
              <a:avLst/>
              <a:gdLst/>
              <a:ahLst/>
              <a:cxnLst/>
              <a:rect l="l" t="t" r="r" b="b"/>
              <a:pathLst>
                <a:path w="2476500" h="3048000">
                  <a:moveTo>
                    <a:pt x="114300" y="0"/>
                  </a:moveTo>
                  <a:lnTo>
                    <a:pt x="2362200" y="0"/>
                  </a:lnTo>
                  <a:cubicBezTo>
                    <a:pt x="2425326" y="0"/>
                    <a:pt x="2476500" y="51174"/>
                    <a:pt x="2476500" y="114300"/>
                  </a:cubicBezTo>
                  <a:lnTo>
                    <a:pt x="2476500" y="2933700"/>
                  </a:lnTo>
                  <a:cubicBezTo>
                    <a:pt x="2476500" y="2996826"/>
                    <a:pt x="2425326" y="3048000"/>
                    <a:pt x="2362200" y="3048000"/>
                  </a:cubicBezTo>
                  <a:lnTo>
                    <a:pt x="114300" y="3048000"/>
                  </a:lnTo>
                  <a:cubicBezTo>
                    <a:pt x="51174" y="3048000"/>
                    <a:pt x="0" y="2996826"/>
                    <a:pt x="0" y="29337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8F9FA"/>
            </a:solidFill>
            <a:ln w="19050">
              <a:solidFill>
                <a:srgbClr val="E0F7FA"/>
              </a:solidFill>
            </a:ln>
          </p:spPr>
        </p:sp>
        <p:sp>
          <p:nvSpPr>
            <p:cNvPr id="31" name="TextBox 31"/>
            <p:cNvSpPr txBox="1"/>
            <p:nvPr/>
          </p:nvSpPr>
          <p:spPr>
            <a:xfrm>
              <a:off x="6621780" y="1897380"/>
              <a:ext cx="698716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b="1" dirty="0">
                  <a:solidFill>
                    <a:srgbClr val="FF6B35">
                      <a:alphaMod val="20000"/>
                    </a:srgbClr>
                  </a:solidFill>
                  <a:latin typeface="Noto Sans CJK SC"/>
                  <a:ea typeface="Microsoft YaHei"/>
                  <a:cs typeface="Noto Sans CJK SC"/>
                </a:rPr>
                <a:t>03</a:t>
              </a:r>
            </a:p>
          </p:txBody>
        </p:sp>
        <p:grpSp>
          <p:nvGrpSpPr>
            <p:cNvPr id="35" name="Group 35"/>
            <p:cNvGrpSpPr/>
            <p:nvPr/>
          </p:nvGrpSpPr>
          <p:grpSpPr>
            <a:xfrm>
              <a:off x="6691819" y="2700881"/>
              <a:ext cx="256152" cy="220068"/>
              <a:chOff x="6691819" y="2700881"/>
              <a:chExt cx="256152" cy="220068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6819900" y="2781300"/>
                <a:ext cx="9525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50800">
                    <a:moveTo>
                      <a:pt x="0" y="0"/>
                    </a:moveTo>
                    <a:lnTo>
                      <a:pt x="0" y="5080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33" name="Freeform 33"/>
              <p:cNvSpPr/>
              <p:nvPr/>
            </p:nvSpPr>
            <p:spPr>
              <a:xfrm>
                <a:off x="6691819" y="2700881"/>
                <a:ext cx="256152" cy="220068"/>
              </a:xfrm>
              <a:custGeom>
                <a:avLst/>
                <a:gdLst/>
                <a:ahLst/>
                <a:cxnLst/>
                <a:rect l="l" t="t" r="r" b="b"/>
                <a:pathLst>
                  <a:path w="256152" h="220068">
                    <a:moveTo>
                      <a:pt x="107291" y="11725"/>
                    </a:moveTo>
                    <a:lnTo>
                      <a:pt x="4345" y="183607"/>
                    </a:lnTo>
                    <a:cubicBezTo>
                      <a:pt x="26" y="191085"/>
                      <a:pt x="0" y="200294"/>
                      <a:pt x="4276" y="207797"/>
                    </a:cubicBezTo>
                    <a:cubicBezTo>
                      <a:pt x="8551" y="215300"/>
                      <a:pt x="16487" y="219971"/>
                      <a:pt x="25122" y="220068"/>
                    </a:cubicBezTo>
                    <a:lnTo>
                      <a:pt x="231040" y="220068"/>
                    </a:lnTo>
                    <a:cubicBezTo>
                      <a:pt x="239671" y="219969"/>
                      <a:pt x="247602" y="215299"/>
                      <a:pt x="251877" y="207800"/>
                    </a:cubicBezTo>
                    <a:cubicBezTo>
                      <a:pt x="256152" y="200301"/>
                      <a:pt x="256129" y="191097"/>
                      <a:pt x="251817" y="183619"/>
                    </a:cubicBezTo>
                    <a:lnTo>
                      <a:pt x="148871" y="11712"/>
                    </a:lnTo>
                    <a:cubicBezTo>
                      <a:pt x="144466" y="4441"/>
                      <a:pt x="136582" y="0"/>
                      <a:pt x="128081" y="0"/>
                    </a:cubicBezTo>
                    <a:cubicBezTo>
                      <a:pt x="119580" y="0"/>
                      <a:pt x="111696" y="4441"/>
                      <a:pt x="107291" y="11712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34" name="Freeform 34"/>
              <p:cNvSpPr/>
              <p:nvPr/>
            </p:nvSpPr>
            <p:spPr>
              <a:xfrm>
                <a:off x="6819900" y="287020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127" y="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</p:grpSp>
        <p:sp>
          <p:nvSpPr>
            <p:cNvPr id="36" name="TextBox 36"/>
            <p:cNvSpPr txBox="1"/>
            <p:nvPr/>
          </p:nvSpPr>
          <p:spPr>
            <a:xfrm>
              <a:off x="6648450" y="29813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技术瓶颈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6652260" y="3299460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半固态电池一致性待解，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6652260" y="3537585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全固态界面阻抗问题仍需</a:t>
              </a: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6652260" y="3775710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持续攻关突破。</a:t>
              </a:r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9334500" y="1897380"/>
            <a:ext cx="2476500" cy="3055620"/>
            <a:chOff x="9334500" y="1897380"/>
            <a:chExt cx="2476500" cy="3055620"/>
          </a:xfrm>
        </p:grpSpPr>
        <p:sp>
          <p:nvSpPr>
            <p:cNvPr id="41" name="Freeform 41"/>
            <p:cNvSpPr/>
            <p:nvPr/>
          </p:nvSpPr>
          <p:spPr>
            <a:xfrm>
              <a:off x="9334500" y="1905000"/>
              <a:ext cx="2476500" cy="3048000"/>
            </a:xfrm>
            <a:custGeom>
              <a:avLst/>
              <a:gdLst/>
              <a:ahLst/>
              <a:cxnLst/>
              <a:rect l="l" t="t" r="r" b="b"/>
              <a:pathLst>
                <a:path w="2476500" h="3048000">
                  <a:moveTo>
                    <a:pt x="114300" y="0"/>
                  </a:moveTo>
                  <a:lnTo>
                    <a:pt x="2362200" y="0"/>
                  </a:lnTo>
                  <a:cubicBezTo>
                    <a:pt x="2425326" y="0"/>
                    <a:pt x="2476500" y="51174"/>
                    <a:pt x="2476500" y="114300"/>
                  </a:cubicBezTo>
                  <a:lnTo>
                    <a:pt x="2476500" y="2933700"/>
                  </a:lnTo>
                  <a:cubicBezTo>
                    <a:pt x="2476500" y="2996826"/>
                    <a:pt x="2425326" y="3048000"/>
                    <a:pt x="2362200" y="3048000"/>
                  </a:cubicBezTo>
                  <a:lnTo>
                    <a:pt x="114300" y="3048000"/>
                  </a:lnTo>
                  <a:cubicBezTo>
                    <a:pt x="51174" y="3048000"/>
                    <a:pt x="0" y="2996826"/>
                    <a:pt x="0" y="29337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8F9FA"/>
            </a:solidFill>
            <a:ln w="19050">
              <a:solidFill>
                <a:srgbClr val="E0F7FA"/>
              </a:solidFill>
            </a:ln>
          </p:spPr>
        </p:sp>
        <p:sp>
          <p:nvSpPr>
            <p:cNvPr id="42" name="TextBox 42"/>
            <p:cNvSpPr txBox="1"/>
            <p:nvPr/>
          </p:nvSpPr>
          <p:spPr>
            <a:xfrm>
              <a:off x="9479280" y="1897380"/>
              <a:ext cx="698716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b="1" dirty="0">
                  <a:solidFill>
                    <a:srgbClr val="FF6B35">
                      <a:alphaMod val="20000"/>
                    </a:srgbClr>
                  </a:solidFill>
                  <a:latin typeface="Noto Sans CJK SC"/>
                  <a:ea typeface="Microsoft YaHei"/>
                  <a:cs typeface="Noto Sans CJK SC"/>
                </a:rPr>
                <a:t>04</a:t>
              </a:r>
            </a:p>
          </p:txBody>
        </p:sp>
        <p:grpSp>
          <p:nvGrpSpPr>
            <p:cNvPr id="46" name="Group 46"/>
            <p:cNvGrpSpPr/>
            <p:nvPr/>
          </p:nvGrpSpPr>
          <p:grpSpPr>
            <a:xfrm>
              <a:off x="9563100" y="2730500"/>
              <a:ext cx="228600" cy="177800"/>
              <a:chOff x="9563100" y="2730500"/>
              <a:chExt cx="228600" cy="177800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9588500" y="2857500"/>
                <a:ext cx="5080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50800" h="50800">
                    <a:moveTo>
                      <a:pt x="0" y="25400"/>
                    </a:moveTo>
                    <a:cubicBezTo>
                      <a:pt x="0" y="39428"/>
                      <a:pt x="11372" y="50800"/>
                      <a:pt x="25400" y="50800"/>
                    </a:cubicBezTo>
                    <a:cubicBezTo>
                      <a:pt x="39428" y="50800"/>
                      <a:pt x="50800" y="39428"/>
                      <a:pt x="50800" y="25400"/>
                    </a:cubicBezTo>
                    <a:cubicBezTo>
                      <a:pt x="50800" y="11372"/>
                      <a:pt x="39428" y="0"/>
                      <a:pt x="25400" y="0"/>
                    </a:cubicBezTo>
                    <a:cubicBezTo>
                      <a:pt x="11372" y="0"/>
                      <a:pt x="0" y="11372"/>
                      <a:pt x="0" y="25400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44" name="Freeform 44"/>
              <p:cNvSpPr/>
              <p:nvPr/>
            </p:nvSpPr>
            <p:spPr>
              <a:xfrm>
                <a:off x="9715500" y="2857500"/>
                <a:ext cx="5080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50800" h="50800">
                    <a:moveTo>
                      <a:pt x="0" y="25400"/>
                    </a:moveTo>
                    <a:cubicBezTo>
                      <a:pt x="0" y="39428"/>
                      <a:pt x="11372" y="50800"/>
                      <a:pt x="25400" y="50800"/>
                    </a:cubicBezTo>
                    <a:cubicBezTo>
                      <a:pt x="39428" y="50800"/>
                      <a:pt x="50800" y="39428"/>
                      <a:pt x="50800" y="25400"/>
                    </a:cubicBezTo>
                    <a:cubicBezTo>
                      <a:pt x="50800" y="11372"/>
                      <a:pt x="39428" y="0"/>
                      <a:pt x="25400" y="0"/>
                    </a:cubicBezTo>
                    <a:cubicBezTo>
                      <a:pt x="11372" y="0"/>
                      <a:pt x="0" y="11372"/>
                      <a:pt x="0" y="25400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45" name="Freeform 45"/>
              <p:cNvSpPr/>
              <p:nvPr/>
            </p:nvSpPr>
            <p:spPr>
              <a:xfrm>
                <a:off x="9563100" y="2730500"/>
                <a:ext cx="22860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228600" h="152400">
                    <a:moveTo>
                      <a:pt x="25400" y="152400"/>
                    </a:moveTo>
                    <a:lnTo>
                      <a:pt x="0" y="152400"/>
                    </a:lnTo>
                    <a:lnTo>
                      <a:pt x="0" y="12700"/>
                    </a:lnTo>
                    <a:cubicBezTo>
                      <a:pt x="0" y="5686"/>
                      <a:pt x="5686" y="0"/>
                      <a:pt x="12700" y="0"/>
                    </a:cubicBezTo>
                    <a:lnTo>
                      <a:pt x="127000" y="0"/>
                    </a:lnTo>
                    <a:lnTo>
                      <a:pt x="127000" y="152400"/>
                    </a:lnTo>
                    <a:moveTo>
                      <a:pt x="76200" y="152400"/>
                    </a:moveTo>
                    <a:lnTo>
                      <a:pt x="152400" y="152400"/>
                    </a:lnTo>
                    <a:moveTo>
                      <a:pt x="203200" y="152400"/>
                    </a:moveTo>
                    <a:lnTo>
                      <a:pt x="228600" y="152400"/>
                    </a:lnTo>
                    <a:lnTo>
                      <a:pt x="228600" y="76200"/>
                    </a:lnTo>
                    <a:lnTo>
                      <a:pt x="127000" y="76200"/>
                    </a:lnTo>
                    <a:moveTo>
                      <a:pt x="127000" y="12700"/>
                    </a:moveTo>
                    <a:lnTo>
                      <a:pt x="190500" y="12700"/>
                    </a:lnTo>
                    <a:lnTo>
                      <a:pt x="228600" y="7620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</p:grpSp>
        <p:sp>
          <p:nvSpPr>
            <p:cNvPr id="47" name="TextBox 47"/>
            <p:cNvSpPr txBox="1"/>
            <p:nvPr/>
          </p:nvSpPr>
          <p:spPr>
            <a:xfrm>
              <a:off x="9505950" y="29813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装车预期</a:t>
              </a:r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9509760" y="3299460"/>
              <a:ext cx="1739265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全固态电池预计2026-</a:t>
              </a:r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9509760" y="3537585"/>
              <a:ext cx="1818132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2027年开始在高端车型</a:t>
              </a:r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9509760" y="3775710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小批量装车交付。</a:t>
              </a:r>
            </a:p>
          </p:txBody>
        </p:sp>
      </p:grpSp>
      <p:sp>
        <p:nvSpPr>
          <p:cNvPr id="52" name="TextBox 52"/>
          <p:cNvSpPr txBox="1"/>
          <p:nvPr/>
        </p:nvSpPr>
        <p:spPr>
          <a:xfrm>
            <a:off x="5604796" y="6475095"/>
            <a:ext cx="982409" cy="1828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900" dirty="0">
                <a:solidFill>
                  <a:srgbClr val="999999"/>
                </a:solidFill>
                <a:latin typeface="Noto Sans CJK SC"/>
                <a:ea typeface="Microsoft YaHei"/>
                <a:cs typeface="Noto Sans CJK SC"/>
              </a:rPr>
              <a:t>Devnors AI 生成</a:t>
            </a:r>
          </a:p>
        </p:txBody>
      </p:sp>
    </p:spTree>
  </p:cSld>
  <p:clrMapOvr>
    <a:masterClrMapping/>
  </p:clrMapOvr>
  <p:transition xmlns:p14="http://schemas.microsoft.com/office/powerpoint/2010/main" p14:dur="4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9" grpId="0"/>
      <p:bldP spid="29" grpId="0"/>
      <p:bldP spid="40" grpId="0"/>
      <p:bldP spid="5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6762274" cy="747713"/>
            <a:chOff x="542925" y="423862"/>
            <a:chExt cx="6762274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3800868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智能驾驶城市NOA全覆盖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6752749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一二线城市覆盖率超85%，轻地图方案降低部署成本，智驾成为标配。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62000" y="1524000"/>
            <a:ext cx="5143500" cy="2286000"/>
            <a:chOff x="762000" y="1524000"/>
            <a:chExt cx="5143500" cy="2286000"/>
          </a:xfrm>
        </p:grpSpPr>
        <p:sp>
          <p:nvSpPr>
            <p:cNvPr id="6" name="Freeform 6"/>
            <p:cNvSpPr/>
            <p:nvPr/>
          </p:nvSpPr>
          <p:spPr>
            <a:xfrm>
              <a:off x="762000" y="1524000"/>
              <a:ext cx="5143500" cy="2286000"/>
            </a:xfrm>
            <a:custGeom>
              <a:avLst/>
              <a:gdLst/>
              <a:ahLst/>
              <a:cxnLst/>
              <a:rect l="l" t="t" r="r" b="b"/>
              <a:pathLst>
                <a:path w="5143500" h="2286000">
                  <a:moveTo>
                    <a:pt x="114300" y="0"/>
                  </a:moveTo>
                  <a:lnTo>
                    <a:pt x="5029200" y="0"/>
                  </a:lnTo>
                  <a:cubicBezTo>
                    <a:pt x="5092326" y="0"/>
                    <a:pt x="5143500" y="51174"/>
                    <a:pt x="5143500" y="114300"/>
                  </a:cubicBezTo>
                  <a:lnTo>
                    <a:pt x="5143500" y="2171700"/>
                  </a:lnTo>
                  <a:cubicBezTo>
                    <a:pt x="5143500" y="2234826"/>
                    <a:pt x="5092326" y="2286000"/>
                    <a:pt x="5029200" y="2286000"/>
                  </a:cubicBezTo>
                  <a:lnTo>
                    <a:pt x="114300" y="2286000"/>
                  </a:lnTo>
                  <a:cubicBezTo>
                    <a:pt x="51174" y="2286000"/>
                    <a:pt x="0" y="2234826"/>
                    <a:pt x="0" y="21717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8F9FA"/>
            </a:solidFill>
            <a:ln w="19050">
              <a:solidFill>
                <a:srgbClr val="E0F7FA"/>
              </a:solidFill>
            </a:ln>
          </p:spPr>
        </p:sp>
        <p:grpSp>
          <p:nvGrpSpPr>
            <p:cNvPr id="9" name="Group 9"/>
            <p:cNvGrpSpPr/>
            <p:nvPr/>
          </p:nvGrpSpPr>
          <p:grpSpPr>
            <a:xfrm>
              <a:off x="1083520" y="1882037"/>
              <a:ext cx="195159" cy="216259"/>
              <a:chOff x="1083520" y="1882037"/>
              <a:chExt cx="195159" cy="216259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147762" y="1946275"/>
                <a:ext cx="66675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66675">
                    <a:moveTo>
                      <a:pt x="0" y="33338"/>
                    </a:moveTo>
                    <a:cubicBezTo>
                      <a:pt x="0" y="51749"/>
                      <a:pt x="14926" y="66675"/>
                      <a:pt x="33338" y="66675"/>
                    </a:cubicBezTo>
                    <a:cubicBezTo>
                      <a:pt x="51749" y="66675"/>
                      <a:pt x="66675" y="51749"/>
                      <a:pt x="66675" y="33338"/>
                    </a:cubicBezTo>
                    <a:cubicBezTo>
                      <a:pt x="66675" y="14926"/>
                      <a:pt x="51749" y="0"/>
                      <a:pt x="33338" y="0"/>
                    </a:cubicBezTo>
                    <a:cubicBezTo>
                      <a:pt x="14926" y="0"/>
                      <a:pt x="0" y="14926"/>
                      <a:pt x="0" y="33338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1083520" y="1882037"/>
                <a:ext cx="195159" cy="216259"/>
              </a:xfrm>
              <a:custGeom>
                <a:avLst/>
                <a:gdLst/>
                <a:ahLst/>
                <a:cxnLst/>
                <a:rect l="l" t="t" r="r" b="b"/>
                <a:pathLst>
                  <a:path w="195159" h="216259">
                    <a:moveTo>
                      <a:pt x="160443" y="160439"/>
                    </a:moveTo>
                    <a:lnTo>
                      <a:pt x="113293" y="207590"/>
                    </a:lnTo>
                    <a:cubicBezTo>
                      <a:pt x="104615" y="216259"/>
                      <a:pt x="90555" y="216259"/>
                      <a:pt x="81878" y="207590"/>
                    </a:cubicBezTo>
                    <a:lnTo>
                      <a:pt x="34716" y="160439"/>
                    </a:lnTo>
                    <a:cubicBezTo>
                      <a:pt x="0" y="125721"/>
                      <a:pt x="1" y="69434"/>
                      <a:pt x="34718" y="34717"/>
                    </a:cubicBezTo>
                    <a:cubicBezTo>
                      <a:pt x="69436" y="0"/>
                      <a:pt x="125723" y="0"/>
                      <a:pt x="160441" y="34717"/>
                    </a:cubicBezTo>
                    <a:cubicBezTo>
                      <a:pt x="195158" y="69434"/>
                      <a:pt x="195159" y="125721"/>
                      <a:pt x="160443" y="160439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</p:grpSp>
        <p:sp>
          <p:nvSpPr>
            <p:cNvPr id="10" name="TextBox 10"/>
            <p:cNvSpPr txBox="1"/>
            <p:nvPr/>
          </p:nvSpPr>
          <p:spPr>
            <a:xfrm>
              <a:off x="1407795" y="1869758"/>
              <a:ext cx="1054036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覆盖范围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413510" y="2204085"/>
              <a:ext cx="2107311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一二线城市NOA覆盖率已超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413510" y="2442210"/>
              <a:ext cx="1896999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85%，并正快速向三四线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413510" y="2680335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城市下沉普及。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6286500" y="1524000"/>
            <a:ext cx="5143500" cy="2286000"/>
            <a:chOff x="6286500" y="1524000"/>
            <a:chExt cx="5143500" cy="2286000"/>
          </a:xfrm>
        </p:grpSpPr>
        <p:sp>
          <p:nvSpPr>
            <p:cNvPr id="15" name="Freeform 15"/>
            <p:cNvSpPr/>
            <p:nvPr/>
          </p:nvSpPr>
          <p:spPr>
            <a:xfrm>
              <a:off x="6286500" y="1524000"/>
              <a:ext cx="5143500" cy="2286000"/>
            </a:xfrm>
            <a:custGeom>
              <a:avLst/>
              <a:gdLst/>
              <a:ahLst/>
              <a:cxnLst/>
              <a:rect l="l" t="t" r="r" b="b"/>
              <a:pathLst>
                <a:path w="5143500" h="2286000">
                  <a:moveTo>
                    <a:pt x="114300" y="0"/>
                  </a:moveTo>
                  <a:lnTo>
                    <a:pt x="5029200" y="0"/>
                  </a:lnTo>
                  <a:cubicBezTo>
                    <a:pt x="5092326" y="0"/>
                    <a:pt x="5143500" y="51174"/>
                    <a:pt x="5143500" y="114300"/>
                  </a:cubicBezTo>
                  <a:lnTo>
                    <a:pt x="5143500" y="2171700"/>
                  </a:lnTo>
                  <a:cubicBezTo>
                    <a:pt x="5143500" y="2234826"/>
                    <a:pt x="5092326" y="2286000"/>
                    <a:pt x="5029200" y="2286000"/>
                  </a:cubicBezTo>
                  <a:lnTo>
                    <a:pt x="114300" y="2286000"/>
                  </a:lnTo>
                  <a:cubicBezTo>
                    <a:pt x="51174" y="2286000"/>
                    <a:pt x="0" y="2234826"/>
                    <a:pt x="0" y="21717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8F9FA"/>
            </a:solidFill>
            <a:ln w="19050">
              <a:solidFill>
                <a:srgbClr val="E0F7FA"/>
              </a:solidFill>
            </a:ln>
          </p:spPr>
        </p:sp>
        <p:grpSp>
          <p:nvGrpSpPr>
            <p:cNvPr id="26" name="Group 26"/>
            <p:cNvGrpSpPr/>
            <p:nvPr/>
          </p:nvGrpSpPr>
          <p:grpSpPr>
            <a:xfrm>
              <a:off x="6605588" y="1890712"/>
              <a:ext cx="200025" cy="200025"/>
              <a:chOff x="6605588" y="1890712"/>
              <a:chExt cx="200025" cy="200025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6627812" y="1912938"/>
                <a:ext cx="155575" cy="155575"/>
              </a:xfrm>
              <a:custGeom>
                <a:avLst/>
                <a:gdLst/>
                <a:ahLst/>
                <a:cxnLst/>
                <a:rect l="l" t="t" r="r" b="b"/>
                <a:pathLst>
                  <a:path w="155575" h="155575">
                    <a:moveTo>
                      <a:pt x="0" y="11112"/>
                    </a:moveTo>
                    <a:cubicBezTo>
                      <a:pt x="0" y="4975"/>
                      <a:pt x="4975" y="0"/>
                      <a:pt x="11112" y="0"/>
                    </a:cubicBezTo>
                    <a:lnTo>
                      <a:pt x="144462" y="0"/>
                    </a:lnTo>
                    <a:cubicBezTo>
                      <a:pt x="150600" y="0"/>
                      <a:pt x="155575" y="4975"/>
                      <a:pt x="155575" y="11112"/>
                    </a:cubicBezTo>
                    <a:lnTo>
                      <a:pt x="155575" y="144462"/>
                    </a:lnTo>
                    <a:cubicBezTo>
                      <a:pt x="155575" y="150600"/>
                      <a:pt x="150600" y="155575"/>
                      <a:pt x="144462" y="155575"/>
                    </a:cubicBezTo>
                    <a:lnTo>
                      <a:pt x="11112" y="155575"/>
                    </a:lnTo>
                    <a:cubicBezTo>
                      <a:pt x="4975" y="155575"/>
                      <a:pt x="0" y="150600"/>
                      <a:pt x="0" y="144462"/>
                    </a:cubicBezTo>
                    <a:lnTo>
                      <a:pt x="0" y="11112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17" name="Freeform 17"/>
              <p:cNvSpPr/>
              <p:nvPr/>
            </p:nvSpPr>
            <p:spPr>
              <a:xfrm>
                <a:off x="6672262" y="1957388"/>
                <a:ext cx="66675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66675">
                    <a:moveTo>
                      <a:pt x="0" y="0"/>
                    </a:moveTo>
                    <a:lnTo>
                      <a:pt x="66675" y="0"/>
                    </a:lnTo>
                    <a:lnTo>
                      <a:pt x="66675" y="66675"/>
                    </a:lnTo>
                    <a:lnTo>
                      <a:pt x="0" y="66675"/>
                    </a:ln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18" name="Freeform 18"/>
              <p:cNvSpPr/>
              <p:nvPr/>
            </p:nvSpPr>
            <p:spPr>
              <a:xfrm>
                <a:off x="6605588" y="1968500"/>
                <a:ext cx="222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2225" h="9525">
                    <a:moveTo>
                      <a:pt x="0" y="0"/>
                    </a:moveTo>
                    <a:lnTo>
                      <a:pt x="22225" y="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19" name="Freeform 19"/>
              <p:cNvSpPr/>
              <p:nvPr/>
            </p:nvSpPr>
            <p:spPr>
              <a:xfrm>
                <a:off x="6605588" y="2012950"/>
                <a:ext cx="222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2225" h="9525">
                    <a:moveTo>
                      <a:pt x="0" y="0"/>
                    </a:moveTo>
                    <a:lnTo>
                      <a:pt x="22225" y="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20" name="Freeform 20"/>
              <p:cNvSpPr/>
              <p:nvPr/>
            </p:nvSpPr>
            <p:spPr>
              <a:xfrm>
                <a:off x="6683375" y="1890712"/>
                <a:ext cx="9525" cy="222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2225">
                    <a:moveTo>
                      <a:pt x="0" y="0"/>
                    </a:moveTo>
                    <a:lnTo>
                      <a:pt x="0" y="22225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21" name="Freeform 21"/>
              <p:cNvSpPr/>
              <p:nvPr/>
            </p:nvSpPr>
            <p:spPr>
              <a:xfrm>
                <a:off x="6727825" y="1890712"/>
                <a:ext cx="9525" cy="222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2225">
                    <a:moveTo>
                      <a:pt x="0" y="0"/>
                    </a:moveTo>
                    <a:lnTo>
                      <a:pt x="0" y="22225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22" name="Freeform 22"/>
              <p:cNvSpPr/>
              <p:nvPr/>
            </p:nvSpPr>
            <p:spPr>
              <a:xfrm>
                <a:off x="6783388" y="1968500"/>
                <a:ext cx="222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2225" h="9525">
                    <a:moveTo>
                      <a:pt x="22225" y="0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23" name="Freeform 23"/>
              <p:cNvSpPr/>
              <p:nvPr/>
            </p:nvSpPr>
            <p:spPr>
              <a:xfrm>
                <a:off x="6783388" y="2012950"/>
                <a:ext cx="222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2225" h="9525">
                    <a:moveTo>
                      <a:pt x="22225" y="0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24" name="Freeform 24"/>
              <p:cNvSpPr/>
              <p:nvPr/>
            </p:nvSpPr>
            <p:spPr>
              <a:xfrm>
                <a:off x="6727825" y="2068512"/>
                <a:ext cx="9525" cy="222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2225">
                    <a:moveTo>
                      <a:pt x="0" y="22225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25" name="Freeform 25"/>
              <p:cNvSpPr/>
              <p:nvPr/>
            </p:nvSpPr>
            <p:spPr>
              <a:xfrm>
                <a:off x="6683375" y="2068512"/>
                <a:ext cx="9525" cy="222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2225">
                    <a:moveTo>
                      <a:pt x="0" y="22225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</p:grpSp>
        <p:sp>
          <p:nvSpPr>
            <p:cNvPr id="27" name="TextBox 27"/>
            <p:cNvSpPr txBox="1"/>
            <p:nvPr/>
          </p:nvSpPr>
          <p:spPr>
            <a:xfrm>
              <a:off x="6932295" y="1869758"/>
              <a:ext cx="1054036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技术方案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6938010" y="2204085"/>
              <a:ext cx="2107311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AI与多传感器融合成主流，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6938010" y="2442210"/>
              <a:ext cx="1923288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华为ADS 3.0、小鹏XNGP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6938010" y="2680335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处于行业领先地位。</a:t>
              </a: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762000" y="4000500"/>
            <a:ext cx="5143500" cy="2286000"/>
            <a:chOff x="762000" y="4000500"/>
            <a:chExt cx="5143500" cy="2286000"/>
          </a:xfrm>
        </p:grpSpPr>
        <p:sp>
          <p:nvSpPr>
            <p:cNvPr id="32" name="Freeform 32"/>
            <p:cNvSpPr/>
            <p:nvPr/>
          </p:nvSpPr>
          <p:spPr>
            <a:xfrm>
              <a:off x="762000" y="4000500"/>
              <a:ext cx="5143500" cy="2286000"/>
            </a:xfrm>
            <a:custGeom>
              <a:avLst/>
              <a:gdLst/>
              <a:ahLst/>
              <a:cxnLst/>
              <a:rect l="l" t="t" r="r" b="b"/>
              <a:pathLst>
                <a:path w="5143500" h="2286000">
                  <a:moveTo>
                    <a:pt x="114300" y="0"/>
                  </a:moveTo>
                  <a:lnTo>
                    <a:pt x="5029200" y="0"/>
                  </a:lnTo>
                  <a:cubicBezTo>
                    <a:pt x="5092326" y="0"/>
                    <a:pt x="5143500" y="51174"/>
                    <a:pt x="5143500" y="114300"/>
                  </a:cubicBezTo>
                  <a:lnTo>
                    <a:pt x="5143500" y="2171700"/>
                  </a:lnTo>
                  <a:cubicBezTo>
                    <a:pt x="5143500" y="2234826"/>
                    <a:pt x="5092326" y="2286000"/>
                    <a:pt x="5029200" y="2286000"/>
                  </a:cubicBezTo>
                  <a:lnTo>
                    <a:pt x="114300" y="2286000"/>
                  </a:lnTo>
                  <a:cubicBezTo>
                    <a:pt x="51174" y="2286000"/>
                    <a:pt x="0" y="2234826"/>
                    <a:pt x="0" y="21717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8F9FA"/>
            </a:solidFill>
            <a:ln w="19050">
              <a:solidFill>
                <a:srgbClr val="E0F7FA"/>
              </a:solidFill>
            </a:ln>
          </p:spPr>
        </p:sp>
        <p:grpSp>
          <p:nvGrpSpPr>
            <p:cNvPr id="36" name="Group 36"/>
            <p:cNvGrpSpPr/>
            <p:nvPr/>
          </p:nvGrpSpPr>
          <p:grpSpPr>
            <a:xfrm>
              <a:off x="1081088" y="4367212"/>
              <a:ext cx="200025" cy="200025"/>
              <a:chOff x="1081088" y="4367212"/>
              <a:chExt cx="200025" cy="200025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1081088" y="4367212"/>
                <a:ext cx="200025" cy="200025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200025">
                    <a:moveTo>
                      <a:pt x="0" y="100012"/>
                    </a:moveTo>
                    <a:cubicBezTo>
                      <a:pt x="0" y="155248"/>
                      <a:pt x="44777" y="200025"/>
                      <a:pt x="100012" y="200025"/>
                    </a:cubicBezTo>
                    <a:cubicBezTo>
                      <a:pt x="155248" y="200025"/>
                      <a:pt x="200025" y="155248"/>
                      <a:pt x="200025" y="100012"/>
                    </a:cubicBezTo>
                    <a:cubicBezTo>
                      <a:pt x="200025" y="44777"/>
                      <a:pt x="155248" y="0"/>
                      <a:pt x="100012" y="0"/>
                    </a:cubicBezTo>
                    <a:cubicBezTo>
                      <a:pt x="44777" y="0"/>
                      <a:pt x="0" y="44777"/>
                      <a:pt x="0" y="100012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34" name="Freeform 34"/>
              <p:cNvSpPr/>
              <p:nvPr/>
            </p:nvSpPr>
            <p:spPr>
              <a:xfrm>
                <a:off x="1147762" y="4422499"/>
                <a:ext cx="66675" cy="89453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89453">
                    <a:moveTo>
                      <a:pt x="64452" y="11389"/>
                    </a:moveTo>
                    <a:cubicBezTo>
                      <a:pt x="60351" y="4273"/>
                      <a:pt x="52659" y="0"/>
                      <a:pt x="44450" y="276"/>
                    </a:cubicBezTo>
                    <a:lnTo>
                      <a:pt x="22225" y="276"/>
                    </a:lnTo>
                    <a:cubicBezTo>
                      <a:pt x="9950" y="276"/>
                      <a:pt x="0" y="10227"/>
                      <a:pt x="0" y="22501"/>
                    </a:cubicBezTo>
                    <a:cubicBezTo>
                      <a:pt x="0" y="34776"/>
                      <a:pt x="9950" y="44726"/>
                      <a:pt x="22225" y="44726"/>
                    </a:cubicBezTo>
                    <a:lnTo>
                      <a:pt x="44450" y="44726"/>
                    </a:lnTo>
                    <a:cubicBezTo>
                      <a:pt x="56725" y="44726"/>
                      <a:pt x="66675" y="54677"/>
                      <a:pt x="66675" y="66951"/>
                    </a:cubicBezTo>
                    <a:cubicBezTo>
                      <a:pt x="66675" y="79226"/>
                      <a:pt x="56725" y="89176"/>
                      <a:pt x="44450" y="89176"/>
                    </a:cubicBezTo>
                    <a:lnTo>
                      <a:pt x="22225" y="89176"/>
                    </a:lnTo>
                    <a:cubicBezTo>
                      <a:pt x="14016" y="89453"/>
                      <a:pt x="6324" y="85179"/>
                      <a:pt x="2223" y="78064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35" name="Freeform 35"/>
              <p:cNvSpPr/>
              <p:nvPr/>
            </p:nvSpPr>
            <p:spPr>
              <a:xfrm>
                <a:off x="1181100" y="4411662"/>
                <a:ext cx="9525" cy="1111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11125">
                    <a:moveTo>
                      <a:pt x="0" y="0"/>
                    </a:moveTo>
                    <a:lnTo>
                      <a:pt x="0" y="111125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</p:grpSp>
        <p:sp>
          <p:nvSpPr>
            <p:cNvPr id="37" name="TextBox 37"/>
            <p:cNvSpPr txBox="1"/>
            <p:nvPr/>
          </p:nvSpPr>
          <p:spPr>
            <a:xfrm>
              <a:off x="1407795" y="4346258"/>
              <a:ext cx="1054036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成本优化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1413510" y="4680585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轻地图方案摆脱高精地图</a:t>
              </a: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1413510" y="4918710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依赖，大幅降低开城部署</a:t>
              </a: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1413510" y="5156835"/>
              <a:ext cx="10820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的成本压力。</a:t>
              </a:r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6286500" y="4000500"/>
            <a:ext cx="5143500" cy="2286000"/>
            <a:chOff x="6286500" y="4000500"/>
            <a:chExt cx="5143500" cy="2286000"/>
          </a:xfrm>
        </p:grpSpPr>
        <p:sp>
          <p:nvSpPr>
            <p:cNvPr id="42" name="Freeform 42"/>
            <p:cNvSpPr/>
            <p:nvPr/>
          </p:nvSpPr>
          <p:spPr>
            <a:xfrm>
              <a:off x="6286500" y="4000500"/>
              <a:ext cx="5143500" cy="2286000"/>
            </a:xfrm>
            <a:custGeom>
              <a:avLst/>
              <a:gdLst/>
              <a:ahLst/>
              <a:cxnLst/>
              <a:rect l="l" t="t" r="r" b="b"/>
              <a:pathLst>
                <a:path w="5143500" h="2286000">
                  <a:moveTo>
                    <a:pt x="114300" y="0"/>
                  </a:moveTo>
                  <a:lnTo>
                    <a:pt x="5029200" y="0"/>
                  </a:lnTo>
                  <a:cubicBezTo>
                    <a:pt x="5092326" y="0"/>
                    <a:pt x="5143500" y="51174"/>
                    <a:pt x="5143500" y="114300"/>
                  </a:cubicBezTo>
                  <a:lnTo>
                    <a:pt x="5143500" y="2171700"/>
                  </a:lnTo>
                  <a:cubicBezTo>
                    <a:pt x="5143500" y="2234826"/>
                    <a:pt x="5092326" y="2286000"/>
                    <a:pt x="5029200" y="2286000"/>
                  </a:cubicBezTo>
                  <a:lnTo>
                    <a:pt x="114300" y="2286000"/>
                  </a:lnTo>
                  <a:cubicBezTo>
                    <a:pt x="51174" y="2286000"/>
                    <a:pt x="0" y="2234826"/>
                    <a:pt x="0" y="21717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8F9FA"/>
            </a:solidFill>
            <a:ln w="19050">
              <a:solidFill>
                <a:srgbClr val="E0F7FA"/>
              </a:solidFill>
            </a:ln>
          </p:spPr>
        </p:sp>
        <p:sp>
          <p:nvSpPr>
            <p:cNvPr id="43" name="Freeform 43"/>
            <p:cNvSpPr/>
            <p:nvPr/>
          </p:nvSpPr>
          <p:spPr>
            <a:xfrm>
              <a:off x="6594553" y="4356122"/>
              <a:ext cx="221939" cy="211060"/>
            </a:xfrm>
            <a:custGeom>
              <a:avLst/>
              <a:gdLst/>
              <a:ahLst/>
              <a:cxnLst/>
              <a:rect l="l" t="t" r="r" b="b"/>
              <a:pathLst>
                <a:path w="221939" h="211060">
                  <a:moveTo>
                    <a:pt x="111047" y="175000"/>
                  </a:moveTo>
                  <a:lnTo>
                    <a:pt x="42461" y="211060"/>
                  </a:lnTo>
                  <a:lnTo>
                    <a:pt x="55563" y="134683"/>
                  </a:lnTo>
                  <a:lnTo>
                    <a:pt x="0" y="80599"/>
                  </a:lnTo>
                  <a:lnTo>
                    <a:pt x="76676" y="69486"/>
                  </a:lnTo>
                  <a:lnTo>
                    <a:pt x="110969" y="0"/>
                  </a:lnTo>
                  <a:lnTo>
                    <a:pt x="145263" y="69486"/>
                  </a:lnTo>
                  <a:lnTo>
                    <a:pt x="221939" y="80599"/>
                  </a:lnTo>
                  <a:lnTo>
                    <a:pt x="166376" y="134683"/>
                  </a:lnTo>
                  <a:lnTo>
                    <a:pt x="179478" y="211060"/>
                  </a:lnTo>
                  <a:lnTo>
                    <a:pt x="111047" y="175000"/>
                  </a:lnTo>
                </a:path>
              </a:pathLst>
            </a:custGeom>
            <a:noFill/>
            <a:ln w="19050">
              <a:solidFill>
                <a:srgbClr val="00B4D8"/>
              </a:solidFill>
            </a:ln>
          </p:spPr>
        </p:sp>
        <p:sp>
          <p:nvSpPr>
            <p:cNvPr id="44" name="TextBox 44"/>
            <p:cNvSpPr txBox="1"/>
            <p:nvPr/>
          </p:nvSpPr>
          <p:spPr>
            <a:xfrm>
              <a:off x="6932295" y="4346258"/>
              <a:ext cx="1054036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功能渗透</a:t>
              </a:r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6938010" y="4680585"/>
              <a:ext cx="21336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智驾功能选装率大幅提升，</a:t>
              </a:r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6938010" y="4918710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已成为用户购车时的核心</a:t>
              </a:r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6938010" y="5156835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决策因素之一。</a:t>
              </a:r>
            </a:p>
          </p:txBody>
        </p:sp>
      </p:grpSp>
      <p:sp>
        <p:nvSpPr>
          <p:cNvPr id="49" name="TextBox 49"/>
          <p:cNvSpPr txBox="1"/>
          <p:nvPr/>
        </p:nvSpPr>
        <p:spPr>
          <a:xfrm>
            <a:off x="5604796" y="6475095"/>
            <a:ext cx="982409" cy="1828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900" dirty="0">
                <a:solidFill>
                  <a:srgbClr val="999999"/>
                </a:solidFill>
                <a:latin typeface="Noto Sans CJK SC"/>
                <a:ea typeface="Microsoft YaHei"/>
                <a:cs typeface="Noto Sans CJK SC"/>
              </a:rPr>
              <a:t>Devnors AI 生成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5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4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31" grpId="0"/>
      <p:bldP spid="41" grpId="0"/>
      <p:bldP spid="4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407670"/>
            <a:ext cx="7092791" cy="763905"/>
            <a:chOff x="541020" y="407670"/>
            <a:chExt cx="7092791" cy="763905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407670"/>
              <a:ext cx="4845558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行业迈入全域市场驱动新阶段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7081361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2025年销量突破1600万辆，渗透率过半，增长逻辑从政策转向内生需求。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71500" y="1428750"/>
            <a:ext cx="3524250" cy="2286000"/>
            <a:chOff x="571500" y="1428750"/>
            <a:chExt cx="3524250" cy="2286000"/>
          </a:xfrm>
        </p:grpSpPr>
        <p:sp>
          <p:nvSpPr>
            <p:cNvPr id="6" name="Freeform 6"/>
            <p:cNvSpPr/>
            <p:nvPr/>
          </p:nvSpPr>
          <p:spPr>
            <a:xfrm>
              <a:off x="571500" y="1428750"/>
              <a:ext cx="3524250" cy="2286000"/>
            </a:xfrm>
            <a:custGeom>
              <a:avLst/>
              <a:gdLst/>
              <a:ahLst/>
              <a:cxnLst/>
              <a:rect l="l" t="t" r="r" b="b"/>
              <a:pathLst>
                <a:path w="3524250" h="2286000">
                  <a:moveTo>
                    <a:pt x="114300" y="0"/>
                  </a:moveTo>
                  <a:lnTo>
                    <a:pt x="3409950" y="0"/>
                  </a:lnTo>
                  <a:cubicBezTo>
                    <a:pt x="3473076" y="0"/>
                    <a:pt x="3524250" y="51174"/>
                    <a:pt x="3524250" y="114300"/>
                  </a:cubicBezTo>
                  <a:lnTo>
                    <a:pt x="3524250" y="2171700"/>
                  </a:lnTo>
                  <a:cubicBezTo>
                    <a:pt x="3524250" y="2234826"/>
                    <a:pt x="3473076" y="2286000"/>
                    <a:pt x="3409950" y="2286000"/>
                  </a:cubicBezTo>
                  <a:lnTo>
                    <a:pt x="114300" y="2286000"/>
                  </a:lnTo>
                  <a:cubicBezTo>
                    <a:pt x="51174" y="2286000"/>
                    <a:pt x="0" y="2234826"/>
                    <a:pt x="0" y="21717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8F9FA"/>
            </a:solidFill>
            <a:ln w="9525">
              <a:solidFill>
                <a:srgbClr val="E0E0E0"/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817245" y="1469708"/>
              <a:ext cx="490611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FF6B35"/>
                  </a:solidFill>
                  <a:latin typeface="Noto Sans CJK SC"/>
                  <a:ea typeface="Microsoft YaHei"/>
                  <a:cs typeface="Noto Sans CJK SC"/>
                </a:rPr>
                <a:t>01</a:t>
              </a:r>
            </a:p>
          </p:txBody>
        </p:sp>
        <p:grpSp>
          <p:nvGrpSpPr>
            <p:cNvPr id="10" name="Group 10"/>
            <p:cNvGrpSpPr/>
            <p:nvPr/>
          </p:nvGrpSpPr>
          <p:grpSpPr>
            <a:xfrm>
              <a:off x="3648075" y="1733550"/>
              <a:ext cx="171450" cy="95250"/>
              <a:chOff x="3648075" y="1733550"/>
              <a:chExt cx="171450" cy="9525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3648075" y="1733550"/>
                <a:ext cx="171450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95250">
                    <a:moveTo>
                      <a:pt x="0" y="95250"/>
                    </a:moveTo>
                    <a:lnTo>
                      <a:pt x="57150" y="38100"/>
                    </a:lnTo>
                    <a:lnTo>
                      <a:pt x="95250" y="76200"/>
                    </a:lnTo>
                    <a:lnTo>
                      <a:pt x="171450" y="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9" name="Freeform 9"/>
              <p:cNvSpPr/>
              <p:nvPr/>
            </p:nvSpPr>
            <p:spPr>
              <a:xfrm>
                <a:off x="3752850" y="1733550"/>
                <a:ext cx="66675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66675">
                    <a:moveTo>
                      <a:pt x="0" y="0"/>
                    </a:moveTo>
                    <a:lnTo>
                      <a:pt x="66675" y="0"/>
                    </a:lnTo>
                    <a:lnTo>
                      <a:pt x="66675" y="66675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</p:grpSp>
        <p:sp>
          <p:nvSpPr>
            <p:cNvPr id="11" name="TextBox 11"/>
            <p:cNvSpPr txBox="1"/>
            <p:nvPr/>
          </p:nvSpPr>
          <p:spPr>
            <a:xfrm>
              <a:off x="838200" y="2076450"/>
              <a:ext cx="1648301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销量里程碑确立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842010" y="2394585"/>
              <a:ext cx="1809369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2025年总销量1649万辆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842010" y="2632710"/>
              <a:ext cx="1564005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渗透率达50.3%拐点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4333875" y="1428750"/>
            <a:ext cx="3524250" cy="2286000"/>
            <a:chOff x="4333875" y="1428750"/>
            <a:chExt cx="3524250" cy="2286000"/>
          </a:xfrm>
        </p:grpSpPr>
        <p:sp>
          <p:nvSpPr>
            <p:cNvPr id="15" name="Freeform 15"/>
            <p:cNvSpPr/>
            <p:nvPr/>
          </p:nvSpPr>
          <p:spPr>
            <a:xfrm>
              <a:off x="4333875" y="1428750"/>
              <a:ext cx="3524250" cy="2286000"/>
            </a:xfrm>
            <a:custGeom>
              <a:avLst/>
              <a:gdLst/>
              <a:ahLst/>
              <a:cxnLst/>
              <a:rect l="l" t="t" r="r" b="b"/>
              <a:pathLst>
                <a:path w="3524250" h="2286000">
                  <a:moveTo>
                    <a:pt x="114300" y="0"/>
                  </a:moveTo>
                  <a:lnTo>
                    <a:pt x="3409950" y="0"/>
                  </a:lnTo>
                  <a:cubicBezTo>
                    <a:pt x="3473076" y="0"/>
                    <a:pt x="3524250" y="51174"/>
                    <a:pt x="3524250" y="114300"/>
                  </a:cubicBezTo>
                  <a:lnTo>
                    <a:pt x="3524250" y="2171700"/>
                  </a:lnTo>
                  <a:cubicBezTo>
                    <a:pt x="3524250" y="2234826"/>
                    <a:pt x="3473076" y="2286000"/>
                    <a:pt x="3409950" y="2286000"/>
                  </a:cubicBezTo>
                  <a:lnTo>
                    <a:pt x="114300" y="2286000"/>
                  </a:lnTo>
                  <a:cubicBezTo>
                    <a:pt x="51174" y="2286000"/>
                    <a:pt x="0" y="2234826"/>
                    <a:pt x="0" y="21717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8F9FA"/>
            </a:solidFill>
            <a:ln w="9525">
              <a:solidFill>
                <a:srgbClr val="E0E0E0"/>
              </a:solidFill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4579620" y="1469708"/>
              <a:ext cx="611376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FF6B35"/>
                  </a:solidFill>
                  <a:latin typeface="Noto Sans CJK SC"/>
                  <a:ea typeface="Microsoft YaHei"/>
                  <a:cs typeface="Noto Sans CJK SC"/>
                </a:rPr>
                <a:t>02</a:t>
              </a:r>
            </a:p>
          </p:txBody>
        </p:sp>
        <p:grpSp>
          <p:nvGrpSpPr>
            <p:cNvPr id="19" name="Group 19"/>
            <p:cNvGrpSpPr/>
            <p:nvPr/>
          </p:nvGrpSpPr>
          <p:grpSpPr>
            <a:xfrm>
              <a:off x="7419975" y="1724025"/>
              <a:ext cx="152400" cy="133350"/>
              <a:chOff x="7419975" y="1724025"/>
              <a:chExt cx="152400" cy="13335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7419975" y="1847850"/>
                <a:ext cx="15240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52400" h="9525">
                    <a:moveTo>
                      <a:pt x="0" y="0"/>
                    </a:moveTo>
                    <a:lnTo>
                      <a:pt x="152400" y="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18" name="Freeform 18"/>
              <p:cNvSpPr/>
              <p:nvPr/>
            </p:nvSpPr>
            <p:spPr>
              <a:xfrm>
                <a:off x="7419975" y="1724025"/>
                <a:ext cx="152400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152400" h="85725">
                    <a:moveTo>
                      <a:pt x="0" y="85725"/>
                    </a:moveTo>
                    <a:lnTo>
                      <a:pt x="38100" y="28575"/>
                    </a:lnTo>
                    <a:lnTo>
                      <a:pt x="76200" y="47625"/>
                    </a:lnTo>
                    <a:lnTo>
                      <a:pt x="114300" y="0"/>
                    </a:lnTo>
                    <a:lnTo>
                      <a:pt x="152400" y="3810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</p:grpSp>
        <p:sp>
          <p:nvSpPr>
            <p:cNvPr id="20" name="TextBox 20"/>
            <p:cNvSpPr txBox="1"/>
            <p:nvPr/>
          </p:nvSpPr>
          <p:spPr>
            <a:xfrm>
              <a:off x="4600575" y="2076450"/>
              <a:ext cx="1694307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2026年增长预测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4604385" y="2394585"/>
              <a:ext cx="1423797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预计销量1900万辆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4604385" y="2632710"/>
              <a:ext cx="152019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同比增长15.2%稳健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8096250" y="1428750"/>
            <a:ext cx="3524250" cy="2286000"/>
            <a:chOff x="8096250" y="1428750"/>
            <a:chExt cx="3524250" cy="2286000"/>
          </a:xfrm>
        </p:grpSpPr>
        <p:sp>
          <p:nvSpPr>
            <p:cNvPr id="24" name="Freeform 24"/>
            <p:cNvSpPr/>
            <p:nvPr/>
          </p:nvSpPr>
          <p:spPr>
            <a:xfrm>
              <a:off x="8096250" y="1428750"/>
              <a:ext cx="3524250" cy="2286000"/>
            </a:xfrm>
            <a:custGeom>
              <a:avLst/>
              <a:gdLst/>
              <a:ahLst/>
              <a:cxnLst/>
              <a:rect l="l" t="t" r="r" b="b"/>
              <a:pathLst>
                <a:path w="3524250" h="2286000">
                  <a:moveTo>
                    <a:pt x="114300" y="0"/>
                  </a:moveTo>
                  <a:lnTo>
                    <a:pt x="3409950" y="0"/>
                  </a:lnTo>
                  <a:cubicBezTo>
                    <a:pt x="3473076" y="0"/>
                    <a:pt x="3524250" y="51174"/>
                    <a:pt x="3524250" y="114300"/>
                  </a:cubicBezTo>
                  <a:lnTo>
                    <a:pt x="3524250" y="2171700"/>
                  </a:lnTo>
                  <a:cubicBezTo>
                    <a:pt x="3524250" y="2234826"/>
                    <a:pt x="3473076" y="2286000"/>
                    <a:pt x="3409950" y="2286000"/>
                  </a:cubicBezTo>
                  <a:lnTo>
                    <a:pt x="114300" y="2286000"/>
                  </a:lnTo>
                  <a:cubicBezTo>
                    <a:pt x="51174" y="2286000"/>
                    <a:pt x="0" y="2234826"/>
                    <a:pt x="0" y="21717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8F9FA"/>
            </a:solidFill>
            <a:ln w="9525">
              <a:solidFill>
                <a:srgbClr val="E0E0E0"/>
              </a:solidFill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8341995" y="1469708"/>
              <a:ext cx="611376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FF6B35"/>
                  </a:solidFill>
                  <a:latin typeface="Noto Sans CJK SC"/>
                  <a:ea typeface="Microsoft YaHei"/>
                  <a:cs typeface="Noto Sans CJK SC"/>
                </a:rPr>
                <a:t>03</a:t>
              </a:r>
            </a:p>
          </p:txBody>
        </p:sp>
        <p:grpSp>
          <p:nvGrpSpPr>
            <p:cNvPr id="29" name="Group 29"/>
            <p:cNvGrpSpPr/>
            <p:nvPr/>
          </p:nvGrpSpPr>
          <p:grpSpPr>
            <a:xfrm>
              <a:off x="11172825" y="1695450"/>
              <a:ext cx="171450" cy="171450"/>
              <a:chOff x="11172825" y="1695450"/>
              <a:chExt cx="171450" cy="17145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11249025" y="1771650"/>
                <a:ext cx="19050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19050">
                    <a:moveTo>
                      <a:pt x="0" y="9525"/>
                    </a:moveTo>
                    <a:cubicBezTo>
                      <a:pt x="0" y="14786"/>
                      <a:pt x="4264" y="19050"/>
                      <a:pt x="9525" y="19050"/>
                    </a:cubicBezTo>
                    <a:cubicBezTo>
                      <a:pt x="14786" y="19050"/>
                      <a:pt x="19050" y="14786"/>
                      <a:pt x="19050" y="9525"/>
                    </a:cubicBezTo>
                    <a:cubicBezTo>
                      <a:pt x="19050" y="4264"/>
                      <a:pt x="14786" y="0"/>
                      <a:pt x="9525" y="0"/>
                    </a:cubicBezTo>
                    <a:cubicBezTo>
                      <a:pt x="4264" y="0"/>
                      <a:pt x="0" y="4264"/>
                      <a:pt x="0" y="9525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27" name="Freeform 27"/>
              <p:cNvSpPr/>
              <p:nvPr/>
            </p:nvSpPr>
            <p:spPr>
              <a:xfrm>
                <a:off x="11210925" y="1733550"/>
                <a:ext cx="95250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95250" h="95250">
                    <a:moveTo>
                      <a:pt x="0" y="47625"/>
                    </a:moveTo>
                    <a:cubicBezTo>
                      <a:pt x="0" y="73928"/>
                      <a:pt x="21322" y="95250"/>
                      <a:pt x="47625" y="95250"/>
                    </a:cubicBezTo>
                    <a:cubicBezTo>
                      <a:pt x="73928" y="95250"/>
                      <a:pt x="95250" y="73928"/>
                      <a:pt x="95250" y="47625"/>
                    </a:cubicBezTo>
                    <a:cubicBezTo>
                      <a:pt x="95250" y="21322"/>
                      <a:pt x="73928" y="0"/>
                      <a:pt x="47625" y="0"/>
                    </a:cubicBezTo>
                    <a:cubicBezTo>
                      <a:pt x="21322" y="0"/>
                      <a:pt x="0" y="21322"/>
                      <a:pt x="0" y="47625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28" name="Freeform 28"/>
              <p:cNvSpPr/>
              <p:nvPr/>
            </p:nvSpPr>
            <p:spPr>
              <a:xfrm>
                <a:off x="11172825" y="1695450"/>
                <a:ext cx="171450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171450">
                    <a:moveTo>
                      <a:pt x="0" y="85725"/>
                    </a:moveTo>
                    <a:cubicBezTo>
                      <a:pt x="0" y="133070"/>
                      <a:pt x="38380" y="171450"/>
                      <a:pt x="85725" y="171450"/>
                    </a:cubicBezTo>
                    <a:cubicBezTo>
                      <a:pt x="133070" y="171450"/>
                      <a:pt x="171450" y="133070"/>
                      <a:pt x="171450" y="85725"/>
                    </a:cubicBezTo>
                    <a:cubicBezTo>
                      <a:pt x="171450" y="38380"/>
                      <a:pt x="133070" y="0"/>
                      <a:pt x="85725" y="0"/>
                    </a:cubicBezTo>
                    <a:cubicBezTo>
                      <a:pt x="38380" y="0"/>
                      <a:pt x="0" y="38380"/>
                      <a:pt x="0" y="85725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</p:grpSp>
        <p:sp>
          <p:nvSpPr>
            <p:cNvPr id="30" name="TextBox 30"/>
            <p:cNvSpPr txBox="1"/>
            <p:nvPr/>
          </p:nvSpPr>
          <p:spPr>
            <a:xfrm>
              <a:off x="8362950" y="2076450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竞争格局固化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8366760" y="2394585"/>
              <a:ext cx="1809369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TOP5品牌市占率58.9%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8366760" y="2632710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一超多强态势形成</a:t>
              </a:r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1495425" y="3905250"/>
            <a:ext cx="3524250" cy="2286000"/>
            <a:chOff x="1495425" y="3905250"/>
            <a:chExt cx="3524250" cy="2286000"/>
          </a:xfrm>
        </p:grpSpPr>
        <p:sp>
          <p:nvSpPr>
            <p:cNvPr id="34" name="Freeform 34"/>
            <p:cNvSpPr/>
            <p:nvPr/>
          </p:nvSpPr>
          <p:spPr>
            <a:xfrm>
              <a:off x="1495425" y="3905250"/>
              <a:ext cx="3524250" cy="2286000"/>
            </a:xfrm>
            <a:custGeom>
              <a:avLst/>
              <a:gdLst/>
              <a:ahLst/>
              <a:cxnLst/>
              <a:rect l="l" t="t" r="r" b="b"/>
              <a:pathLst>
                <a:path w="3524250" h="2286000">
                  <a:moveTo>
                    <a:pt x="114300" y="0"/>
                  </a:moveTo>
                  <a:lnTo>
                    <a:pt x="3409950" y="0"/>
                  </a:lnTo>
                  <a:cubicBezTo>
                    <a:pt x="3473076" y="0"/>
                    <a:pt x="3524250" y="51174"/>
                    <a:pt x="3524250" y="114300"/>
                  </a:cubicBezTo>
                  <a:lnTo>
                    <a:pt x="3524250" y="2171700"/>
                  </a:lnTo>
                  <a:cubicBezTo>
                    <a:pt x="3524250" y="2234826"/>
                    <a:pt x="3473076" y="2286000"/>
                    <a:pt x="3409950" y="2286000"/>
                  </a:cubicBezTo>
                  <a:lnTo>
                    <a:pt x="114300" y="2286000"/>
                  </a:lnTo>
                  <a:cubicBezTo>
                    <a:pt x="51174" y="2286000"/>
                    <a:pt x="0" y="2234826"/>
                    <a:pt x="0" y="21717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8F9FA"/>
            </a:solidFill>
            <a:ln w="9525">
              <a:solidFill>
                <a:srgbClr val="E0E0E0"/>
              </a:solidFill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1741170" y="3946208"/>
              <a:ext cx="611376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FF6B35"/>
                  </a:solidFill>
                  <a:latin typeface="Noto Sans CJK SC"/>
                  <a:ea typeface="Microsoft YaHei"/>
                  <a:cs typeface="Noto Sans CJK SC"/>
                </a:rPr>
                <a:t>04</a:t>
              </a:r>
            </a:p>
          </p:txBody>
        </p:sp>
        <p:grpSp>
          <p:nvGrpSpPr>
            <p:cNvPr id="39" name="Group 39"/>
            <p:cNvGrpSpPr/>
            <p:nvPr/>
          </p:nvGrpSpPr>
          <p:grpSpPr>
            <a:xfrm>
              <a:off x="4572000" y="4171950"/>
              <a:ext cx="171450" cy="171450"/>
              <a:chOff x="4572000" y="4171950"/>
              <a:chExt cx="171450" cy="171450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4572000" y="4171950"/>
                <a:ext cx="171450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85725">
                    <a:moveTo>
                      <a:pt x="0" y="85725"/>
                    </a:moveTo>
                    <a:lnTo>
                      <a:pt x="9525" y="85725"/>
                    </a:lnTo>
                    <a:moveTo>
                      <a:pt x="85725" y="0"/>
                    </a:moveTo>
                    <a:lnTo>
                      <a:pt x="85725" y="9525"/>
                    </a:lnTo>
                    <a:moveTo>
                      <a:pt x="161925" y="85725"/>
                    </a:moveTo>
                    <a:lnTo>
                      <a:pt x="171450" y="85725"/>
                    </a:lnTo>
                    <a:moveTo>
                      <a:pt x="24765" y="24765"/>
                    </a:moveTo>
                    <a:lnTo>
                      <a:pt x="31433" y="31433"/>
                    </a:lnTo>
                    <a:moveTo>
                      <a:pt x="146685" y="24765"/>
                    </a:moveTo>
                    <a:lnTo>
                      <a:pt x="140017" y="31433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37" name="Freeform 37"/>
              <p:cNvSpPr/>
              <p:nvPr/>
            </p:nvSpPr>
            <p:spPr>
              <a:xfrm>
                <a:off x="4606062" y="4210050"/>
                <a:ext cx="103327" cy="133350"/>
              </a:xfrm>
              <a:custGeom>
                <a:avLst/>
                <a:gdLst/>
                <a:ahLst/>
                <a:cxnLst/>
                <a:rect l="l" t="t" r="r" b="b"/>
                <a:pathLst>
                  <a:path w="103327" h="133350">
                    <a:moveTo>
                      <a:pt x="23088" y="85725"/>
                    </a:moveTo>
                    <a:cubicBezTo>
                      <a:pt x="6689" y="73425"/>
                      <a:pt x="0" y="52012"/>
                      <a:pt x="6482" y="32565"/>
                    </a:cubicBezTo>
                    <a:cubicBezTo>
                      <a:pt x="12965" y="13117"/>
                      <a:pt x="31164" y="0"/>
                      <a:pt x="51663" y="0"/>
                    </a:cubicBezTo>
                    <a:cubicBezTo>
                      <a:pt x="72163" y="0"/>
                      <a:pt x="90362" y="13117"/>
                      <a:pt x="96845" y="32565"/>
                    </a:cubicBezTo>
                    <a:cubicBezTo>
                      <a:pt x="103327" y="52012"/>
                      <a:pt x="96638" y="73425"/>
                      <a:pt x="80238" y="85725"/>
                    </a:cubicBezTo>
                    <a:cubicBezTo>
                      <a:pt x="72696" y="93191"/>
                      <a:pt x="69159" y="103802"/>
                      <a:pt x="70713" y="114300"/>
                    </a:cubicBezTo>
                    <a:cubicBezTo>
                      <a:pt x="70713" y="124821"/>
                      <a:pt x="62184" y="133350"/>
                      <a:pt x="51663" y="133350"/>
                    </a:cubicBezTo>
                    <a:cubicBezTo>
                      <a:pt x="41142" y="133350"/>
                      <a:pt x="32613" y="124821"/>
                      <a:pt x="32613" y="114300"/>
                    </a:cubicBezTo>
                    <a:cubicBezTo>
                      <a:pt x="34168" y="103802"/>
                      <a:pt x="30631" y="93191"/>
                      <a:pt x="23088" y="85725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38" name="Freeform 38"/>
              <p:cNvSpPr/>
              <p:nvPr/>
            </p:nvSpPr>
            <p:spPr>
              <a:xfrm>
                <a:off x="4635818" y="4305300"/>
                <a:ext cx="4381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3815" h="9525">
                    <a:moveTo>
                      <a:pt x="0" y="0"/>
                    </a:moveTo>
                    <a:lnTo>
                      <a:pt x="43815" y="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</p:grpSp>
        <p:sp>
          <p:nvSpPr>
            <p:cNvPr id="40" name="TextBox 40"/>
            <p:cNvSpPr txBox="1"/>
            <p:nvPr/>
          </p:nvSpPr>
          <p:spPr>
            <a:xfrm>
              <a:off x="1762125" y="4552950"/>
              <a:ext cx="1924336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2026三大技术主线</a:t>
              </a:r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1765935" y="4871085"/>
              <a:ext cx="1581531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固态电池与城市NOA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1765935" y="5109210"/>
              <a:ext cx="1371219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V2G车网互动技术</a:t>
              </a:r>
            </a:p>
          </p:txBody>
        </p:sp>
      </p:grpSp>
      <p:grpSp>
        <p:nvGrpSpPr>
          <p:cNvPr id="55" name="Group 55"/>
          <p:cNvGrpSpPr/>
          <p:nvPr/>
        </p:nvGrpSpPr>
        <p:grpSpPr>
          <a:xfrm>
            <a:off x="5257800" y="3905250"/>
            <a:ext cx="3524250" cy="2286000"/>
            <a:chOff x="5257800" y="3905250"/>
            <a:chExt cx="3524250" cy="2286000"/>
          </a:xfrm>
        </p:grpSpPr>
        <p:sp>
          <p:nvSpPr>
            <p:cNvPr id="44" name="Freeform 44"/>
            <p:cNvSpPr/>
            <p:nvPr/>
          </p:nvSpPr>
          <p:spPr>
            <a:xfrm>
              <a:off x="5257800" y="3905250"/>
              <a:ext cx="3524250" cy="2286000"/>
            </a:xfrm>
            <a:custGeom>
              <a:avLst/>
              <a:gdLst/>
              <a:ahLst/>
              <a:cxnLst/>
              <a:rect l="l" t="t" r="r" b="b"/>
              <a:pathLst>
                <a:path w="3524250" h="2286000">
                  <a:moveTo>
                    <a:pt x="114300" y="0"/>
                  </a:moveTo>
                  <a:lnTo>
                    <a:pt x="3409950" y="0"/>
                  </a:lnTo>
                  <a:cubicBezTo>
                    <a:pt x="3473076" y="0"/>
                    <a:pt x="3524250" y="51174"/>
                    <a:pt x="3524250" y="114300"/>
                  </a:cubicBezTo>
                  <a:lnTo>
                    <a:pt x="3524250" y="2171700"/>
                  </a:lnTo>
                  <a:cubicBezTo>
                    <a:pt x="3524250" y="2234826"/>
                    <a:pt x="3473076" y="2286000"/>
                    <a:pt x="3409950" y="2286000"/>
                  </a:cubicBezTo>
                  <a:lnTo>
                    <a:pt x="114300" y="2286000"/>
                  </a:lnTo>
                  <a:cubicBezTo>
                    <a:pt x="51174" y="2286000"/>
                    <a:pt x="0" y="2234826"/>
                    <a:pt x="0" y="21717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8F9FA"/>
            </a:solidFill>
            <a:ln w="9525">
              <a:solidFill>
                <a:srgbClr val="E0E0E0"/>
              </a:solidFill>
            </a:ln>
          </p:spPr>
        </p:sp>
        <p:sp>
          <p:nvSpPr>
            <p:cNvPr id="45" name="TextBox 45"/>
            <p:cNvSpPr txBox="1"/>
            <p:nvPr/>
          </p:nvSpPr>
          <p:spPr>
            <a:xfrm>
              <a:off x="5503545" y="3946208"/>
              <a:ext cx="611376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FF6B35"/>
                  </a:solidFill>
                  <a:latin typeface="Noto Sans CJK SC"/>
                  <a:ea typeface="Microsoft YaHei"/>
                  <a:cs typeface="Noto Sans CJK SC"/>
                </a:rPr>
                <a:t>05</a:t>
              </a:r>
            </a:p>
          </p:txBody>
        </p:sp>
        <p:grpSp>
          <p:nvGrpSpPr>
            <p:cNvPr id="51" name="Group 51"/>
            <p:cNvGrpSpPr/>
            <p:nvPr/>
          </p:nvGrpSpPr>
          <p:grpSpPr>
            <a:xfrm>
              <a:off x="8332628" y="4170203"/>
              <a:ext cx="175159" cy="182722"/>
              <a:chOff x="8332628" y="4170203"/>
              <a:chExt cx="175159" cy="182722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8401050" y="4238625"/>
                <a:ext cx="106737" cy="106715"/>
              </a:xfrm>
              <a:custGeom>
                <a:avLst/>
                <a:gdLst/>
                <a:ahLst/>
                <a:cxnLst/>
                <a:rect l="l" t="t" r="r" b="b"/>
                <a:pathLst>
                  <a:path w="106737" h="106715">
                    <a:moveTo>
                      <a:pt x="28575" y="0"/>
                    </a:moveTo>
                    <a:lnTo>
                      <a:pt x="98898" y="70656"/>
                    </a:lnTo>
                    <a:cubicBezTo>
                      <a:pt x="106737" y="78467"/>
                      <a:pt x="106737" y="91116"/>
                      <a:pt x="98898" y="98917"/>
                    </a:cubicBezTo>
                    <a:cubicBezTo>
                      <a:pt x="91058" y="106715"/>
                      <a:pt x="78392" y="106715"/>
                      <a:pt x="70552" y="98917"/>
                    </a:cubicBezTo>
                    <a:lnTo>
                      <a:pt x="0" y="28575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47" name="Freeform 47"/>
              <p:cNvSpPr/>
              <p:nvPr/>
            </p:nvSpPr>
            <p:spPr>
              <a:xfrm>
                <a:off x="8362950" y="4229100"/>
                <a:ext cx="38100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0" y="0"/>
                    </a:moveTo>
                    <a:lnTo>
                      <a:pt x="38100" y="3810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48" name="Freeform 48"/>
              <p:cNvSpPr/>
              <p:nvPr/>
            </p:nvSpPr>
            <p:spPr>
              <a:xfrm>
                <a:off x="8391525" y="4200525"/>
                <a:ext cx="38100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38100" y="38100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49" name="Freeform 49"/>
              <p:cNvSpPr/>
              <p:nvPr/>
            </p:nvSpPr>
            <p:spPr>
              <a:xfrm>
                <a:off x="8334375" y="4343400"/>
                <a:ext cx="6667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9525">
                    <a:moveTo>
                      <a:pt x="0" y="0"/>
                    </a:moveTo>
                    <a:lnTo>
                      <a:pt x="66675" y="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50" name="Freeform 50"/>
              <p:cNvSpPr/>
              <p:nvPr/>
            </p:nvSpPr>
            <p:spPr>
              <a:xfrm>
                <a:off x="8332628" y="4170203"/>
                <a:ext cx="127318" cy="127318"/>
              </a:xfrm>
              <a:custGeom>
                <a:avLst/>
                <a:gdLst/>
                <a:ahLst/>
                <a:cxnLst/>
                <a:rect l="l" t="t" r="r" b="b"/>
                <a:pathLst>
                  <a:path w="127318" h="127318">
                    <a:moveTo>
                      <a:pt x="37875" y="123600"/>
                    </a:moveTo>
                    <a:lnTo>
                      <a:pt x="3718" y="89443"/>
                    </a:lnTo>
                    <a:cubicBezTo>
                      <a:pt x="0" y="85724"/>
                      <a:pt x="0" y="79695"/>
                      <a:pt x="3718" y="75975"/>
                    </a:cubicBezTo>
                    <a:lnTo>
                      <a:pt x="25559" y="54134"/>
                    </a:lnTo>
                    <a:lnTo>
                      <a:pt x="30322" y="58897"/>
                    </a:lnTo>
                    <a:lnTo>
                      <a:pt x="58897" y="30322"/>
                    </a:lnTo>
                    <a:lnTo>
                      <a:pt x="54134" y="25559"/>
                    </a:lnTo>
                    <a:lnTo>
                      <a:pt x="75975" y="3718"/>
                    </a:lnTo>
                    <a:cubicBezTo>
                      <a:pt x="79695" y="0"/>
                      <a:pt x="85724" y="0"/>
                      <a:pt x="89443" y="3718"/>
                    </a:cubicBezTo>
                    <a:lnTo>
                      <a:pt x="123600" y="37875"/>
                    </a:lnTo>
                    <a:cubicBezTo>
                      <a:pt x="127318" y="41595"/>
                      <a:pt x="127318" y="47624"/>
                      <a:pt x="123600" y="51343"/>
                    </a:cubicBezTo>
                    <a:lnTo>
                      <a:pt x="101759" y="73184"/>
                    </a:lnTo>
                    <a:lnTo>
                      <a:pt x="96997" y="68422"/>
                    </a:lnTo>
                    <a:lnTo>
                      <a:pt x="68422" y="96997"/>
                    </a:lnTo>
                    <a:lnTo>
                      <a:pt x="73184" y="101759"/>
                    </a:lnTo>
                    <a:lnTo>
                      <a:pt x="51343" y="123600"/>
                    </a:lnTo>
                    <a:cubicBezTo>
                      <a:pt x="47624" y="127318"/>
                      <a:pt x="41595" y="127318"/>
                      <a:pt x="37875" y="123600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</p:grpSp>
        <p:sp>
          <p:nvSpPr>
            <p:cNvPr id="52" name="TextBox 52"/>
            <p:cNvSpPr txBox="1"/>
            <p:nvPr/>
          </p:nvSpPr>
          <p:spPr>
            <a:xfrm>
              <a:off x="5524500" y="4552950"/>
              <a:ext cx="1648301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政策范式新引擎</a:t>
              </a:r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5528310" y="4871085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购置补贴完全退出</a:t>
              </a:r>
            </a:p>
          </p:txBody>
        </p:sp>
        <p:sp>
          <p:nvSpPr>
            <p:cNvPr id="54" name="TextBox 54"/>
            <p:cNvSpPr txBox="1"/>
            <p:nvPr/>
          </p:nvSpPr>
          <p:spPr>
            <a:xfrm>
              <a:off x="5528310" y="5109210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法治化激励市场化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5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4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4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4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23" grpId="0"/>
      <p:bldP spid="33" grpId="0"/>
      <p:bldP spid="43" grpId="0"/>
      <p:bldP spid="5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6619875" cy="747713"/>
            <a:chOff x="542925" y="423862"/>
            <a:chExt cx="6619875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3386816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V2G车网互动商业模式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661035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从试点验证迈向模式复制，长三角、粤港澳率先规模化双向充放电。</a:t>
              </a:r>
            </a:p>
          </p:txBody>
        </p:sp>
      </p:grpSp>
      <p:sp>
        <p:nvSpPr>
          <p:cNvPr id="6" name="Line 6"/>
          <p:cNvSpPr/>
          <p:nvPr/>
        </p:nvSpPr>
        <p:spPr>
          <a:xfrm>
            <a:off x="571500" y="1190625"/>
            <a:ext cx="11049000" cy="9525"/>
          </a:xfrm>
          <a:custGeom>
            <a:avLst/>
            <a:gdLst/>
            <a:ahLst/>
            <a:cxnLst/>
            <a:rect l="l" t="t" r="r" b="b"/>
            <a:pathLst>
              <a:path w="11049000" h="9525">
                <a:moveTo>
                  <a:pt x="0" y="0"/>
                </a:moveTo>
                <a:lnTo>
                  <a:pt x="11049000" y="0"/>
                </a:lnTo>
              </a:path>
            </a:pathLst>
          </a:custGeom>
          <a:noFill/>
          <a:ln w="19050">
            <a:solidFill>
              <a:srgbClr val="E0F7FA"/>
            </a:solidFill>
          </a:ln>
        </p:spPr>
      </p:sp>
      <p:grpSp>
        <p:nvGrpSpPr>
          <p:cNvPr id="16" name="Group 16"/>
          <p:cNvGrpSpPr/>
          <p:nvPr/>
        </p:nvGrpSpPr>
        <p:grpSpPr>
          <a:xfrm>
            <a:off x="762000" y="1897380"/>
            <a:ext cx="2476500" cy="3055620"/>
            <a:chOff x="762000" y="1897380"/>
            <a:chExt cx="2476500" cy="3055620"/>
          </a:xfrm>
        </p:grpSpPr>
        <p:sp>
          <p:nvSpPr>
            <p:cNvPr id="7" name="Freeform 7"/>
            <p:cNvSpPr/>
            <p:nvPr/>
          </p:nvSpPr>
          <p:spPr>
            <a:xfrm>
              <a:off x="762000" y="1905000"/>
              <a:ext cx="2476500" cy="3048000"/>
            </a:xfrm>
            <a:custGeom>
              <a:avLst/>
              <a:gdLst/>
              <a:ahLst/>
              <a:cxnLst/>
              <a:rect l="l" t="t" r="r" b="b"/>
              <a:pathLst>
                <a:path w="2476500" h="3048000">
                  <a:moveTo>
                    <a:pt x="114300" y="0"/>
                  </a:moveTo>
                  <a:lnTo>
                    <a:pt x="2362200" y="0"/>
                  </a:lnTo>
                  <a:cubicBezTo>
                    <a:pt x="2425326" y="0"/>
                    <a:pt x="2476500" y="51174"/>
                    <a:pt x="2476500" y="114300"/>
                  </a:cubicBezTo>
                  <a:lnTo>
                    <a:pt x="2476500" y="2933700"/>
                  </a:lnTo>
                  <a:cubicBezTo>
                    <a:pt x="2476500" y="2996826"/>
                    <a:pt x="2425326" y="3048000"/>
                    <a:pt x="2362200" y="3048000"/>
                  </a:cubicBezTo>
                  <a:lnTo>
                    <a:pt x="114300" y="3048000"/>
                  </a:lnTo>
                  <a:cubicBezTo>
                    <a:pt x="51174" y="3048000"/>
                    <a:pt x="0" y="2996826"/>
                    <a:pt x="0" y="29337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8F9FA"/>
            </a:solidFill>
            <a:ln w="19050">
              <a:solidFill>
                <a:srgbClr val="E0F7FA"/>
              </a:solidFill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906780" y="1897380"/>
              <a:ext cx="560699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b="1" dirty="0">
                  <a:solidFill>
                    <a:srgbClr val="FF6B35">
                      <a:alphaMod val="20000"/>
                    </a:srgbClr>
                  </a:solidFill>
                  <a:latin typeface="Noto Sans CJK SC"/>
                  <a:ea typeface="Microsoft YaHei"/>
                  <a:cs typeface="Noto Sans CJK SC"/>
                </a:rPr>
                <a:t>01</a:t>
              </a:r>
            </a:p>
          </p:txBody>
        </p:sp>
        <p:grpSp>
          <p:nvGrpSpPr>
            <p:cNvPr id="11" name="Group 11"/>
            <p:cNvGrpSpPr/>
            <p:nvPr/>
          </p:nvGrpSpPr>
          <p:grpSpPr>
            <a:xfrm>
              <a:off x="990600" y="2755900"/>
              <a:ext cx="228600" cy="127000"/>
              <a:chOff x="990600" y="2755900"/>
              <a:chExt cx="228600" cy="1270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990600" y="2755900"/>
                <a:ext cx="22860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228600" h="127000">
                    <a:moveTo>
                      <a:pt x="0" y="127000"/>
                    </a:moveTo>
                    <a:lnTo>
                      <a:pt x="76200" y="50800"/>
                    </a:lnTo>
                    <a:lnTo>
                      <a:pt x="127000" y="101600"/>
                    </a:lnTo>
                    <a:lnTo>
                      <a:pt x="228600" y="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10" name="Freeform 10"/>
              <p:cNvSpPr/>
              <p:nvPr/>
            </p:nvSpPr>
            <p:spPr>
              <a:xfrm>
                <a:off x="1130300" y="2755900"/>
                <a:ext cx="88900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88900" h="88900">
                    <a:moveTo>
                      <a:pt x="0" y="0"/>
                    </a:moveTo>
                    <a:lnTo>
                      <a:pt x="88900" y="0"/>
                    </a:lnTo>
                    <a:lnTo>
                      <a:pt x="88900" y="8890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</p:grpSp>
        <p:sp>
          <p:nvSpPr>
            <p:cNvPr id="12" name="TextBox 12"/>
            <p:cNvSpPr txBox="1"/>
            <p:nvPr/>
          </p:nvSpPr>
          <p:spPr>
            <a:xfrm>
              <a:off x="933450" y="29813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发展阶段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937260" y="3299460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从试点验证走向模式复制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937260" y="3537585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临界点，商业闭环初步打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937260" y="3775710"/>
              <a:ext cx="3810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通。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3619500" y="1897380"/>
            <a:ext cx="2476500" cy="3055620"/>
            <a:chOff x="3619500" y="1897380"/>
            <a:chExt cx="2476500" cy="3055620"/>
          </a:xfrm>
        </p:grpSpPr>
        <p:sp>
          <p:nvSpPr>
            <p:cNvPr id="17" name="Freeform 17"/>
            <p:cNvSpPr/>
            <p:nvPr/>
          </p:nvSpPr>
          <p:spPr>
            <a:xfrm>
              <a:off x="3619500" y="1905000"/>
              <a:ext cx="2476500" cy="3048000"/>
            </a:xfrm>
            <a:custGeom>
              <a:avLst/>
              <a:gdLst/>
              <a:ahLst/>
              <a:cxnLst/>
              <a:rect l="l" t="t" r="r" b="b"/>
              <a:pathLst>
                <a:path w="2476500" h="3048000">
                  <a:moveTo>
                    <a:pt x="114300" y="0"/>
                  </a:moveTo>
                  <a:lnTo>
                    <a:pt x="2362200" y="0"/>
                  </a:lnTo>
                  <a:cubicBezTo>
                    <a:pt x="2425326" y="0"/>
                    <a:pt x="2476500" y="51174"/>
                    <a:pt x="2476500" y="114300"/>
                  </a:cubicBezTo>
                  <a:lnTo>
                    <a:pt x="2476500" y="2933700"/>
                  </a:lnTo>
                  <a:cubicBezTo>
                    <a:pt x="2476500" y="2996826"/>
                    <a:pt x="2425326" y="3048000"/>
                    <a:pt x="2362200" y="3048000"/>
                  </a:cubicBezTo>
                  <a:lnTo>
                    <a:pt x="114300" y="3048000"/>
                  </a:lnTo>
                  <a:cubicBezTo>
                    <a:pt x="51174" y="3048000"/>
                    <a:pt x="0" y="2996826"/>
                    <a:pt x="0" y="29337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8F9FA"/>
            </a:solidFill>
            <a:ln w="19050">
              <a:solidFill>
                <a:srgbClr val="E0F7FA"/>
              </a:solidFill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3764280" y="1897380"/>
              <a:ext cx="698716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b="1" dirty="0">
                  <a:solidFill>
                    <a:srgbClr val="FF6B35">
                      <a:alphaMod val="20000"/>
                    </a:srgbClr>
                  </a:solidFill>
                  <a:latin typeface="Noto Sans CJK SC"/>
                  <a:ea typeface="Microsoft YaHei"/>
                  <a:cs typeface="Noto Sans CJK SC"/>
                </a:rPr>
                <a:t>02</a:t>
              </a:r>
            </a:p>
          </p:txBody>
        </p:sp>
        <p:grpSp>
          <p:nvGrpSpPr>
            <p:cNvPr id="23" name="Group 23"/>
            <p:cNvGrpSpPr/>
            <p:nvPr/>
          </p:nvGrpSpPr>
          <p:grpSpPr>
            <a:xfrm>
              <a:off x="3873500" y="2705100"/>
              <a:ext cx="177800" cy="228600"/>
              <a:chOff x="3873500" y="2705100"/>
              <a:chExt cx="177800" cy="2286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3873500" y="2730500"/>
                <a:ext cx="177800" cy="203200"/>
              </a:xfrm>
              <a:custGeom>
                <a:avLst/>
                <a:gdLst/>
                <a:ahLst/>
                <a:cxnLst/>
                <a:rect l="l" t="t" r="r" b="b"/>
                <a:pathLst>
                  <a:path w="177800" h="203200">
                    <a:moveTo>
                      <a:pt x="50800" y="0"/>
                    </a:moveTo>
                    <a:lnTo>
                      <a:pt x="25400" y="0"/>
                    </a:lnTo>
                    <a:cubicBezTo>
                      <a:pt x="11372" y="0"/>
                      <a:pt x="0" y="11372"/>
                      <a:pt x="0" y="25400"/>
                    </a:cubicBezTo>
                    <a:lnTo>
                      <a:pt x="0" y="177800"/>
                    </a:lnTo>
                    <a:cubicBezTo>
                      <a:pt x="0" y="191828"/>
                      <a:pt x="11372" y="203200"/>
                      <a:pt x="25400" y="203200"/>
                    </a:cubicBezTo>
                    <a:lnTo>
                      <a:pt x="152400" y="203200"/>
                    </a:lnTo>
                    <a:cubicBezTo>
                      <a:pt x="166428" y="203200"/>
                      <a:pt x="177800" y="191828"/>
                      <a:pt x="177800" y="177800"/>
                    </a:cubicBezTo>
                    <a:lnTo>
                      <a:pt x="177800" y="25400"/>
                    </a:lnTo>
                    <a:cubicBezTo>
                      <a:pt x="177800" y="11372"/>
                      <a:pt x="166428" y="0"/>
                      <a:pt x="152400" y="0"/>
                    </a:cubicBezTo>
                    <a:lnTo>
                      <a:pt x="127000" y="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20" name="Freeform 20"/>
              <p:cNvSpPr/>
              <p:nvPr/>
            </p:nvSpPr>
            <p:spPr>
              <a:xfrm>
                <a:off x="3924300" y="2705100"/>
                <a:ext cx="7620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50800">
                    <a:moveTo>
                      <a:pt x="0" y="25400"/>
                    </a:moveTo>
                    <a:cubicBezTo>
                      <a:pt x="0" y="11372"/>
                      <a:pt x="11372" y="0"/>
                      <a:pt x="25400" y="0"/>
                    </a:cubicBezTo>
                    <a:lnTo>
                      <a:pt x="50800" y="0"/>
                    </a:lnTo>
                    <a:cubicBezTo>
                      <a:pt x="64828" y="0"/>
                      <a:pt x="76200" y="11372"/>
                      <a:pt x="76200" y="25400"/>
                    </a:cubicBezTo>
                    <a:cubicBezTo>
                      <a:pt x="76200" y="39428"/>
                      <a:pt x="64828" y="50800"/>
                      <a:pt x="50800" y="50800"/>
                    </a:cubicBezTo>
                    <a:lnTo>
                      <a:pt x="25400" y="50800"/>
                    </a:lnTo>
                    <a:cubicBezTo>
                      <a:pt x="11372" y="50800"/>
                      <a:pt x="0" y="39428"/>
                      <a:pt x="0" y="25400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21" name="Freeform 21"/>
              <p:cNvSpPr/>
              <p:nvPr/>
            </p:nvSpPr>
            <p:spPr>
              <a:xfrm>
                <a:off x="3937000" y="2806700"/>
                <a:ext cx="5080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50800" h="76200">
                    <a:moveTo>
                      <a:pt x="50800" y="0"/>
                    </a:moveTo>
                    <a:lnTo>
                      <a:pt x="19050" y="0"/>
                    </a:lnTo>
                    <a:cubicBezTo>
                      <a:pt x="8529" y="0"/>
                      <a:pt x="0" y="8529"/>
                      <a:pt x="0" y="19050"/>
                    </a:cubicBezTo>
                    <a:cubicBezTo>
                      <a:pt x="0" y="29571"/>
                      <a:pt x="8529" y="38100"/>
                      <a:pt x="19050" y="38100"/>
                    </a:cubicBezTo>
                    <a:lnTo>
                      <a:pt x="31750" y="38100"/>
                    </a:lnTo>
                    <a:cubicBezTo>
                      <a:pt x="42271" y="38100"/>
                      <a:pt x="50800" y="46629"/>
                      <a:pt x="50800" y="57150"/>
                    </a:cubicBezTo>
                    <a:cubicBezTo>
                      <a:pt x="50800" y="67671"/>
                      <a:pt x="42271" y="76200"/>
                      <a:pt x="31750" y="76200"/>
                    </a:cubicBezTo>
                    <a:lnTo>
                      <a:pt x="0" y="7620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22" name="Freeform 22"/>
              <p:cNvSpPr/>
              <p:nvPr/>
            </p:nvSpPr>
            <p:spPr>
              <a:xfrm>
                <a:off x="3962400" y="2794000"/>
                <a:ext cx="9525" cy="10160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01600">
                    <a:moveTo>
                      <a:pt x="0" y="88900"/>
                    </a:moveTo>
                    <a:lnTo>
                      <a:pt x="0" y="101600"/>
                    </a:lnTo>
                    <a:moveTo>
                      <a:pt x="0" y="0"/>
                    </a:moveTo>
                    <a:lnTo>
                      <a:pt x="0" y="1270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</p:grpSp>
        <p:sp>
          <p:nvSpPr>
            <p:cNvPr id="24" name="TextBox 24"/>
            <p:cNvSpPr txBox="1"/>
            <p:nvPr/>
          </p:nvSpPr>
          <p:spPr>
            <a:xfrm>
              <a:off x="3790950" y="29813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机制依托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3794760" y="3299460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依托峰谷电价机制与电网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794760" y="3537585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调度协议，实现削峰填谷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3794760" y="3775710"/>
              <a:ext cx="5562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功能。</a:t>
              </a: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6477000" y="1897380"/>
            <a:ext cx="2476500" cy="3055620"/>
            <a:chOff x="6477000" y="1897380"/>
            <a:chExt cx="2476500" cy="3055620"/>
          </a:xfrm>
        </p:grpSpPr>
        <p:sp>
          <p:nvSpPr>
            <p:cNvPr id="29" name="Freeform 29"/>
            <p:cNvSpPr/>
            <p:nvPr/>
          </p:nvSpPr>
          <p:spPr>
            <a:xfrm>
              <a:off x="6477000" y="1905000"/>
              <a:ext cx="2476500" cy="3048000"/>
            </a:xfrm>
            <a:custGeom>
              <a:avLst/>
              <a:gdLst/>
              <a:ahLst/>
              <a:cxnLst/>
              <a:rect l="l" t="t" r="r" b="b"/>
              <a:pathLst>
                <a:path w="2476500" h="3048000">
                  <a:moveTo>
                    <a:pt x="114300" y="0"/>
                  </a:moveTo>
                  <a:lnTo>
                    <a:pt x="2362200" y="0"/>
                  </a:lnTo>
                  <a:cubicBezTo>
                    <a:pt x="2425326" y="0"/>
                    <a:pt x="2476500" y="51174"/>
                    <a:pt x="2476500" y="114300"/>
                  </a:cubicBezTo>
                  <a:lnTo>
                    <a:pt x="2476500" y="2933700"/>
                  </a:lnTo>
                  <a:cubicBezTo>
                    <a:pt x="2476500" y="2996826"/>
                    <a:pt x="2425326" y="3048000"/>
                    <a:pt x="2362200" y="3048000"/>
                  </a:cubicBezTo>
                  <a:lnTo>
                    <a:pt x="114300" y="3048000"/>
                  </a:lnTo>
                  <a:cubicBezTo>
                    <a:pt x="51174" y="3048000"/>
                    <a:pt x="0" y="2996826"/>
                    <a:pt x="0" y="29337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8F9FA"/>
            </a:solidFill>
            <a:ln w="19050">
              <a:solidFill>
                <a:srgbClr val="E0F7FA"/>
              </a:solidFill>
            </a:ln>
          </p:spPr>
        </p:sp>
        <p:sp>
          <p:nvSpPr>
            <p:cNvPr id="30" name="TextBox 30"/>
            <p:cNvSpPr txBox="1"/>
            <p:nvPr/>
          </p:nvSpPr>
          <p:spPr>
            <a:xfrm>
              <a:off x="6621780" y="1897380"/>
              <a:ext cx="698716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b="1" dirty="0">
                  <a:solidFill>
                    <a:srgbClr val="FF6B35">
                      <a:alphaMod val="20000"/>
                    </a:srgbClr>
                  </a:solidFill>
                  <a:latin typeface="Noto Sans CJK SC"/>
                  <a:ea typeface="Microsoft YaHei"/>
                  <a:cs typeface="Noto Sans CJK SC"/>
                </a:rPr>
                <a:t>03</a:t>
              </a:r>
            </a:p>
          </p:txBody>
        </p:sp>
        <p:grpSp>
          <p:nvGrpSpPr>
            <p:cNvPr id="36" name="Group 36"/>
            <p:cNvGrpSpPr/>
            <p:nvPr/>
          </p:nvGrpSpPr>
          <p:grpSpPr>
            <a:xfrm>
              <a:off x="6705600" y="2705100"/>
              <a:ext cx="228600" cy="228600"/>
              <a:chOff x="6705600" y="2705100"/>
              <a:chExt cx="228600" cy="2286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6705600" y="2705100"/>
                <a:ext cx="228600" cy="228600"/>
              </a:xfrm>
              <a:custGeom>
                <a:avLst/>
                <a:gdLst/>
                <a:ahLst/>
                <a:cxnLst/>
                <a:rect l="l" t="t" r="r" b="b"/>
                <a:pathLst>
                  <a:path w="228600" h="228600">
                    <a:moveTo>
                      <a:pt x="0" y="114300"/>
                    </a:moveTo>
                    <a:cubicBezTo>
                      <a:pt x="0" y="177426"/>
                      <a:pt x="51174" y="228600"/>
                      <a:pt x="114300" y="228600"/>
                    </a:cubicBezTo>
                    <a:cubicBezTo>
                      <a:pt x="177426" y="228600"/>
                      <a:pt x="228600" y="177426"/>
                      <a:pt x="228600" y="114300"/>
                    </a:cubicBezTo>
                    <a:cubicBezTo>
                      <a:pt x="228600" y="51174"/>
                      <a:pt x="177426" y="0"/>
                      <a:pt x="114300" y="0"/>
                    </a:cubicBezTo>
                    <a:cubicBezTo>
                      <a:pt x="51174" y="0"/>
                      <a:pt x="0" y="51174"/>
                      <a:pt x="0" y="114300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32" name="Freeform 32"/>
              <p:cNvSpPr/>
              <p:nvPr/>
            </p:nvSpPr>
            <p:spPr>
              <a:xfrm>
                <a:off x="6713220" y="2781300"/>
                <a:ext cx="21336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13360" h="9525">
                    <a:moveTo>
                      <a:pt x="0" y="0"/>
                    </a:moveTo>
                    <a:lnTo>
                      <a:pt x="213360" y="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33" name="Freeform 33"/>
              <p:cNvSpPr/>
              <p:nvPr/>
            </p:nvSpPr>
            <p:spPr>
              <a:xfrm>
                <a:off x="6713220" y="2857500"/>
                <a:ext cx="21336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13360" h="9525">
                    <a:moveTo>
                      <a:pt x="0" y="0"/>
                    </a:moveTo>
                    <a:lnTo>
                      <a:pt x="213360" y="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34" name="Freeform 34"/>
              <p:cNvSpPr/>
              <p:nvPr/>
            </p:nvSpPr>
            <p:spPr>
              <a:xfrm>
                <a:off x="6769899" y="2705100"/>
                <a:ext cx="43651" cy="228600"/>
              </a:xfrm>
              <a:custGeom>
                <a:avLst/>
                <a:gdLst/>
                <a:ahLst/>
                <a:cxnLst/>
                <a:rect l="l" t="t" r="r" b="b"/>
                <a:pathLst>
                  <a:path w="43651" h="228600">
                    <a:moveTo>
                      <a:pt x="43651" y="0"/>
                    </a:moveTo>
                    <a:cubicBezTo>
                      <a:pt x="0" y="69949"/>
                      <a:pt x="0" y="158651"/>
                      <a:pt x="43651" y="228600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35" name="Freeform 35"/>
              <p:cNvSpPr/>
              <p:nvPr/>
            </p:nvSpPr>
            <p:spPr>
              <a:xfrm>
                <a:off x="6826250" y="2705100"/>
                <a:ext cx="43651" cy="228600"/>
              </a:xfrm>
              <a:custGeom>
                <a:avLst/>
                <a:gdLst/>
                <a:ahLst/>
                <a:cxnLst/>
                <a:rect l="l" t="t" r="r" b="b"/>
                <a:pathLst>
                  <a:path w="43651" h="228600">
                    <a:moveTo>
                      <a:pt x="0" y="0"/>
                    </a:moveTo>
                    <a:cubicBezTo>
                      <a:pt x="43651" y="69949"/>
                      <a:pt x="43651" y="158651"/>
                      <a:pt x="0" y="228600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</p:grpSp>
        <p:sp>
          <p:nvSpPr>
            <p:cNvPr id="37" name="TextBox 37"/>
            <p:cNvSpPr txBox="1"/>
            <p:nvPr/>
          </p:nvSpPr>
          <p:spPr>
            <a:xfrm>
              <a:off x="6648450" y="29813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区域落地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6652260" y="3299460"/>
              <a:ext cx="1993392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2026年长三角、粤港澳地</a:t>
              </a: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6652260" y="3537585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区实现规模化双向充放电</a:t>
              </a: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6652260" y="3775710"/>
              <a:ext cx="5562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应用。</a:t>
              </a:r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9334500" y="1897380"/>
            <a:ext cx="2476500" cy="3055620"/>
            <a:chOff x="9334500" y="1897380"/>
            <a:chExt cx="2476500" cy="3055620"/>
          </a:xfrm>
        </p:grpSpPr>
        <p:sp>
          <p:nvSpPr>
            <p:cNvPr id="42" name="Freeform 42"/>
            <p:cNvSpPr/>
            <p:nvPr/>
          </p:nvSpPr>
          <p:spPr>
            <a:xfrm>
              <a:off x="9334500" y="1905000"/>
              <a:ext cx="2476500" cy="3048000"/>
            </a:xfrm>
            <a:custGeom>
              <a:avLst/>
              <a:gdLst/>
              <a:ahLst/>
              <a:cxnLst/>
              <a:rect l="l" t="t" r="r" b="b"/>
              <a:pathLst>
                <a:path w="2476500" h="3048000">
                  <a:moveTo>
                    <a:pt x="114300" y="0"/>
                  </a:moveTo>
                  <a:lnTo>
                    <a:pt x="2362200" y="0"/>
                  </a:lnTo>
                  <a:cubicBezTo>
                    <a:pt x="2425326" y="0"/>
                    <a:pt x="2476500" y="51174"/>
                    <a:pt x="2476500" y="114300"/>
                  </a:cubicBezTo>
                  <a:lnTo>
                    <a:pt x="2476500" y="2933700"/>
                  </a:lnTo>
                  <a:cubicBezTo>
                    <a:pt x="2476500" y="2996826"/>
                    <a:pt x="2425326" y="3048000"/>
                    <a:pt x="2362200" y="3048000"/>
                  </a:cubicBezTo>
                  <a:lnTo>
                    <a:pt x="114300" y="3048000"/>
                  </a:lnTo>
                  <a:cubicBezTo>
                    <a:pt x="51174" y="3048000"/>
                    <a:pt x="0" y="2996826"/>
                    <a:pt x="0" y="29337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8F9FA"/>
            </a:solidFill>
            <a:ln w="19050">
              <a:solidFill>
                <a:srgbClr val="E0F7FA"/>
              </a:solidFill>
            </a:ln>
          </p:spPr>
        </p:sp>
        <p:sp>
          <p:nvSpPr>
            <p:cNvPr id="43" name="TextBox 43"/>
            <p:cNvSpPr txBox="1"/>
            <p:nvPr/>
          </p:nvSpPr>
          <p:spPr>
            <a:xfrm>
              <a:off x="9479280" y="1897380"/>
              <a:ext cx="698716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b="1" dirty="0">
                  <a:solidFill>
                    <a:srgbClr val="FF6B35">
                      <a:alphaMod val="20000"/>
                    </a:srgbClr>
                  </a:solidFill>
                  <a:latin typeface="Noto Sans CJK SC"/>
                  <a:ea typeface="Microsoft YaHei"/>
                  <a:cs typeface="Noto Sans CJK SC"/>
                </a:rPr>
                <a:t>04</a:t>
              </a:r>
            </a:p>
          </p:txBody>
        </p:sp>
        <p:grpSp>
          <p:nvGrpSpPr>
            <p:cNvPr id="46" name="Group 46"/>
            <p:cNvGrpSpPr/>
            <p:nvPr/>
          </p:nvGrpSpPr>
          <p:grpSpPr>
            <a:xfrm>
              <a:off x="9613900" y="2705100"/>
              <a:ext cx="127000" cy="228600"/>
              <a:chOff x="9613900" y="2705100"/>
              <a:chExt cx="127000" cy="228600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9613900" y="2743200"/>
                <a:ext cx="12700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27000" h="152400">
                    <a:moveTo>
                      <a:pt x="123190" y="25400"/>
                    </a:moveTo>
                    <a:cubicBezTo>
                      <a:pt x="118018" y="10726"/>
                      <a:pt x="104444" y="671"/>
                      <a:pt x="88900" y="0"/>
                    </a:cubicBezTo>
                    <a:lnTo>
                      <a:pt x="38100" y="0"/>
                    </a:lnTo>
                    <a:cubicBezTo>
                      <a:pt x="17058" y="0"/>
                      <a:pt x="0" y="17058"/>
                      <a:pt x="0" y="38100"/>
                    </a:cubicBezTo>
                    <a:cubicBezTo>
                      <a:pt x="0" y="59142"/>
                      <a:pt x="17058" y="76200"/>
                      <a:pt x="38100" y="76200"/>
                    </a:cubicBezTo>
                    <a:lnTo>
                      <a:pt x="88900" y="76200"/>
                    </a:lnTo>
                    <a:cubicBezTo>
                      <a:pt x="109942" y="76200"/>
                      <a:pt x="127000" y="93258"/>
                      <a:pt x="127000" y="114300"/>
                    </a:cubicBezTo>
                    <a:cubicBezTo>
                      <a:pt x="127000" y="135342"/>
                      <a:pt x="109942" y="152400"/>
                      <a:pt x="88900" y="152400"/>
                    </a:cubicBezTo>
                    <a:lnTo>
                      <a:pt x="38100" y="152400"/>
                    </a:lnTo>
                    <a:cubicBezTo>
                      <a:pt x="22556" y="151729"/>
                      <a:pt x="8982" y="141674"/>
                      <a:pt x="3810" y="127000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45" name="Freeform 45"/>
              <p:cNvSpPr/>
              <p:nvPr/>
            </p:nvSpPr>
            <p:spPr>
              <a:xfrm>
                <a:off x="9677400" y="2705100"/>
                <a:ext cx="9525" cy="22860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28600">
                    <a:moveTo>
                      <a:pt x="0" y="0"/>
                    </a:moveTo>
                    <a:lnTo>
                      <a:pt x="0" y="38100"/>
                    </a:lnTo>
                    <a:moveTo>
                      <a:pt x="0" y="190500"/>
                    </a:moveTo>
                    <a:lnTo>
                      <a:pt x="0" y="22860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</p:grpSp>
        <p:sp>
          <p:nvSpPr>
            <p:cNvPr id="47" name="TextBox 47"/>
            <p:cNvSpPr txBox="1"/>
            <p:nvPr/>
          </p:nvSpPr>
          <p:spPr>
            <a:xfrm>
              <a:off x="9505950" y="29813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收益探索</a:t>
              </a:r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9509760" y="3299460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车主参与电网互动获得电</a:t>
              </a:r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9509760" y="3537585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费减免或现金收益，实现</a:t>
              </a:r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9509760" y="3775710"/>
              <a:ext cx="9067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多方共赢。</a:t>
              </a:r>
            </a:p>
          </p:txBody>
        </p:sp>
      </p:grpSp>
      <p:sp>
        <p:nvSpPr>
          <p:cNvPr id="52" name="TextBox 52"/>
          <p:cNvSpPr txBox="1"/>
          <p:nvPr/>
        </p:nvSpPr>
        <p:spPr>
          <a:xfrm>
            <a:off x="5604796" y="6475095"/>
            <a:ext cx="982409" cy="1828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900" dirty="0">
                <a:solidFill>
                  <a:srgbClr val="999999"/>
                </a:solidFill>
                <a:latin typeface="Noto Sans CJK SC"/>
                <a:ea typeface="Microsoft YaHei"/>
                <a:cs typeface="Noto Sans CJK SC"/>
              </a:rPr>
              <a:t>Devnors AI 生成</a:t>
            </a:r>
          </a:p>
        </p:txBody>
      </p:sp>
    </p:spTree>
  </p:cSld>
  <p:clrMapOvr>
    <a:masterClrMapping/>
  </p:clrMapOvr>
  <p:transition xmlns:p14="http://schemas.microsoft.com/office/powerpoint/2010/main" p14:dur="4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28" grpId="0"/>
      <p:bldP spid="41" grpId="0"/>
      <p:bldP spid="5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0"/>
            <a:ext cx="12192000" cy="7143750"/>
            <a:chOff x="0" y="0"/>
            <a:chExt cx="12192000" cy="714375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D1B2A"/>
            </a:solidFill>
            <a:ln>
              <a:noFill/>
            </a:ln>
          </p:spPr>
        </p:sp>
        <p:sp>
          <p:nvSpPr>
            <p:cNvPr id="3" name="Ellipse 3"/>
            <p:cNvSpPr/>
            <p:nvPr/>
          </p:nvSpPr>
          <p:spPr>
            <a:xfrm>
              <a:off x="9525000" y="190500"/>
              <a:ext cx="1905000" cy="1905000"/>
            </a:xfrm>
            <a:prstGeom prst="ellipse">
              <a:avLst/>
            </a:prstGeom>
            <a:solidFill>
              <a:srgbClr val="00B4D8">
                <a:alpha val="5000"/>
              </a:srgbClr>
            </a:solidFill>
            <a:ln>
              <a:noFill/>
            </a:ln>
          </p:spPr>
        </p:sp>
        <p:sp>
          <p:nvSpPr>
            <p:cNvPr id="4" name="Ellipse 4"/>
            <p:cNvSpPr/>
            <p:nvPr/>
          </p:nvSpPr>
          <p:spPr>
            <a:xfrm>
              <a:off x="8096250" y="4286250"/>
              <a:ext cx="2857500" cy="2857500"/>
            </a:xfrm>
            <a:prstGeom prst="ellipse">
              <a:avLst/>
            </a:prstGeom>
            <a:solidFill>
              <a:srgbClr val="FF6B35">
                <a:alpha val="5000"/>
              </a:srgbClr>
            </a:solidFill>
            <a:ln>
              <a:noFill/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3617833" y="2707958"/>
            <a:ext cx="4956334" cy="1044892"/>
            <a:chOff x="3617833" y="2707958"/>
            <a:chExt cx="4956334" cy="1044892"/>
          </a:xfrm>
        </p:grpSpPr>
        <p:sp>
          <p:nvSpPr>
            <p:cNvPr id="6" name="TextBox 6"/>
            <p:cNvSpPr txBox="1"/>
            <p:nvPr/>
          </p:nvSpPr>
          <p:spPr>
            <a:xfrm>
              <a:off x="3882223" y="2707958"/>
              <a:ext cx="4427553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15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政策环境与法规框架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3617833" y="3362325"/>
              <a:ext cx="4956334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dirty="0">
                  <a:solidFill>
                    <a:srgbClr val="7A82AB"/>
                  </a:solidFill>
                  <a:latin typeface="Noto Sans CJK SC"/>
                  <a:ea typeface="Microsoft YaHei"/>
                  <a:cs typeface="Noto Sans CJK SC"/>
                </a:rPr>
                <a:t>POLICY ENVIRONMENT &amp; REGULATORY FRAMEWORK</a:t>
              </a:r>
            </a:p>
          </p:txBody>
        </p:sp>
        <p:sp>
          <p:nvSpPr>
            <p:cNvPr id="8" name="Freeform 8"/>
            <p:cNvSpPr/>
            <p:nvPr/>
          </p:nvSpPr>
          <p:spPr>
            <a:xfrm>
              <a:off x="5143500" y="3714750"/>
              <a:ext cx="1905000" cy="38100"/>
            </a:xfrm>
            <a:custGeom>
              <a:avLst/>
              <a:gdLst/>
              <a:ahLst/>
              <a:cxnLst/>
              <a:rect l="l" t="t" r="r" b="b"/>
              <a:pathLst>
                <a:path w="1905000" h="38100">
                  <a:moveTo>
                    <a:pt x="19050" y="0"/>
                  </a:moveTo>
                  <a:lnTo>
                    <a:pt x="1885950" y="0"/>
                  </a:lnTo>
                  <a:cubicBezTo>
                    <a:pt x="1896471" y="0"/>
                    <a:pt x="1905000" y="8529"/>
                    <a:pt x="1905000" y="19050"/>
                  </a:cubicBezTo>
                  <a:lnTo>
                    <a:pt x="1905000" y="19050"/>
                  </a:lnTo>
                  <a:cubicBezTo>
                    <a:pt x="1905000" y="29571"/>
                    <a:pt x="1896471" y="38100"/>
                    <a:pt x="18859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FF6B35"/>
            </a:solidFill>
            <a:ln>
              <a:noFill/>
            </a:ln>
          </p:spPr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6619875" cy="747713"/>
            <a:chOff x="542925" y="423862"/>
            <a:chExt cx="6619875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3162538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0D1B2A"/>
                  </a:solidFill>
                  <a:latin typeface="Noto Sans CJK SC"/>
                  <a:ea typeface="Microsoft YaHei"/>
                  <a:cs typeface="Noto Sans CJK SC"/>
                </a:rPr>
                <a:t>政策工具根本性转向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661035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购置补贴退出，财政税收、路权管理、规划约束成为新政策组合拳。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71500" y="2286000"/>
            <a:ext cx="2571750" cy="2667000"/>
            <a:chOff x="571500" y="2286000"/>
            <a:chExt cx="2571750" cy="2667000"/>
          </a:xfrm>
        </p:grpSpPr>
        <p:sp>
          <p:nvSpPr>
            <p:cNvPr id="6" name="Freeform 6"/>
            <p:cNvSpPr/>
            <p:nvPr/>
          </p:nvSpPr>
          <p:spPr>
            <a:xfrm>
              <a:off x="571500" y="2286000"/>
              <a:ext cx="2571750" cy="2667000"/>
            </a:xfrm>
            <a:custGeom>
              <a:avLst/>
              <a:gdLst/>
              <a:ahLst/>
              <a:cxnLst/>
              <a:rect l="l" t="t" r="r" b="b"/>
              <a:pathLst>
                <a:path w="2571750" h="2667000">
                  <a:moveTo>
                    <a:pt x="76200" y="0"/>
                  </a:moveTo>
                  <a:lnTo>
                    <a:pt x="2495550" y="0"/>
                  </a:lnTo>
                  <a:cubicBezTo>
                    <a:pt x="2537634" y="0"/>
                    <a:pt x="2571750" y="34116"/>
                    <a:pt x="2571750" y="76200"/>
                  </a:cubicBezTo>
                  <a:lnTo>
                    <a:pt x="2571750" y="2590800"/>
                  </a:lnTo>
                  <a:cubicBezTo>
                    <a:pt x="2571750" y="2632884"/>
                    <a:pt x="2537634" y="2667000"/>
                    <a:pt x="2495550" y="2667000"/>
                  </a:cubicBezTo>
                  <a:lnTo>
                    <a:pt x="76200" y="2667000"/>
                  </a:lnTo>
                  <a:cubicBezTo>
                    <a:pt x="34116" y="2667000"/>
                    <a:pt x="0" y="2632884"/>
                    <a:pt x="0" y="2590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0F7FA"/>
            </a:solidFill>
            <a:ln w="19050">
              <a:solidFill>
                <a:srgbClr val="00B4D8"/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826770" y="2455545"/>
              <a:ext cx="373799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FF6B35"/>
                  </a:solidFill>
                  <a:latin typeface="Noto Sans CJK SC"/>
                  <a:ea typeface="Microsoft YaHei"/>
                  <a:cs typeface="Noto Sans CJK SC"/>
                </a:rPr>
                <a:t>01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840105" y="2949892"/>
              <a:ext cx="86239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0D1B2A"/>
                  </a:solidFill>
                  <a:latin typeface="Noto Sans CJK SC"/>
                  <a:ea typeface="Microsoft YaHei"/>
                  <a:cs typeface="Noto Sans CJK SC"/>
                </a:rPr>
                <a:t>补贴退出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842962" y="3212306"/>
              <a:ext cx="1868805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2025年购置补贴完全退出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842962" y="3450431"/>
              <a:ext cx="2000250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行业彻底告别财政直接输血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3333750" y="2286000"/>
            <a:ext cx="2616755" cy="2667000"/>
            <a:chOff x="3333750" y="2286000"/>
            <a:chExt cx="2616755" cy="2667000"/>
          </a:xfrm>
        </p:grpSpPr>
        <p:sp>
          <p:nvSpPr>
            <p:cNvPr id="12" name="Freeform 12"/>
            <p:cNvSpPr/>
            <p:nvPr/>
          </p:nvSpPr>
          <p:spPr>
            <a:xfrm>
              <a:off x="3333750" y="2286000"/>
              <a:ext cx="2571750" cy="2667000"/>
            </a:xfrm>
            <a:custGeom>
              <a:avLst/>
              <a:gdLst/>
              <a:ahLst/>
              <a:cxnLst/>
              <a:rect l="l" t="t" r="r" b="b"/>
              <a:pathLst>
                <a:path w="2571750" h="2667000">
                  <a:moveTo>
                    <a:pt x="76200" y="0"/>
                  </a:moveTo>
                  <a:lnTo>
                    <a:pt x="2495550" y="0"/>
                  </a:lnTo>
                  <a:cubicBezTo>
                    <a:pt x="2537634" y="0"/>
                    <a:pt x="2571750" y="34116"/>
                    <a:pt x="2571750" y="76200"/>
                  </a:cubicBezTo>
                  <a:lnTo>
                    <a:pt x="2571750" y="2590800"/>
                  </a:lnTo>
                  <a:cubicBezTo>
                    <a:pt x="2571750" y="2632884"/>
                    <a:pt x="2537634" y="2667000"/>
                    <a:pt x="2495550" y="2667000"/>
                  </a:cubicBezTo>
                  <a:lnTo>
                    <a:pt x="76200" y="2667000"/>
                  </a:lnTo>
                  <a:cubicBezTo>
                    <a:pt x="34116" y="2667000"/>
                    <a:pt x="0" y="2632884"/>
                    <a:pt x="0" y="2590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0F7FA"/>
            </a:solidFill>
            <a:ln w="19050">
              <a:solidFill>
                <a:srgbClr val="00B4D8"/>
              </a:solidFill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3589020" y="2455545"/>
              <a:ext cx="465811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FF6B35"/>
                  </a:solidFill>
                  <a:latin typeface="Noto Sans CJK SC"/>
                  <a:ea typeface="Microsoft YaHei"/>
                  <a:cs typeface="Noto Sans CJK SC"/>
                </a:rPr>
                <a:t>02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602355" y="2949892"/>
              <a:ext cx="655368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0D1B2A"/>
                  </a:solidFill>
                  <a:latin typeface="Noto Sans CJK SC"/>
                  <a:ea typeface="Microsoft YaHei"/>
                  <a:cs typeface="Noto Sans CJK SC"/>
                </a:rPr>
                <a:t>法治化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3605212" y="3212306"/>
              <a:ext cx="2230279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《生态环境法典》第219条生效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3605212" y="3450431"/>
              <a:ext cx="2345293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《大气污染防治法》第50条生效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6096000" y="2286000"/>
            <a:ext cx="2571750" cy="2667000"/>
            <a:chOff x="6096000" y="2286000"/>
            <a:chExt cx="2571750" cy="2667000"/>
          </a:xfrm>
        </p:grpSpPr>
        <p:sp>
          <p:nvSpPr>
            <p:cNvPr id="18" name="Freeform 18"/>
            <p:cNvSpPr/>
            <p:nvPr/>
          </p:nvSpPr>
          <p:spPr>
            <a:xfrm>
              <a:off x="6096000" y="2286000"/>
              <a:ext cx="2571750" cy="2667000"/>
            </a:xfrm>
            <a:custGeom>
              <a:avLst/>
              <a:gdLst/>
              <a:ahLst/>
              <a:cxnLst/>
              <a:rect l="l" t="t" r="r" b="b"/>
              <a:pathLst>
                <a:path w="2571750" h="2667000">
                  <a:moveTo>
                    <a:pt x="76200" y="0"/>
                  </a:moveTo>
                  <a:lnTo>
                    <a:pt x="2495550" y="0"/>
                  </a:lnTo>
                  <a:cubicBezTo>
                    <a:pt x="2537634" y="0"/>
                    <a:pt x="2571750" y="34116"/>
                    <a:pt x="2571750" y="76200"/>
                  </a:cubicBezTo>
                  <a:lnTo>
                    <a:pt x="2571750" y="2590800"/>
                  </a:lnTo>
                  <a:cubicBezTo>
                    <a:pt x="2571750" y="2632884"/>
                    <a:pt x="2537634" y="2667000"/>
                    <a:pt x="2495550" y="2667000"/>
                  </a:cubicBezTo>
                  <a:lnTo>
                    <a:pt x="76200" y="2667000"/>
                  </a:lnTo>
                  <a:cubicBezTo>
                    <a:pt x="34116" y="2667000"/>
                    <a:pt x="0" y="2632884"/>
                    <a:pt x="0" y="2590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0F7FA"/>
            </a:solidFill>
            <a:ln w="19050">
              <a:solidFill>
                <a:srgbClr val="00B4D8"/>
              </a:solidFill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6351270" y="2455545"/>
              <a:ext cx="465811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FF6B35"/>
                  </a:solidFill>
                  <a:latin typeface="Noto Sans CJK SC"/>
                  <a:ea typeface="Microsoft YaHei"/>
                  <a:cs typeface="Noto Sans CJK SC"/>
                </a:rPr>
                <a:t>03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364605" y="2949892"/>
              <a:ext cx="655368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0D1B2A"/>
                  </a:solidFill>
                  <a:latin typeface="Noto Sans CJK SC"/>
                  <a:ea typeface="Microsoft YaHei"/>
                  <a:cs typeface="Noto Sans CJK SC"/>
                </a:rPr>
                <a:t>新范式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6367462" y="3212306"/>
              <a:ext cx="1835944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政策工具转向法治化激励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6367462" y="3450431"/>
              <a:ext cx="2000250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强调碳排放约束与绿色出行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8858250" y="2286000"/>
            <a:ext cx="2571750" cy="2667000"/>
            <a:chOff x="8858250" y="2286000"/>
            <a:chExt cx="2571750" cy="2667000"/>
          </a:xfrm>
        </p:grpSpPr>
        <p:sp>
          <p:nvSpPr>
            <p:cNvPr id="24" name="Freeform 24"/>
            <p:cNvSpPr/>
            <p:nvPr/>
          </p:nvSpPr>
          <p:spPr>
            <a:xfrm>
              <a:off x="8858250" y="2286000"/>
              <a:ext cx="2571750" cy="2667000"/>
            </a:xfrm>
            <a:custGeom>
              <a:avLst/>
              <a:gdLst/>
              <a:ahLst/>
              <a:cxnLst/>
              <a:rect l="l" t="t" r="r" b="b"/>
              <a:pathLst>
                <a:path w="2571750" h="2667000">
                  <a:moveTo>
                    <a:pt x="76200" y="0"/>
                  </a:moveTo>
                  <a:lnTo>
                    <a:pt x="2495550" y="0"/>
                  </a:lnTo>
                  <a:cubicBezTo>
                    <a:pt x="2537634" y="0"/>
                    <a:pt x="2571750" y="34116"/>
                    <a:pt x="2571750" y="76200"/>
                  </a:cubicBezTo>
                  <a:lnTo>
                    <a:pt x="2571750" y="2590800"/>
                  </a:lnTo>
                  <a:cubicBezTo>
                    <a:pt x="2571750" y="2632884"/>
                    <a:pt x="2537634" y="2667000"/>
                    <a:pt x="2495550" y="2667000"/>
                  </a:cubicBezTo>
                  <a:lnTo>
                    <a:pt x="76200" y="2667000"/>
                  </a:lnTo>
                  <a:cubicBezTo>
                    <a:pt x="34116" y="2667000"/>
                    <a:pt x="0" y="2632884"/>
                    <a:pt x="0" y="2590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0F7FA"/>
            </a:solidFill>
            <a:ln w="19050">
              <a:solidFill>
                <a:srgbClr val="00B4D8"/>
              </a:solidFill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9113520" y="2455545"/>
              <a:ext cx="465811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FF6B35"/>
                  </a:solidFill>
                  <a:latin typeface="Noto Sans CJK SC"/>
                  <a:ea typeface="Microsoft YaHei"/>
                  <a:cs typeface="Noto Sans CJK SC"/>
                </a:rPr>
                <a:t>04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9126855" y="2949892"/>
              <a:ext cx="86239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0D1B2A"/>
                  </a:solidFill>
                  <a:latin typeface="Noto Sans CJK SC"/>
                  <a:ea typeface="Microsoft YaHei"/>
                  <a:cs typeface="Noto Sans CJK SC"/>
                </a:rPr>
                <a:t>长期规划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9129712" y="3212306"/>
              <a:ext cx="2164556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国家层面明确新能源汽车地位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9129712" y="3450431"/>
              <a:ext cx="2164556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作为战略性新兴产业重点发展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3143250" y="3619500"/>
            <a:ext cx="5715000" cy="1"/>
            <a:chOff x="3143250" y="3619500"/>
            <a:chExt cx="5715000" cy="1"/>
          </a:xfrm>
        </p:grpSpPr>
        <p:sp>
          <p:nvSpPr>
            <p:cNvPr id="30" name="Line 30"/>
            <p:cNvSpPr/>
            <p:nvPr/>
          </p:nvSpPr>
          <p:spPr>
            <a:xfrm>
              <a:off x="3143250" y="3619500"/>
              <a:ext cx="190500" cy="1"/>
            </a:xfrm>
            <a:prstGeom prst="line">
              <a:avLst/>
            </a:prstGeom>
            <a:noFill/>
            <a:ln w="19050">
              <a:solidFill>
                <a:srgbClr val="00B4D8"/>
              </a:solidFill>
              <a:tailEnd type="triangle" w="lg" len="lg"/>
            </a:ln>
          </p:spPr>
        </p:sp>
        <p:sp>
          <p:nvSpPr>
            <p:cNvPr id="31" name="Line 31"/>
            <p:cNvSpPr/>
            <p:nvPr/>
          </p:nvSpPr>
          <p:spPr>
            <a:xfrm>
              <a:off x="5905500" y="3619500"/>
              <a:ext cx="190500" cy="1"/>
            </a:xfrm>
            <a:prstGeom prst="line">
              <a:avLst/>
            </a:prstGeom>
            <a:noFill/>
            <a:ln w="19050">
              <a:solidFill>
                <a:srgbClr val="00B4D8"/>
              </a:solidFill>
              <a:tailEnd type="triangle" w="lg" len="lg"/>
            </a:ln>
          </p:spPr>
        </p:sp>
        <p:sp>
          <p:nvSpPr>
            <p:cNvPr id="32" name="Line 32"/>
            <p:cNvSpPr/>
            <p:nvPr/>
          </p:nvSpPr>
          <p:spPr>
            <a:xfrm>
              <a:off x="8667750" y="3619500"/>
              <a:ext cx="190500" cy="1"/>
            </a:xfrm>
            <a:prstGeom prst="line">
              <a:avLst/>
            </a:prstGeom>
            <a:noFill/>
            <a:ln w="19050">
              <a:solidFill>
                <a:srgbClr val="00B4D8"/>
              </a:solidFill>
              <a:tailEnd type="triangle" w="lg" len="lg"/>
            </a:ln>
          </p:spPr>
        </p:sp>
      </p:grpSp>
    </p:spTree>
  </p:cSld>
  <p:clrMapOvr>
    <a:masterClrMapping/>
  </p:clrMapOvr>
  <p:transition xmlns:p14="http://schemas.microsoft.com/office/powerpoint/2010/main" p14:dur="4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7" grpId="0"/>
      <p:bldP spid="23" grpId="0"/>
      <p:bldP spid="2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6619875" cy="747713"/>
            <a:chOff x="542925" y="423862"/>
            <a:chExt cx="6619875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4197668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0D1B2A"/>
                  </a:solidFill>
                  <a:latin typeface="Noto Sans CJK SC"/>
                  <a:ea typeface="Microsoft YaHei"/>
                  <a:cs typeface="Noto Sans CJK SC"/>
                </a:rPr>
                <a:t>替代激励措施与双积分修订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661035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购置税免征延期，公共领域强制电动化，双积分政策倒逼技术降本。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571500" y="1428750"/>
            <a:ext cx="2667000" cy="2286000"/>
            <a:chOff x="571500" y="1428750"/>
            <a:chExt cx="2667000" cy="2286000"/>
          </a:xfrm>
        </p:grpSpPr>
        <p:sp>
          <p:nvSpPr>
            <p:cNvPr id="6" name="Freeform 6"/>
            <p:cNvSpPr/>
            <p:nvPr/>
          </p:nvSpPr>
          <p:spPr>
            <a:xfrm>
              <a:off x="571500" y="1428750"/>
              <a:ext cx="2667000" cy="2286000"/>
            </a:xfrm>
            <a:custGeom>
              <a:avLst/>
              <a:gdLst/>
              <a:ahLst/>
              <a:cxnLst/>
              <a:rect l="l" t="t" r="r" b="b"/>
              <a:pathLst>
                <a:path w="2667000" h="2286000">
                  <a:moveTo>
                    <a:pt x="76200" y="0"/>
                  </a:moveTo>
                  <a:lnTo>
                    <a:pt x="2590800" y="0"/>
                  </a:lnTo>
                  <a:cubicBezTo>
                    <a:pt x="2632884" y="0"/>
                    <a:pt x="2667000" y="34116"/>
                    <a:pt x="2667000" y="76200"/>
                  </a:cubicBezTo>
                  <a:lnTo>
                    <a:pt x="2667000" y="2209800"/>
                  </a:lnTo>
                  <a:cubicBezTo>
                    <a:pt x="2667000" y="2251884"/>
                    <a:pt x="2632884" y="2286000"/>
                    <a:pt x="2590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0F7FA"/>
            </a:solidFill>
            <a:ln w="9525">
              <a:solidFill>
                <a:srgbClr val="00B4D8"/>
              </a:solidFill>
            </a:ln>
          </p:spPr>
        </p:sp>
        <p:grpSp>
          <p:nvGrpSpPr>
            <p:cNvPr id="10" name="Group 10"/>
            <p:cNvGrpSpPr/>
            <p:nvPr/>
          </p:nvGrpSpPr>
          <p:grpSpPr>
            <a:xfrm>
              <a:off x="790575" y="1695450"/>
              <a:ext cx="171450" cy="171450"/>
              <a:chOff x="790575" y="1695450"/>
              <a:chExt cx="171450" cy="17145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790575" y="1695450"/>
                <a:ext cx="171450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171450">
                    <a:moveTo>
                      <a:pt x="0" y="85725"/>
                    </a:moveTo>
                    <a:cubicBezTo>
                      <a:pt x="0" y="133070"/>
                      <a:pt x="38380" y="171450"/>
                      <a:pt x="85725" y="171450"/>
                    </a:cubicBezTo>
                    <a:cubicBezTo>
                      <a:pt x="133070" y="171450"/>
                      <a:pt x="171450" y="133070"/>
                      <a:pt x="171450" y="85725"/>
                    </a:cubicBezTo>
                    <a:cubicBezTo>
                      <a:pt x="171450" y="38380"/>
                      <a:pt x="133070" y="0"/>
                      <a:pt x="85725" y="0"/>
                    </a:cubicBezTo>
                    <a:cubicBezTo>
                      <a:pt x="38380" y="0"/>
                      <a:pt x="0" y="38380"/>
                      <a:pt x="0" y="85725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847725" y="1742838"/>
                <a:ext cx="57150" cy="76674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76674">
                    <a:moveTo>
                      <a:pt x="55245" y="9762"/>
                    </a:moveTo>
                    <a:cubicBezTo>
                      <a:pt x="51729" y="3663"/>
                      <a:pt x="45136" y="0"/>
                      <a:pt x="38100" y="237"/>
                    </a:cubicBezTo>
                    <a:lnTo>
                      <a:pt x="19050" y="237"/>
                    </a:lnTo>
                    <a:cubicBezTo>
                      <a:pt x="8529" y="237"/>
                      <a:pt x="0" y="8766"/>
                      <a:pt x="0" y="19287"/>
                    </a:cubicBezTo>
                    <a:cubicBezTo>
                      <a:pt x="0" y="29808"/>
                      <a:pt x="8529" y="38337"/>
                      <a:pt x="19050" y="38337"/>
                    </a:cubicBezTo>
                    <a:lnTo>
                      <a:pt x="38100" y="38337"/>
                    </a:lnTo>
                    <a:cubicBezTo>
                      <a:pt x="48621" y="38337"/>
                      <a:pt x="57150" y="46866"/>
                      <a:pt x="57150" y="57387"/>
                    </a:cubicBezTo>
                    <a:cubicBezTo>
                      <a:pt x="57150" y="67908"/>
                      <a:pt x="48621" y="76437"/>
                      <a:pt x="38100" y="76437"/>
                    </a:cubicBezTo>
                    <a:lnTo>
                      <a:pt x="19050" y="76437"/>
                    </a:lnTo>
                    <a:cubicBezTo>
                      <a:pt x="12014" y="76674"/>
                      <a:pt x="5421" y="73011"/>
                      <a:pt x="1905" y="66912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9" name="Freeform 9"/>
              <p:cNvSpPr/>
              <p:nvPr/>
            </p:nvSpPr>
            <p:spPr>
              <a:xfrm>
                <a:off x="876300" y="1733550"/>
                <a:ext cx="9525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0">
                    <a:moveTo>
                      <a:pt x="0" y="0"/>
                    </a:moveTo>
                    <a:lnTo>
                      <a:pt x="0" y="9525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</p:grpSp>
        <p:sp>
          <p:nvSpPr>
            <p:cNvPr id="11" name="TextBox 11"/>
            <p:cNvSpPr txBox="1"/>
            <p:nvPr/>
          </p:nvSpPr>
          <p:spPr>
            <a:xfrm>
              <a:off x="1068705" y="1664018"/>
              <a:ext cx="86239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0D1B2A"/>
                  </a:solidFill>
                  <a:latin typeface="Noto Sans CJK SC"/>
                  <a:ea typeface="Microsoft YaHei"/>
                  <a:cs typeface="Noto Sans CJK SC"/>
                </a:rPr>
                <a:t>税收优惠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47712" y="1974056"/>
              <a:ext cx="1835944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新能源车免征购置税政策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47712" y="2212181"/>
              <a:ext cx="1835944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延期执行，有效降低用户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47712" y="2450306"/>
              <a:ext cx="1835944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购车门槛，刺激市场需求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3429000" y="1428750"/>
            <a:ext cx="2667000" cy="2286000"/>
            <a:chOff x="3429000" y="1428750"/>
            <a:chExt cx="2667000" cy="2286000"/>
          </a:xfrm>
        </p:grpSpPr>
        <p:sp>
          <p:nvSpPr>
            <p:cNvPr id="16" name="Freeform 16"/>
            <p:cNvSpPr/>
            <p:nvPr/>
          </p:nvSpPr>
          <p:spPr>
            <a:xfrm>
              <a:off x="3429000" y="1428750"/>
              <a:ext cx="2667000" cy="2286000"/>
            </a:xfrm>
            <a:custGeom>
              <a:avLst/>
              <a:gdLst/>
              <a:ahLst/>
              <a:cxnLst/>
              <a:rect l="l" t="t" r="r" b="b"/>
              <a:pathLst>
                <a:path w="2667000" h="2286000">
                  <a:moveTo>
                    <a:pt x="76200" y="0"/>
                  </a:moveTo>
                  <a:lnTo>
                    <a:pt x="2590800" y="0"/>
                  </a:lnTo>
                  <a:cubicBezTo>
                    <a:pt x="2632884" y="0"/>
                    <a:pt x="2667000" y="34116"/>
                    <a:pt x="2667000" y="76200"/>
                  </a:cubicBezTo>
                  <a:lnTo>
                    <a:pt x="2667000" y="2209800"/>
                  </a:lnTo>
                  <a:cubicBezTo>
                    <a:pt x="2667000" y="2251884"/>
                    <a:pt x="2632884" y="2286000"/>
                    <a:pt x="2590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0F7FA"/>
            </a:solidFill>
            <a:ln w="9525">
              <a:solidFill>
                <a:srgbClr val="00B4D8"/>
              </a:solidFill>
            </a:ln>
          </p:spPr>
        </p:sp>
        <p:grpSp>
          <p:nvGrpSpPr>
            <p:cNvPr id="24" name="Group 24"/>
            <p:cNvGrpSpPr/>
            <p:nvPr/>
          </p:nvGrpSpPr>
          <p:grpSpPr>
            <a:xfrm>
              <a:off x="3638550" y="1714500"/>
              <a:ext cx="190500" cy="133350"/>
              <a:chOff x="3638550" y="1714500"/>
              <a:chExt cx="190500" cy="13335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3657600" y="1809750"/>
                <a:ext cx="38100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0" y="19050"/>
                    </a:moveTo>
                    <a:cubicBezTo>
                      <a:pt x="0" y="29571"/>
                      <a:pt x="8529" y="38100"/>
                      <a:pt x="19050" y="38100"/>
                    </a:cubicBezTo>
                    <a:cubicBezTo>
                      <a:pt x="29571" y="38100"/>
                      <a:pt x="38100" y="29571"/>
                      <a:pt x="38100" y="19050"/>
                    </a:cubicBezTo>
                    <a:cubicBezTo>
                      <a:pt x="38100" y="8529"/>
                      <a:pt x="29571" y="0"/>
                      <a:pt x="19050" y="0"/>
                    </a:cubicBezTo>
                    <a:cubicBezTo>
                      <a:pt x="8529" y="0"/>
                      <a:pt x="0" y="8529"/>
                      <a:pt x="0" y="19050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18" name="Freeform 18"/>
              <p:cNvSpPr/>
              <p:nvPr/>
            </p:nvSpPr>
            <p:spPr>
              <a:xfrm>
                <a:off x="3771900" y="1809750"/>
                <a:ext cx="38100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0" y="19050"/>
                    </a:moveTo>
                    <a:cubicBezTo>
                      <a:pt x="0" y="29571"/>
                      <a:pt x="8529" y="38100"/>
                      <a:pt x="19050" y="38100"/>
                    </a:cubicBezTo>
                    <a:cubicBezTo>
                      <a:pt x="29571" y="38100"/>
                      <a:pt x="38100" y="29571"/>
                      <a:pt x="38100" y="19050"/>
                    </a:cubicBezTo>
                    <a:cubicBezTo>
                      <a:pt x="38100" y="8529"/>
                      <a:pt x="29571" y="0"/>
                      <a:pt x="19050" y="0"/>
                    </a:cubicBezTo>
                    <a:cubicBezTo>
                      <a:pt x="8529" y="0"/>
                      <a:pt x="0" y="8529"/>
                      <a:pt x="0" y="19050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19" name="Freeform 19"/>
              <p:cNvSpPr/>
              <p:nvPr/>
            </p:nvSpPr>
            <p:spPr>
              <a:xfrm>
                <a:off x="3638550" y="1714500"/>
                <a:ext cx="19050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190500" h="114300">
                    <a:moveTo>
                      <a:pt x="19050" y="114300"/>
                    </a:moveTo>
                    <a:lnTo>
                      <a:pt x="0" y="114300"/>
                    </a:lnTo>
                    <a:lnTo>
                      <a:pt x="0" y="9525"/>
                    </a:lnTo>
                    <a:cubicBezTo>
                      <a:pt x="0" y="4264"/>
                      <a:pt x="4264" y="0"/>
                      <a:pt x="9525" y="0"/>
                    </a:cubicBezTo>
                    <a:lnTo>
                      <a:pt x="142875" y="0"/>
                    </a:lnTo>
                    <a:cubicBezTo>
                      <a:pt x="169178" y="0"/>
                      <a:pt x="190500" y="29851"/>
                      <a:pt x="190500" y="66675"/>
                    </a:cubicBezTo>
                    <a:lnTo>
                      <a:pt x="190500" y="114300"/>
                    </a:lnTo>
                    <a:lnTo>
                      <a:pt x="171450" y="114300"/>
                    </a:lnTo>
                    <a:moveTo>
                      <a:pt x="133350" y="114300"/>
                    </a:moveTo>
                    <a:lnTo>
                      <a:pt x="57150" y="11430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20" name="Freeform 20"/>
              <p:cNvSpPr/>
              <p:nvPr/>
            </p:nvSpPr>
            <p:spPr>
              <a:xfrm>
                <a:off x="3771900" y="1714500"/>
                <a:ext cx="57150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66675">
                    <a:moveTo>
                      <a:pt x="0" y="0"/>
                    </a:moveTo>
                    <a:lnTo>
                      <a:pt x="14288" y="66675"/>
                    </a:lnTo>
                    <a:lnTo>
                      <a:pt x="57150" y="66675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21" name="Freeform 21"/>
              <p:cNvSpPr/>
              <p:nvPr/>
            </p:nvSpPr>
            <p:spPr>
              <a:xfrm>
                <a:off x="3638550" y="1762125"/>
                <a:ext cx="14287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2875" h="9525">
                    <a:moveTo>
                      <a:pt x="0" y="0"/>
                    </a:moveTo>
                    <a:lnTo>
                      <a:pt x="142875" y="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22" name="Freeform 22"/>
              <p:cNvSpPr/>
              <p:nvPr/>
            </p:nvSpPr>
            <p:spPr>
              <a:xfrm>
                <a:off x="3686175" y="1714500"/>
                <a:ext cx="9525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47625">
                    <a:moveTo>
                      <a:pt x="0" y="0"/>
                    </a:moveTo>
                    <a:lnTo>
                      <a:pt x="0" y="47625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23" name="Freeform 23"/>
              <p:cNvSpPr/>
              <p:nvPr/>
            </p:nvSpPr>
            <p:spPr>
              <a:xfrm>
                <a:off x="3733800" y="1714500"/>
                <a:ext cx="9525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47625">
                    <a:moveTo>
                      <a:pt x="0" y="0"/>
                    </a:moveTo>
                    <a:lnTo>
                      <a:pt x="0" y="47625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</p:grpSp>
        <p:sp>
          <p:nvSpPr>
            <p:cNvPr id="25" name="TextBox 25"/>
            <p:cNvSpPr txBox="1"/>
            <p:nvPr/>
          </p:nvSpPr>
          <p:spPr>
            <a:xfrm>
              <a:off x="3926205" y="1664018"/>
              <a:ext cx="86239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0D1B2A"/>
                  </a:solidFill>
                  <a:latin typeface="Noto Sans CJK SC"/>
                  <a:ea typeface="Microsoft YaHei"/>
                  <a:cs typeface="Noto Sans CJK SC"/>
                </a:rPr>
                <a:t>公共领域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605212" y="1974056"/>
              <a:ext cx="1835944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公交、出租、环卫等公共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3605212" y="2212181"/>
              <a:ext cx="1868805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车辆更新比例要求≥80%，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3605212" y="2450306"/>
              <a:ext cx="1835944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实施强制电动化替换计划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6286500" y="1428750"/>
            <a:ext cx="2667000" cy="2286000"/>
            <a:chOff x="6286500" y="1428750"/>
            <a:chExt cx="2667000" cy="2286000"/>
          </a:xfrm>
        </p:grpSpPr>
        <p:sp>
          <p:nvSpPr>
            <p:cNvPr id="30" name="Freeform 30"/>
            <p:cNvSpPr/>
            <p:nvPr/>
          </p:nvSpPr>
          <p:spPr>
            <a:xfrm>
              <a:off x="6286500" y="1428750"/>
              <a:ext cx="2667000" cy="2286000"/>
            </a:xfrm>
            <a:custGeom>
              <a:avLst/>
              <a:gdLst/>
              <a:ahLst/>
              <a:cxnLst/>
              <a:rect l="l" t="t" r="r" b="b"/>
              <a:pathLst>
                <a:path w="2667000" h="2286000">
                  <a:moveTo>
                    <a:pt x="76200" y="0"/>
                  </a:moveTo>
                  <a:lnTo>
                    <a:pt x="2590800" y="0"/>
                  </a:lnTo>
                  <a:cubicBezTo>
                    <a:pt x="2632884" y="0"/>
                    <a:pt x="2667000" y="34116"/>
                    <a:pt x="2667000" y="76200"/>
                  </a:cubicBezTo>
                  <a:lnTo>
                    <a:pt x="2667000" y="2209800"/>
                  </a:lnTo>
                  <a:cubicBezTo>
                    <a:pt x="2667000" y="2251884"/>
                    <a:pt x="2632884" y="2286000"/>
                    <a:pt x="2590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0F7FA"/>
            </a:solidFill>
            <a:ln w="9525">
              <a:solidFill>
                <a:srgbClr val="00B4D8"/>
              </a:solidFill>
            </a:ln>
          </p:spPr>
        </p:sp>
        <p:grpSp>
          <p:nvGrpSpPr>
            <p:cNvPr id="33" name="Group 33"/>
            <p:cNvGrpSpPr/>
            <p:nvPr/>
          </p:nvGrpSpPr>
          <p:grpSpPr>
            <a:xfrm>
              <a:off x="6507660" y="1688013"/>
              <a:ext cx="167279" cy="185364"/>
              <a:chOff x="6507660" y="1688013"/>
              <a:chExt cx="167279" cy="185364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6562725" y="1743075"/>
                <a:ext cx="57150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57150">
                    <a:moveTo>
                      <a:pt x="0" y="28575"/>
                    </a:moveTo>
                    <a:cubicBezTo>
                      <a:pt x="0" y="44357"/>
                      <a:pt x="12793" y="57150"/>
                      <a:pt x="28575" y="57150"/>
                    </a:cubicBezTo>
                    <a:cubicBezTo>
                      <a:pt x="44357" y="57150"/>
                      <a:pt x="57150" y="44357"/>
                      <a:pt x="57150" y="28575"/>
                    </a:cubicBezTo>
                    <a:cubicBezTo>
                      <a:pt x="57150" y="12793"/>
                      <a:pt x="44357" y="0"/>
                      <a:pt x="28575" y="0"/>
                    </a:cubicBezTo>
                    <a:cubicBezTo>
                      <a:pt x="12793" y="0"/>
                      <a:pt x="0" y="12793"/>
                      <a:pt x="0" y="28575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32" name="Freeform 32"/>
              <p:cNvSpPr/>
              <p:nvPr/>
            </p:nvSpPr>
            <p:spPr>
              <a:xfrm>
                <a:off x="6507660" y="1688013"/>
                <a:ext cx="167279" cy="185364"/>
              </a:xfrm>
              <a:custGeom>
                <a:avLst/>
                <a:gdLst/>
                <a:ahLst/>
                <a:cxnLst/>
                <a:rect l="l" t="t" r="r" b="b"/>
                <a:pathLst>
                  <a:path w="167279" h="185364">
                    <a:moveTo>
                      <a:pt x="137523" y="137519"/>
                    </a:moveTo>
                    <a:lnTo>
                      <a:pt x="97108" y="177934"/>
                    </a:lnTo>
                    <a:cubicBezTo>
                      <a:pt x="89670" y="185364"/>
                      <a:pt x="77619" y="185364"/>
                      <a:pt x="70181" y="177934"/>
                    </a:cubicBezTo>
                    <a:lnTo>
                      <a:pt x="29757" y="137519"/>
                    </a:lnTo>
                    <a:cubicBezTo>
                      <a:pt x="0" y="107761"/>
                      <a:pt x="1" y="59515"/>
                      <a:pt x="29759" y="29757"/>
                    </a:cubicBezTo>
                    <a:cubicBezTo>
                      <a:pt x="59517" y="0"/>
                      <a:pt x="107763" y="0"/>
                      <a:pt x="137521" y="29757"/>
                    </a:cubicBezTo>
                    <a:cubicBezTo>
                      <a:pt x="167279" y="59515"/>
                      <a:pt x="167279" y="107761"/>
                      <a:pt x="137523" y="137519"/>
                    </a:cubicBez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</p:grpSp>
        <p:sp>
          <p:nvSpPr>
            <p:cNvPr id="34" name="TextBox 34"/>
            <p:cNvSpPr txBox="1"/>
            <p:nvPr/>
          </p:nvSpPr>
          <p:spPr>
            <a:xfrm>
              <a:off x="6783705" y="1664018"/>
              <a:ext cx="86239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0D1B2A"/>
                  </a:solidFill>
                  <a:latin typeface="Noto Sans CJK SC"/>
                  <a:ea typeface="Microsoft YaHei"/>
                  <a:cs typeface="Noto Sans CJK SC"/>
                </a:rPr>
                <a:t>路权差异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6462712" y="1974056"/>
              <a:ext cx="1835944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不限行、公交专用道使用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6462712" y="2212181"/>
              <a:ext cx="1835944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权等差异化路权政策持续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6462712" y="2450306"/>
              <a:ext cx="1835944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吸引用户，提升用车体验</a:t>
              </a:r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9144000" y="1428750"/>
            <a:ext cx="2667000" cy="2286000"/>
            <a:chOff x="9144000" y="1428750"/>
            <a:chExt cx="2667000" cy="2286000"/>
          </a:xfrm>
        </p:grpSpPr>
        <p:sp>
          <p:nvSpPr>
            <p:cNvPr id="39" name="Freeform 39"/>
            <p:cNvSpPr/>
            <p:nvPr/>
          </p:nvSpPr>
          <p:spPr>
            <a:xfrm>
              <a:off x="9144000" y="1428750"/>
              <a:ext cx="2667000" cy="2286000"/>
            </a:xfrm>
            <a:custGeom>
              <a:avLst/>
              <a:gdLst/>
              <a:ahLst/>
              <a:cxnLst/>
              <a:rect l="l" t="t" r="r" b="b"/>
              <a:pathLst>
                <a:path w="2667000" h="2286000">
                  <a:moveTo>
                    <a:pt x="76200" y="0"/>
                  </a:moveTo>
                  <a:lnTo>
                    <a:pt x="2590800" y="0"/>
                  </a:lnTo>
                  <a:cubicBezTo>
                    <a:pt x="2632884" y="0"/>
                    <a:pt x="2667000" y="34116"/>
                    <a:pt x="2667000" y="76200"/>
                  </a:cubicBezTo>
                  <a:lnTo>
                    <a:pt x="2667000" y="2209800"/>
                  </a:lnTo>
                  <a:cubicBezTo>
                    <a:pt x="2667000" y="2251884"/>
                    <a:pt x="2632884" y="2286000"/>
                    <a:pt x="2590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0F7FA"/>
            </a:solidFill>
            <a:ln w="9525">
              <a:solidFill>
                <a:srgbClr val="00B4D8"/>
              </a:solidFill>
            </a:ln>
          </p:spPr>
        </p:sp>
        <p:grpSp>
          <p:nvGrpSpPr>
            <p:cNvPr id="44" name="Group 44"/>
            <p:cNvGrpSpPr/>
            <p:nvPr/>
          </p:nvGrpSpPr>
          <p:grpSpPr>
            <a:xfrm>
              <a:off x="9363075" y="1704975"/>
              <a:ext cx="171450" cy="161925"/>
              <a:chOff x="9363075" y="1704975"/>
              <a:chExt cx="171450" cy="161925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9363075" y="1781175"/>
                <a:ext cx="5715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76200">
                    <a:moveTo>
                      <a:pt x="0" y="9525"/>
                    </a:moveTo>
                    <a:cubicBezTo>
                      <a:pt x="0" y="4264"/>
                      <a:pt x="4264" y="0"/>
                      <a:pt x="9525" y="0"/>
                    </a:cubicBezTo>
                    <a:lnTo>
                      <a:pt x="47625" y="0"/>
                    </a:lnTo>
                    <a:cubicBezTo>
                      <a:pt x="52886" y="0"/>
                      <a:pt x="57150" y="4264"/>
                      <a:pt x="57150" y="9525"/>
                    </a:cubicBezTo>
                    <a:lnTo>
                      <a:pt x="57150" y="66675"/>
                    </a:lnTo>
                    <a:cubicBezTo>
                      <a:pt x="57150" y="71936"/>
                      <a:pt x="52886" y="76200"/>
                      <a:pt x="47625" y="76200"/>
                    </a:cubicBezTo>
                    <a:lnTo>
                      <a:pt x="9525" y="76200"/>
                    </a:lnTo>
                    <a:cubicBezTo>
                      <a:pt x="4264" y="76200"/>
                      <a:pt x="0" y="71936"/>
                      <a:pt x="0" y="66675"/>
                    </a:cubicBezTo>
                    <a:lnTo>
                      <a:pt x="0" y="9525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41" name="Freeform 41"/>
              <p:cNvSpPr/>
              <p:nvPr/>
            </p:nvSpPr>
            <p:spPr>
              <a:xfrm>
                <a:off x="9477375" y="1743075"/>
                <a:ext cx="5715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114300">
                    <a:moveTo>
                      <a:pt x="0" y="9525"/>
                    </a:moveTo>
                    <a:cubicBezTo>
                      <a:pt x="0" y="4264"/>
                      <a:pt x="4264" y="0"/>
                      <a:pt x="9525" y="0"/>
                    </a:cubicBezTo>
                    <a:lnTo>
                      <a:pt x="47625" y="0"/>
                    </a:lnTo>
                    <a:cubicBezTo>
                      <a:pt x="52886" y="0"/>
                      <a:pt x="57150" y="4264"/>
                      <a:pt x="57150" y="9525"/>
                    </a:cubicBezTo>
                    <a:lnTo>
                      <a:pt x="57150" y="104775"/>
                    </a:lnTo>
                    <a:cubicBezTo>
                      <a:pt x="57150" y="110036"/>
                      <a:pt x="52886" y="114300"/>
                      <a:pt x="47625" y="114300"/>
                    </a:cubicBezTo>
                    <a:lnTo>
                      <a:pt x="9525" y="114300"/>
                    </a:lnTo>
                    <a:cubicBezTo>
                      <a:pt x="4264" y="114300"/>
                      <a:pt x="0" y="110036"/>
                      <a:pt x="0" y="104775"/>
                    </a:cubicBezTo>
                    <a:lnTo>
                      <a:pt x="0" y="9525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42" name="Freeform 42"/>
              <p:cNvSpPr/>
              <p:nvPr/>
            </p:nvSpPr>
            <p:spPr>
              <a:xfrm>
                <a:off x="9420225" y="1704975"/>
                <a:ext cx="5715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152400">
                    <a:moveTo>
                      <a:pt x="0" y="9525"/>
                    </a:moveTo>
                    <a:cubicBezTo>
                      <a:pt x="0" y="4264"/>
                      <a:pt x="4264" y="0"/>
                      <a:pt x="9525" y="0"/>
                    </a:cubicBezTo>
                    <a:lnTo>
                      <a:pt x="47625" y="0"/>
                    </a:lnTo>
                    <a:cubicBezTo>
                      <a:pt x="52886" y="0"/>
                      <a:pt x="57150" y="4264"/>
                      <a:pt x="57150" y="9525"/>
                    </a:cubicBezTo>
                    <a:lnTo>
                      <a:pt x="57150" y="142875"/>
                    </a:lnTo>
                    <a:cubicBezTo>
                      <a:pt x="57150" y="148136"/>
                      <a:pt x="52886" y="152400"/>
                      <a:pt x="47625" y="152400"/>
                    </a:cubicBezTo>
                    <a:lnTo>
                      <a:pt x="9525" y="152400"/>
                    </a:lnTo>
                    <a:cubicBezTo>
                      <a:pt x="4264" y="152400"/>
                      <a:pt x="0" y="148136"/>
                      <a:pt x="0" y="142875"/>
                    </a:cubicBezTo>
                    <a:lnTo>
                      <a:pt x="0" y="9525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43" name="Freeform 43"/>
              <p:cNvSpPr/>
              <p:nvPr/>
            </p:nvSpPr>
            <p:spPr>
              <a:xfrm>
                <a:off x="9372600" y="1857375"/>
                <a:ext cx="1333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9525">
                    <a:moveTo>
                      <a:pt x="0" y="0"/>
                    </a:moveTo>
                    <a:lnTo>
                      <a:pt x="133350" y="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</p:grpSp>
        <p:sp>
          <p:nvSpPr>
            <p:cNvPr id="45" name="TextBox 45"/>
            <p:cNvSpPr txBox="1"/>
            <p:nvPr/>
          </p:nvSpPr>
          <p:spPr>
            <a:xfrm>
              <a:off x="9641205" y="1664018"/>
              <a:ext cx="655368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0D1B2A"/>
                  </a:solidFill>
                  <a:latin typeface="Noto Sans CJK SC"/>
                  <a:ea typeface="Microsoft YaHei"/>
                  <a:cs typeface="Noto Sans CJK SC"/>
                </a:rPr>
                <a:t>双积分</a:t>
              </a:r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9320212" y="1974056"/>
              <a:ext cx="1868805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2025修订版积分计算精细</a:t>
              </a:r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9320212" y="2212181"/>
              <a:ext cx="1835944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化，挂钩油耗，以内部压</a:t>
              </a:r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9320212" y="2450306"/>
              <a:ext cx="1835944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力驱动车企技术降本增效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4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4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4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29" grpId="0"/>
      <p:bldP spid="38" grpId="0"/>
      <p:bldP spid="4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6762274" cy="747713"/>
            <a:chOff x="542925" y="423862"/>
            <a:chExt cx="6762274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3507581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0D1B2A"/>
                  </a:solidFill>
                  <a:latin typeface="Noto Sans CJK SC"/>
                  <a:ea typeface="Microsoft YaHei"/>
                  <a:cs typeface="Noto Sans CJK SC"/>
                </a:rPr>
                <a:t>碳交易与绿电机制衔接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6752749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新能源汽车纳入碳市场，绿电交易影响ESG评级，电池回收政策完善。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571500" y="1428750"/>
            <a:ext cx="5334000" cy="4762500"/>
            <a:chOff x="571500" y="1428750"/>
            <a:chExt cx="5334000" cy="4762500"/>
          </a:xfrm>
        </p:grpSpPr>
        <p:sp>
          <p:nvSpPr>
            <p:cNvPr id="6" name="Freeform 6"/>
            <p:cNvSpPr/>
            <p:nvPr/>
          </p:nvSpPr>
          <p:spPr>
            <a:xfrm>
              <a:off x="571500" y="1428750"/>
              <a:ext cx="5334000" cy="4762500"/>
            </a:xfrm>
            <a:custGeom>
              <a:avLst/>
              <a:gdLst/>
              <a:ahLst/>
              <a:cxnLst/>
              <a:rect l="l" t="t" r="r" b="b"/>
              <a:pathLst>
                <a:path w="5334000" h="47625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4686300"/>
                  </a:lnTo>
                  <a:cubicBezTo>
                    <a:pt x="5334000" y="4728384"/>
                    <a:pt x="5299884" y="4762500"/>
                    <a:pt x="5257800" y="4762500"/>
                  </a:cubicBezTo>
                  <a:lnTo>
                    <a:pt x="76200" y="4762500"/>
                  </a:lnTo>
                  <a:cubicBezTo>
                    <a:pt x="34116" y="4762500"/>
                    <a:pt x="0" y="4728384"/>
                    <a:pt x="0" y="46863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8F9FA"/>
            </a:solidFill>
            <a:ln>
              <a:noFill/>
            </a:ln>
          </p:spPr>
        </p:sp>
        <p:grpSp>
          <p:nvGrpSpPr>
            <p:cNvPr id="15" name="Group 15"/>
            <p:cNvGrpSpPr/>
            <p:nvPr/>
          </p:nvGrpSpPr>
          <p:grpSpPr>
            <a:xfrm>
              <a:off x="805656" y="1806892"/>
              <a:ext cx="2730024" cy="736283"/>
              <a:chOff x="805656" y="1806892"/>
              <a:chExt cx="2730024" cy="736283"/>
            </a:xfrm>
          </p:grpSpPr>
          <p:grpSp>
            <p:nvGrpSpPr>
              <p:cNvPr id="11" name="Group 11"/>
              <p:cNvGrpSpPr/>
              <p:nvPr/>
            </p:nvGrpSpPr>
            <p:grpSpPr>
              <a:xfrm>
                <a:off x="805656" y="1835944"/>
                <a:ext cx="122237" cy="157162"/>
                <a:chOff x="805656" y="1835944"/>
                <a:chExt cx="122237" cy="157162"/>
              </a:xfrm>
            </p:grpSpPr>
            <p:sp>
              <p:nvSpPr>
                <p:cNvPr id="7" name="Freeform 7"/>
                <p:cNvSpPr/>
                <p:nvPr/>
              </p:nvSpPr>
              <p:spPr>
                <a:xfrm>
                  <a:off x="805656" y="1853406"/>
                  <a:ext cx="122237" cy="13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237" h="139700">
                      <a:moveTo>
                        <a:pt x="34925" y="0"/>
                      </a:moveTo>
                      <a:lnTo>
                        <a:pt x="17463" y="0"/>
                      </a:lnTo>
                      <a:cubicBezTo>
                        <a:pt x="7818" y="0"/>
                        <a:pt x="0" y="7818"/>
                        <a:pt x="0" y="17462"/>
                      </a:cubicBezTo>
                      <a:lnTo>
                        <a:pt x="0" y="122237"/>
                      </a:lnTo>
                      <a:cubicBezTo>
                        <a:pt x="0" y="131882"/>
                        <a:pt x="7818" y="139700"/>
                        <a:pt x="17463" y="139700"/>
                      </a:cubicBezTo>
                      <a:lnTo>
                        <a:pt x="104775" y="139700"/>
                      </a:lnTo>
                      <a:cubicBezTo>
                        <a:pt x="114419" y="139700"/>
                        <a:pt x="122237" y="131882"/>
                        <a:pt x="122237" y="122237"/>
                      </a:cubicBezTo>
                      <a:lnTo>
                        <a:pt x="122237" y="17462"/>
                      </a:lnTo>
                      <a:cubicBezTo>
                        <a:pt x="122237" y="7818"/>
                        <a:pt x="114419" y="0"/>
                        <a:pt x="104775" y="0"/>
                      </a:cubicBezTo>
                      <a:lnTo>
                        <a:pt x="87313" y="0"/>
                      </a:lnTo>
                    </a:path>
                  </a:pathLst>
                </a:custGeom>
                <a:noFill/>
                <a:ln w="19050">
                  <a:solidFill>
                    <a:srgbClr val="00B4D8"/>
                  </a:solidFill>
                </a:ln>
              </p:spPr>
            </p:sp>
            <p:sp>
              <p:nvSpPr>
                <p:cNvPr id="8" name="Freeform 8"/>
                <p:cNvSpPr/>
                <p:nvPr/>
              </p:nvSpPr>
              <p:spPr>
                <a:xfrm>
                  <a:off x="840581" y="1835944"/>
                  <a:ext cx="52388" cy="3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88" h="34925">
                      <a:moveTo>
                        <a:pt x="0" y="17463"/>
                      </a:moveTo>
                      <a:cubicBezTo>
                        <a:pt x="0" y="7818"/>
                        <a:pt x="7818" y="0"/>
                        <a:pt x="17462" y="0"/>
                      </a:cubicBezTo>
                      <a:lnTo>
                        <a:pt x="34925" y="0"/>
                      </a:lnTo>
                      <a:cubicBezTo>
                        <a:pt x="44569" y="0"/>
                        <a:pt x="52388" y="7818"/>
                        <a:pt x="52388" y="17463"/>
                      </a:cubicBezTo>
                      <a:cubicBezTo>
                        <a:pt x="52388" y="27107"/>
                        <a:pt x="44569" y="34925"/>
                        <a:pt x="34925" y="34925"/>
                      </a:cubicBezTo>
                      <a:lnTo>
                        <a:pt x="17462" y="34925"/>
                      </a:lnTo>
                      <a:cubicBezTo>
                        <a:pt x="7818" y="34925"/>
                        <a:pt x="0" y="27107"/>
                        <a:pt x="0" y="17463"/>
                      </a:cubicBezTo>
                    </a:path>
                  </a:pathLst>
                </a:custGeom>
                <a:noFill/>
                <a:ln w="19050">
                  <a:solidFill>
                    <a:srgbClr val="00B4D8"/>
                  </a:solidFill>
                </a:ln>
              </p:spPr>
            </p:sp>
            <p:sp>
              <p:nvSpPr>
                <p:cNvPr id="9" name="Freeform 9"/>
                <p:cNvSpPr/>
                <p:nvPr/>
              </p:nvSpPr>
              <p:spPr>
                <a:xfrm>
                  <a:off x="849312" y="1905794"/>
                  <a:ext cx="34925" cy="523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925" h="52388">
                      <a:moveTo>
                        <a:pt x="34925" y="0"/>
                      </a:moveTo>
                      <a:lnTo>
                        <a:pt x="13097" y="0"/>
                      </a:lnTo>
                      <a:cubicBezTo>
                        <a:pt x="5864" y="0"/>
                        <a:pt x="0" y="5864"/>
                        <a:pt x="0" y="13097"/>
                      </a:cubicBezTo>
                      <a:cubicBezTo>
                        <a:pt x="0" y="20330"/>
                        <a:pt x="5864" y="26194"/>
                        <a:pt x="13097" y="26194"/>
                      </a:cubicBezTo>
                      <a:lnTo>
                        <a:pt x="21828" y="26194"/>
                      </a:lnTo>
                      <a:cubicBezTo>
                        <a:pt x="29061" y="26194"/>
                        <a:pt x="34925" y="32057"/>
                        <a:pt x="34925" y="39291"/>
                      </a:cubicBezTo>
                      <a:cubicBezTo>
                        <a:pt x="34925" y="46524"/>
                        <a:pt x="29061" y="52388"/>
                        <a:pt x="21828" y="52388"/>
                      </a:cubicBezTo>
                      <a:lnTo>
                        <a:pt x="0" y="52388"/>
                      </a:lnTo>
                    </a:path>
                  </a:pathLst>
                </a:custGeom>
                <a:noFill/>
                <a:ln w="19050">
                  <a:solidFill>
                    <a:srgbClr val="00B4D8"/>
                  </a:solidFill>
                </a:ln>
              </p:spPr>
            </p:sp>
            <p:sp>
              <p:nvSpPr>
                <p:cNvPr id="10" name="Freeform 10"/>
                <p:cNvSpPr/>
                <p:nvPr/>
              </p:nvSpPr>
              <p:spPr>
                <a:xfrm>
                  <a:off x="866775" y="1897062"/>
                  <a:ext cx="9525" cy="69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69850">
                      <a:moveTo>
                        <a:pt x="0" y="61119"/>
                      </a:moveTo>
                      <a:lnTo>
                        <a:pt x="0" y="69850"/>
                      </a:lnTo>
                      <a:moveTo>
                        <a:pt x="0" y="0"/>
                      </a:moveTo>
                      <a:lnTo>
                        <a:pt x="0" y="8731"/>
                      </a:lnTo>
                    </a:path>
                  </a:pathLst>
                </a:custGeom>
                <a:noFill/>
                <a:ln w="19050">
                  <a:solidFill>
                    <a:srgbClr val="00B4D8"/>
                  </a:solidFill>
                </a:ln>
              </p:spPr>
            </p:sp>
          </p:grpSp>
          <p:sp>
            <p:nvSpPr>
              <p:cNvPr id="12" name="TextBox 12"/>
              <p:cNvSpPr txBox="1"/>
              <p:nvPr/>
            </p:nvSpPr>
            <p:spPr>
              <a:xfrm>
                <a:off x="1049655" y="1806892"/>
                <a:ext cx="1069419" cy="2743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350" b="1" dirty="0">
                    <a:solidFill>
                      <a:srgbClr val="0D1B2A"/>
                    </a:solidFill>
                    <a:latin typeface="Noto Sans CJK SC"/>
                    <a:ea typeface="Microsoft YaHei"/>
                    <a:cs typeface="Noto Sans CJK SC"/>
                  </a:rPr>
                  <a:t>碳市场衔接</a:t>
                </a:r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1051560" y="2061210"/>
                <a:ext cx="248412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333333"/>
                    </a:solidFill>
                    <a:latin typeface="Noto Sans CJK SC"/>
                    <a:ea typeface="Microsoft YaHei"/>
                    <a:cs typeface="Noto Sans CJK SC"/>
                  </a:rPr>
                  <a:t>新能源汽车正式纳入碳市场体系</a:t>
                </a:r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1051560" y="2299335"/>
                <a:ext cx="248412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333333"/>
                    </a:solidFill>
                    <a:latin typeface="Noto Sans CJK SC"/>
                    <a:ea typeface="Microsoft YaHei"/>
                    <a:cs typeface="Noto Sans CJK SC"/>
                  </a:rPr>
                  <a:t>车企可通过碳交易获取额外收益</a:t>
                </a:r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>
              <a:off x="788194" y="2902268"/>
              <a:ext cx="3036665" cy="736282"/>
              <a:chOff x="788194" y="2902268"/>
              <a:chExt cx="3036665" cy="736282"/>
            </a:xfrm>
          </p:grpSpPr>
          <p:grpSp>
            <p:nvGrpSpPr>
              <p:cNvPr id="20" name="Group 20"/>
              <p:cNvGrpSpPr/>
              <p:nvPr/>
            </p:nvGrpSpPr>
            <p:grpSpPr>
              <a:xfrm>
                <a:off x="788194" y="2931319"/>
                <a:ext cx="157162" cy="157163"/>
                <a:chOff x="788194" y="2931319"/>
                <a:chExt cx="157162" cy="157163"/>
              </a:xfrm>
            </p:grpSpPr>
            <p:sp>
              <p:nvSpPr>
                <p:cNvPr id="16" name="Freeform 16"/>
                <p:cNvSpPr/>
                <p:nvPr/>
              </p:nvSpPr>
              <p:spPr>
                <a:xfrm>
                  <a:off x="823119" y="3036094"/>
                  <a:ext cx="87312" cy="523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312" h="52388">
                      <a:moveTo>
                        <a:pt x="0" y="0"/>
                      </a:moveTo>
                      <a:lnTo>
                        <a:pt x="87312" y="0"/>
                      </a:lnTo>
                      <a:lnTo>
                        <a:pt x="87312" y="34925"/>
                      </a:lnTo>
                      <a:cubicBezTo>
                        <a:pt x="87312" y="44569"/>
                        <a:pt x="79494" y="52388"/>
                        <a:pt x="69850" y="52388"/>
                      </a:cubicBezTo>
                      <a:lnTo>
                        <a:pt x="17462" y="52388"/>
                      </a:lnTo>
                      <a:cubicBezTo>
                        <a:pt x="7818" y="52388"/>
                        <a:pt x="0" y="44569"/>
                        <a:pt x="0" y="34925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19050">
                  <a:solidFill>
                    <a:srgbClr val="00B4D8"/>
                  </a:solidFill>
                </a:ln>
              </p:spPr>
            </p:sp>
            <p:sp>
              <p:nvSpPr>
                <p:cNvPr id="17" name="Freeform 17"/>
                <p:cNvSpPr/>
                <p:nvPr/>
              </p:nvSpPr>
              <p:spPr>
                <a:xfrm>
                  <a:off x="788194" y="2931319"/>
                  <a:ext cx="78581" cy="69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581" h="69850">
                      <a:moveTo>
                        <a:pt x="78581" y="52388"/>
                      </a:moveTo>
                      <a:cubicBezTo>
                        <a:pt x="78581" y="23455"/>
                        <a:pt x="55127" y="0"/>
                        <a:pt x="26194" y="0"/>
                      </a:cubicBezTo>
                      <a:lnTo>
                        <a:pt x="0" y="0"/>
                      </a:lnTo>
                      <a:lnTo>
                        <a:pt x="0" y="17462"/>
                      </a:lnTo>
                      <a:cubicBezTo>
                        <a:pt x="0" y="46395"/>
                        <a:pt x="23455" y="69850"/>
                        <a:pt x="52388" y="69850"/>
                      </a:cubicBezTo>
                      <a:lnTo>
                        <a:pt x="78581" y="69850"/>
                      </a:lnTo>
                    </a:path>
                  </a:pathLst>
                </a:custGeom>
                <a:noFill/>
                <a:ln w="19050">
                  <a:solidFill>
                    <a:srgbClr val="00B4D8"/>
                  </a:solidFill>
                </a:ln>
              </p:spPr>
            </p:sp>
            <p:sp>
              <p:nvSpPr>
                <p:cNvPr id="18" name="Freeform 18"/>
                <p:cNvSpPr/>
                <p:nvPr/>
              </p:nvSpPr>
              <p:spPr>
                <a:xfrm>
                  <a:off x="866775" y="2948781"/>
                  <a:ext cx="78581" cy="611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581" h="61119">
                      <a:moveTo>
                        <a:pt x="0" y="52388"/>
                      </a:moveTo>
                      <a:cubicBezTo>
                        <a:pt x="0" y="23455"/>
                        <a:pt x="23455" y="0"/>
                        <a:pt x="52388" y="0"/>
                      </a:cubicBezTo>
                      <a:lnTo>
                        <a:pt x="78581" y="0"/>
                      </a:lnTo>
                      <a:lnTo>
                        <a:pt x="78581" y="8731"/>
                      </a:lnTo>
                      <a:cubicBezTo>
                        <a:pt x="78581" y="37664"/>
                        <a:pt x="55127" y="61119"/>
                        <a:pt x="26194" y="61119"/>
                      </a:cubicBezTo>
                      <a:lnTo>
                        <a:pt x="0" y="61119"/>
                      </a:lnTo>
                    </a:path>
                  </a:pathLst>
                </a:custGeom>
                <a:noFill/>
                <a:ln w="19050">
                  <a:solidFill>
                    <a:srgbClr val="00B4D8"/>
                  </a:solidFill>
                </a:ln>
              </p:spPr>
            </p:sp>
            <p:sp>
              <p:nvSpPr>
                <p:cNvPr id="19" name="Freeform 19"/>
                <p:cNvSpPr/>
                <p:nvPr/>
              </p:nvSpPr>
              <p:spPr>
                <a:xfrm>
                  <a:off x="866775" y="2983706"/>
                  <a:ext cx="9525" cy="523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52388">
                      <a:moveTo>
                        <a:pt x="0" y="52388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9050">
                  <a:solidFill>
                    <a:srgbClr val="00B4D8"/>
                  </a:solidFill>
                </a:ln>
              </p:spPr>
            </p:sp>
          </p:grpSp>
          <p:sp>
            <p:nvSpPr>
              <p:cNvPr id="21" name="TextBox 21"/>
              <p:cNvSpPr txBox="1"/>
              <p:nvPr/>
            </p:nvSpPr>
            <p:spPr>
              <a:xfrm>
                <a:off x="1049655" y="2902268"/>
                <a:ext cx="862393" cy="2743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350" b="1" dirty="0">
                    <a:solidFill>
                      <a:srgbClr val="0D1B2A"/>
                    </a:solidFill>
                    <a:latin typeface="Noto Sans CJK SC"/>
                    <a:ea typeface="Microsoft YaHei"/>
                    <a:cs typeface="Noto Sans CJK SC"/>
                  </a:rPr>
                  <a:t>绿电交易</a:t>
                </a:r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1051560" y="3156585"/>
                <a:ext cx="230886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333333"/>
                    </a:solidFill>
                    <a:latin typeface="Noto Sans CJK SC"/>
                    <a:ea typeface="Microsoft YaHei"/>
                    <a:cs typeface="Noto Sans CJK SC"/>
                  </a:rPr>
                  <a:t>使用绿电生产显著降低碳足迹</a:t>
                </a:r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1051560" y="3394710"/>
                <a:ext cx="2773299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333333"/>
                    </a:solidFill>
                    <a:latin typeface="Noto Sans CJK SC"/>
                    <a:ea typeface="Microsoft YaHei"/>
                    <a:cs typeface="Noto Sans CJK SC"/>
                  </a:rPr>
                  <a:t>有效提升车企ESG评级与国际竞争力</a:t>
                </a:r>
              </a:p>
            </p:txBody>
          </p:sp>
        </p:grpSp>
      </p:grpSp>
      <p:grpSp>
        <p:nvGrpSpPr>
          <p:cNvPr id="45" name="Group 45"/>
          <p:cNvGrpSpPr/>
          <p:nvPr/>
        </p:nvGrpSpPr>
        <p:grpSpPr>
          <a:xfrm>
            <a:off x="6286500" y="1428750"/>
            <a:ext cx="5334000" cy="4762500"/>
            <a:chOff x="6286500" y="1428750"/>
            <a:chExt cx="5334000" cy="4762500"/>
          </a:xfrm>
        </p:grpSpPr>
        <p:sp>
          <p:nvSpPr>
            <p:cNvPr id="26" name="Freeform 26"/>
            <p:cNvSpPr/>
            <p:nvPr/>
          </p:nvSpPr>
          <p:spPr>
            <a:xfrm>
              <a:off x="6286500" y="1428750"/>
              <a:ext cx="5334000" cy="4762500"/>
            </a:xfrm>
            <a:custGeom>
              <a:avLst/>
              <a:gdLst/>
              <a:ahLst/>
              <a:cxnLst/>
              <a:rect l="l" t="t" r="r" b="b"/>
              <a:pathLst>
                <a:path w="5334000" h="47625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4686300"/>
                  </a:lnTo>
                  <a:cubicBezTo>
                    <a:pt x="5334000" y="4728384"/>
                    <a:pt x="5299884" y="4762500"/>
                    <a:pt x="5257800" y="4762500"/>
                  </a:cubicBezTo>
                  <a:lnTo>
                    <a:pt x="76200" y="4762500"/>
                  </a:lnTo>
                  <a:cubicBezTo>
                    <a:pt x="34116" y="4762500"/>
                    <a:pt x="0" y="4728384"/>
                    <a:pt x="0" y="46863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8F9FA"/>
            </a:solidFill>
            <a:ln>
              <a:noFill/>
            </a:ln>
          </p:spPr>
        </p:sp>
        <p:grpSp>
          <p:nvGrpSpPr>
            <p:cNvPr id="37" name="Group 37"/>
            <p:cNvGrpSpPr/>
            <p:nvPr/>
          </p:nvGrpSpPr>
          <p:grpSpPr>
            <a:xfrm>
              <a:off x="6503280" y="1806892"/>
              <a:ext cx="2747400" cy="736283"/>
              <a:chOff x="6503280" y="1806892"/>
              <a:chExt cx="2747400" cy="736283"/>
            </a:xfrm>
          </p:grpSpPr>
          <p:grpSp>
            <p:nvGrpSpPr>
              <p:cNvPr id="33" name="Group 33"/>
              <p:cNvGrpSpPr/>
              <p:nvPr/>
            </p:nvGrpSpPr>
            <p:grpSpPr>
              <a:xfrm>
                <a:off x="6503280" y="1835949"/>
                <a:ext cx="157020" cy="157157"/>
                <a:chOff x="6503280" y="1835949"/>
                <a:chExt cx="157020" cy="157157"/>
              </a:xfrm>
            </p:grpSpPr>
            <p:sp>
              <p:nvSpPr>
                <p:cNvPr id="27" name="Freeform 27"/>
                <p:cNvSpPr/>
                <p:nvPr/>
              </p:nvSpPr>
              <p:spPr>
                <a:xfrm>
                  <a:off x="6564312" y="1958181"/>
                  <a:ext cx="17463" cy="3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63" h="34925">
                      <a:moveTo>
                        <a:pt x="17463" y="0"/>
                      </a:moveTo>
                      <a:lnTo>
                        <a:pt x="0" y="17462"/>
                      </a:lnTo>
                      <a:lnTo>
                        <a:pt x="17463" y="34925"/>
                      </a:lnTo>
                    </a:path>
                  </a:pathLst>
                </a:custGeom>
                <a:noFill/>
                <a:ln w="19050">
                  <a:solidFill>
                    <a:srgbClr val="00B4D8"/>
                  </a:solidFill>
                </a:ln>
              </p:spPr>
            </p:sp>
            <p:sp>
              <p:nvSpPr>
                <p:cNvPr id="28" name="Freeform 28"/>
                <p:cNvSpPr/>
                <p:nvPr/>
              </p:nvSpPr>
              <p:spPr>
                <a:xfrm>
                  <a:off x="6564312" y="1942902"/>
                  <a:ext cx="95988" cy="327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988" h="32742">
                      <a:moveTo>
                        <a:pt x="0" y="32742"/>
                      </a:moveTo>
                      <a:lnTo>
                        <a:pt x="78581" y="32742"/>
                      </a:lnTo>
                      <a:cubicBezTo>
                        <a:pt x="84226" y="32451"/>
                        <a:pt x="89380" y="29446"/>
                        <a:pt x="92415" y="24678"/>
                      </a:cubicBezTo>
                      <a:cubicBezTo>
                        <a:pt x="95449" y="19910"/>
                        <a:pt x="95988" y="13968"/>
                        <a:pt x="93861" y="8731"/>
                      </a:cubicBezTo>
                      <a:lnTo>
                        <a:pt x="89059" y="0"/>
                      </a:lnTo>
                    </a:path>
                  </a:pathLst>
                </a:custGeom>
                <a:noFill/>
                <a:ln w="19050">
                  <a:solidFill>
                    <a:srgbClr val="00B4D8"/>
                  </a:solidFill>
                </a:ln>
              </p:spPr>
            </p:sp>
            <p:sp>
              <p:nvSpPr>
                <p:cNvPr id="29" name="Freeform 29"/>
                <p:cNvSpPr/>
                <p:nvPr/>
              </p:nvSpPr>
              <p:spPr>
                <a:xfrm>
                  <a:off x="6521285" y="1881940"/>
                  <a:ext cx="30245" cy="23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45" h="23854">
                      <a:moveTo>
                        <a:pt x="30245" y="23854"/>
                      </a:moveTo>
                      <a:lnTo>
                        <a:pt x="23854" y="0"/>
                      </a:lnTo>
                      <a:lnTo>
                        <a:pt x="0" y="6391"/>
                      </a:lnTo>
                    </a:path>
                  </a:pathLst>
                </a:custGeom>
                <a:noFill/>
                <a:ln w="19050">
                  <a:solidFill>
                    <a:srgbClr val="00B4D8"/>
                  </a:solidFill>
                </a:ln>
              </p:spPr>
            </p:sp>
            <p:sp>
              <p:nvSpPr>
                <p:cNvPr id="30" name="Freeform 30"/>
                <p:cNvSpPr/>
                <p:nvPr/>
              </p:nvSpPr>
              <p:spPr>
                <a:xfrm>
                  <a:off x="6503280" y="1881940"/>
                  <a:ext cx="41859" cy="93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59" h="93494">
                      <a:moveTo>
                        <a:pt x="41859" y="0"/>
                      </a:moveTo>
                      <a:lnTo>
                        <a:pt x="2568" y="68051"/>
                      </a:lnTo>
                      <a:cubicBezTo>
                        <a:pt x="0" y="73084"/>
                        <a:pt x="25" y="79048"/>
                        <a:pt x="2636" y="84058"/>
                      </a:cubicBezTo>
                      <a:cubicBezTo>
                        <a:pt x="5247" y="89069"/>
                        <a:pt x="10121" y="92507"/>
                        <a:pt x="15717" y="93285"/>
                      </a:cubicBezTo>
                      <a:lnTo>
                        <a:pt x="25680" y="93494"/>
                      </a:lnTo>
                    </a:path>
                  </a:pathLst>
                </a:custGeom>
                <a:noFill/>
                <a:ln w="19050">
                  <a:solidFill>
                    <a:srgbClr val="00B4D8"/>
                  </a:solidFill>
                </a:ln>
              </p:spPr>
            </p:sp>
            <p:sp>
              <p:nvSpPr>
                <p:cNvPr id="31" name="Freeform 31"/>
                <p:cNvSpPr/>
                <p:nvPr/>
              </p:nvSpPr>
              <p:spPr>
                <a:xfrm>
                  <a:off x="6612020" y="1888331"/>
                  <a:ext cx="30245" cy="23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45" h="23854">
                      <a:moveTo>
                        <a:pt x="0" y="17463"/>
                      </a:moveTo>
                      <a:lnTo>
                        <a:pt x="23854" y="23854"/>
                      </a:lnTo>
                      <a:lnTo>
                        <a:pt x="30245" y="0"/>
                      </a:lnTo>
                    </a:path>
                  </a:pathLst>
                </a:custGeom>
                <a:noFill/>
                <a:ln w="19050">
                  <a:solidFill>
                    <a:srgbClr val="00B4D8"/>
                  </a:solidFill>
                </a:ln>
              </p:spPr>
            </p:sp>
            <p:sp>
              <p:nvSpPr>
                <p:cNvPr id="32" name="Freeform 32"/>
                <p:cNvSpPr/>
                <p:nvPr/>
              </p:nvSpPr>
              <p:spPr>
                <a:xfrm>
                  <a:off x="6562994" y="1835949"/>
                  <a:ext cx="72880" cy="762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80" h="76236">
                      <a:moveTo>
                        <a:pt x="72880" y="76236"/>
                      </a:moveTo>
                      <a:lnTo>
                        <a:pt x="33589" y="8185"/>
                      </a:lnTo>
                      <a:cubicBezTo>
                        <a:pt x="30514" y="3445"/>
                        <a:pt x="25335" y="485"/>
                        <a:pt x="19690" y="243"/>
                      </a:cubicBezTo>
                      <a:cubicBezTo>
                        <a:pt x="14045" y="0"/>
                        <a:pt x="8631" y="2504"/>
                        <a:pt x="5160" y="6962"/>
                      </a:cubicBezTo>
                      <a:lnTo>
                        <a:pt x="0" y="15484"/>
                      </a:lnTo>
                    </a:path>
                  </a:pathLst>
                </a:custGeom>
                <a:noFill/>
                <a:ln w="19050">
                  <a:solidFill>
                    <a:srgbClr val="00B4D8"/>
                  </a:solidFill>
                </a:ln>
              </p:spPr>
            </p:sp>
          </p:grpSp>
          <p:sp>
            <p:nvSpPr>
              <p:cNvPr id="34" name="TextBox 34"/>
              <p:cNvSpPr txBox="1"/>
              <p:nvPr/>
            </p:nvSpPr>
            <p:spPr>
              <a:xfrm>
                <a:off x="6764655" y="1806892"/>
                <a:ext cx="862393" cy="2743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350" b="1" dirty="0">
                    <a:solidFill>
                      <a:srgbClr val="0D1B2A"/>
                    </a:solidFill>
                    <a:latin typeface="Noto Sans CJK SC"/>
                    <a:ea typeface="Microsoft YaHei"/>
                    <a:cs typeface="Noto Sans CJK SC"/>
                  </a:rPr>
                  <a:t>电池回收</a:t>
                </a:r>
              </a:p>
            </p:txBody>
          </p:sp>
          <p:sp>
            <p:nvSpPr>
              <p:cNvPr id="35" name="TextBox 35"/>
              <p:cNvSpPr txBox="1"/>
              <p:nvPr/>
            </p:nvSpPr>
            <p:spPr>
              <a:xfrm>
                <a:off x="6766560" y="2061210"/>
                <a:ext cx="213360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333333"/>
                    </a:solidFill>
                    <a:latin typeface="Noto Sans CJK SC"/>
                    <a:ea typeface="Microsoft YaHei"/>
                    <a:cs typeface="Noto Sans CJK SC"/>
                  </a:rPr>
                  <a:t>完善电池回收利用体系建设</a:t>
                </a:r>
              </a:p>
            </p:txBody>
          </p:sp>
          <p:sp>
            <p:nvSpPr>
              <p:cNvPr id="36" name="TextBox 36"/>
              <p:cNvSpPr txBox="1"/>
              <p:nvPr/>
            </p:nvSpPr>
            <p:spPr>
              <a:xfrm>
                <a:off x="6766560" y="2299335"/>
                <a:ext cx="248412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333333"/>
                    </a:solidFill>
                    <a:latin typeface="Noto Sans CJK SC"/>
                    <a:ea typeface="Microsoft YaHei"/>
                    <a:cs typeface="Noto Sans CJK SC"/>
                  </a:rPr>
                  <a:t>循环经济政策促进资源高效利用</a:t>
                </a:r>
              </a:p>
            </p:txBody>
          </p:sp>
        </p:grpSp>
        <p:grpSp>
          <p:nvGrpSpPr>
            <p:cNvPr id="44" name="Group 44"/>
            <p:cNvGrpSpPr/>
            <p:nvPr/>
          </p:nvGrpSpPr>
          <p:grpSpPr>
            <a:xfrm>
              <a:off x="6491410" y="2902268"/>
              <a:ext cx="2759270" cy="736282"/>
              <a:chOff x="6491410" y="2902268"/>
              <a:chExt cx="2759270" cy="736282"/>
            </a:xfrm>
          </p:grpSpPr>
          <p:grpSp>
            <p:nvGrpSpPr>
              <p:cNvPr id="40" name="Group 40"/>
              <p:cNvGrpSpPr/>
              <p:nvPr/>
            </p:nvGrpSpPr>
            <p:grpSpPr>
              <a:xfrm>
                <a:off x="6491410" y="2931319"/>
                <a:ext cx="170506" cy="157162"/>
                <a:chOff x="6491410" y="2931319"/>
                <a:chExt cx="170506" cy="157162"/>
              </a:xfrm>
            </p:grpSpPr>
            <p:sp>
              <p:nvSpPr>
                <p:cNvPr id="38" name="Freeform 38"/>
                <p:cNvSpPr/>
                <p:nvPr/>
              </p:nvSpPr>
              <p:spPr>
                <a:xfrm>
                  <a:off x="6491410" y="2931319"/>
                  <a:ext cx="170506" cy="155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506" h="155818">
                      <a:moveTo>
                        <a:pt x="85650" y="155818"/>
                      </a:moveTo>
                      <a:cubicBezTo>
                        <a:pt x="30952" y="138863"/>
                        <a:pt x="0" y="81134"/>
                        <a:pt x="16149" y="26194"/>
                      </a:cubicBezTo>
                      <a:cubicBezTo>
                        <a:pt x="43351" y="27439"/>
                        <a:pt x="69970" y="18044"/>
                        <a:pt x="90365" y="0"/>
                      </a:cubicBezTo>
                      <a:cubicBezTo>
                        <a:pt x="110759" y="18044"/>
                        <a:pt x="137378" y="27439"/>
                        <a:pt x="164580" y="26194"/>
                      </a:cubicBezTo>
                      <a:cubicBezTo>
                        <a:pt x="170506" y="46355"/>
                        <a:pt x="170232" y="67833"/>
                        <a:pt x="163794" y="87836"/>
                      </a:cubicBezTo>
                    </a:path>
                  </a:pathLst>
                </a:custGeom>
                <a:noFill/>
                <a:ln w="19050">
                  <a:solidFill>
                    <a:srgbClr val="00B4D8"/>
                  </a:solidFill>
                </a:ln>
              </p:spPr>
            </p:sp>
            <p:sp>
              <p:nvSpPr>
                <p:cNvPr id="39" name="Freeform 39"/>
                <p:cNvSpPr/>
                <p:nvPr/>
              </p:nvSpPr>
              <p:spPr>
                <a:xfrm>
                  <a:off x="6607969" y="3053556"/>
                  <a:ext cx="52388" cy="3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88" h="34925">
                      <a:moveTo>
                        <a:pt x="0" y="17463"/>
                      </a:moveTo>
                      <a:lnTo>
                        <a:pt x="17463" y="34925"/>
                      </a:lnTo>
                      <a:lnTo>
                        <a:pt x="52388" y="0"/>
                      </a:lnTo>
                    </a:path>
                  </a:pathLst>
                </a:custGeom>
                <a:noFill/>
                <a:ln w="19050">
                  <a:solidFill>
                    <a:srgbClr val="00B4D8"/>
                  </a:solidFill>
                </a:ln>
              </p:spPr>
            </p:sp>
          </p:grpSp>
          <p:sp>
            <p:nvSpPr>
              <p:cNvPr id="41" name="TextBox 41"/>
              <p:cNvSpPr txBox="1"/>
              <p:nvPr/>
            </p:nvSpPr>
            <p:spPr>
              <a:xfrm>
                <a:off x="6764655" y="2902268"/>
                <a:ext cx="1069419" cy="2743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350" b="1" dirty="0">
                    <a:solidFill>
                      <a:srgbClr val="0D1B2A"/>
                    </a:solidFill>
                    <a:latin typeface="Noto Sans CJK SC"/>
                    <a:ea typeface="Microsoft YaHei"/>
                    <a:cs typeface="Noto Sans CJK SC"/>
                  </a:rPr>
                  <a:t>碳足迹管理</a:t>
                </a:r>
              </a:p>
            </p:txBody>
          </p:sp>
          <p:sp>
            <p:nvSpPr>
              <p:cNvPr id="42" name="TextBox 42"/>
              <p:cNvSpPr txBox="1"/>
              <p:nvPr/>
            </p:nvSpPr>
            <p:spPr>
              <a:xfrm>
                <a:off x="6766560" y="3156585"/>
                <a:ext cx="248412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333333"/>
                    </a:solidFill>
                    <a:latin typeface="Noto Sans CJK SC"/>
                    <a:ea typeface="Microsoft YaHei"/>
                    <a:cs typeface="Noto Sans CJK SC"/>
                  </a:rPr>
                  <a:t>建立全生命周期碳足迹管理体系</a:t>
                </a:r>
              </a:p>
            </p:txBody>
          </p:sp>
          <p:sp>
            <p:nvSpPr>
              <p:cNvPr id="43" name="TextBox 43"/>
              <p:cNvSpPr txBox="1"/>
              <p:nvPr/>
            </p:nvSpPr>
            <p:spPr>
              <a:xfrm>
                <a:off x="6766560" y="3394710"/>
                <a:ext cx="230886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333333"/>
                    </a:solidFill>
                    <a:latin typeface="Noto Sans CJK SC"/>
                    <a:ea typeface="Microsoft YaHei"/>
                    <a:cs typeface="Noto Sans CJK SC"/>
                  </a:rPr>
                  <a:t>积极应对国际碳关税壁垒挑战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4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5" grpId="0"/>
      <p:bldP spid="4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D1B2A"/>
            </a:solidFill>
            <a:ln>
              <a:noFill/>
            </a:ln>
          </p:spPr>
        </p:sp>
        <p:sp>
          <p:nvSpPr>
            <p:cNvPr id="3" name="Ellipse 3"/>
            <p:cNvSpPr/>
            <p:nvPr/>
          </p:nvSpPr>
          <p:spPr>
            <a:xfrm>
              <a:off x="4191000" y="1524000"/>
              <a:ext cx="3810000" cy="3810000"/>
            </a:xfrm>
            <a:prstGeom prst="ellipse">
              <a:avLst/>
            </a:prstGeom>
            <a:solidFill>
              <a:srgbClr val="00B4D8">
                <a:alpha val="5000"/>
              </a:srgbClr>
            </a:solidFill>
            <a:ln>
              <a:noFill/>
            </a:ln>
          </p:spPr>
        </p:sp>
        <p:sp>
          <p:nvSpPr>
            <p:cNvPr id="4" name="Ellipse 4"/>
            <p:cNvSpPr/>
            <p:nvPr/>
          </p:nvSpPr>
          <p:spPr>
            <a:xfrm>
              <a:off x="4953000" y="2286000"/>
              <a:ext cx="2286000" cy="2286000"/>
            </a:xfrm>
            <a:prstGeom prst="ellipse">
              <a:avLst/>
            </a:prstGeom>
            <a:solidFill>
              <a:srgbClr val="00B4D8">
                <a:alpha val="8000"/>
              </a:srgbClr>
            </a:solidFill>
            <a:ln>
              <a:noFill/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3399163" y="2898458"/>
            <a:ext cx="5393674" cy="959167"/>
            <a:chOff x="3399163" y="2898458"/>
            <a:chExt cx="5393674" cy="959167"/>
          </a:xfrm>
        </p:grpSpPr>
        <p:sp>
          <p:nvSpPr>
            <p:cNvPr id="6" name="TextBox 6"/>
            <p:cNvSpPr txBox="1"/>
            <p:nvPr/>
          </p:nvSpPr>
          <p:spPr>
            <a:xfrm>
              <a:off x="3399163" y="2898458"/>
              <a:ext cx="5393674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15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头部企业战略与全球博弈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3754755" y="3552825"/>
              <a:ext cx="468249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dirty="0">
                  <a:solidFill>
                    <a:srgbClr val="7A82AB"/>
                  </a:solidFill>
                  <a:latin typeface="Noto Sans CJK SC"/>
                  <a:ea typeface="Microsoft YaHei"/>
                  <a:cs typeface="Noto Sans CJK SC"/>
                </a:rPr>
                <a:t>LEADING ENTERPRISE STRATEGY &amp; GLOBAL GAME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6619875" cy="747713"/>
            <a:chOff x="542925" y="423862"/>
            <a:chExt cx="6619875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4197668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0D1B2A"/>
                  </a:solidFill>
                  <a:latin typeface="Noto Sans CJK SC"/>
                  <a:ea typeface="Microsoft YaHei"/>
                  <a:cs typeface="Noto Sans CJK SC"/>
                </a:rPr>
                <a:t>比亚迪与蔚来战略深度解析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661035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比亚迪全球化建厂与全栈自研，蔚来坚守换电与多品牌高端化布局。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71500" y="1428750"/>
            <a:ext cx="5334000" cy="2286000"/>
            <a:chOff x="571500" y="1428750"/>
            <a:chExt cx="5334000" cy="2286000"/>
          </a:xfrm>
        </p:grpSpPr>
        <p:sp>
          <p:nvSpPr>
            <p:cNvPr id="6" name="Freeform 6"/>
            <p:cNvSpPr/>
            <p:nvPr/>
          </p:nvSpPr>
          <p:spPr>
            <a:xfrm>
              <a:off x="571500" y="1428750"/>
              <a:ext cx="5334000" cy="2286000"/>
            </a:xfrm>
            <a:custGeom>
              <a:avLst/>
              <a:gdLst/>
              <a:ahLst/>
              <a:cxnLst/>
              <a:rect l="l" t="t" r="r" b="b"/>
              <a:pathLst>
                <a:path w="5334000" h="22860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2209800"/>
                  </a:lnTo>
                  <a:cubicBezTo>
                    <a:pt x="5334000" y="2251884"/>
                    <a:pt x="5299884" y="2286000"/>
                    <a:pt x="5257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0F7FA"/>
            </a:solidFill>
            <a:ln w="9525">
              <a:solidFill>
                <a:srgbClr val="00B4D8"/>
              </a:solidFill>
            </a:ln>
          </p:spPr>
        </p:sp>
        <p:grpSp>
          <p:nvGrpSpPr>
            <p:cNvPr id="10" name="Group 10"/>
            <p:cNvGrpSpPr/>
            <p:nvPr/>
          </p:nvGrpSpPr>
          <p:grpSpPr>
            <a:xfrm>
              <a:off x="892341" y="1857375"/>
              <a:ext cx="155409" cy="155409"/>
              <a:chOff x="892341" y="1857375"/>
              <a:chExt cx="155409" cy="155409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895350" y="1857375"/>
                <a:ext cx="15240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52400" h="152400">
                    <a:moveTo>
                      <a:pt x="0" y="85725"/>
                    </a:moveTo>
                    <a:cubicBezTo>
                      <a:pt x="34959" y="89880"/>
                      <a:pt x="62520" y="117441"/>
                      <a:pt x="66675" y="152400"/>
                    </a:cubicBezTo>
                    <a:cubicBezTo>
                      <a:pt x="83792" y="142532"/>
                      <a:pt x="94598" y="124522"/>
                      <a:pt x="95250" y="104775"/>
                    </a:cubicBezTo>
                    <a:cubicBezTo>
                      <a:pt x="127957" y="93269"/>
                      <a:pt x="150512" y="63195"/>
                      <a:pt x="152400" y="28575"/>
                    </a:cubicBezTo>
                    <a:cubicBezTo>
                      <a:pt x="152400" y="12793"/>
                      <a:pt x="139607" y="0"/>
                      <a:pt x="123825" y="0"/>
                    </a:cubicBezTo>
                    <a:cubicBezTo>
                      <a:pt x="89205" y="1888"/>
                      <a:pt x="59131" y="24443"/>
                      <a:pt x="47625" y="57150"/>
                    </a:cubicBezTo>
                    <a:cubicBezTo>
                      <a:pt x="27878" y="57802"/>
                      <a:pt x="9868" y="68608"/>
                      <a:pt x="0" y="85725"/>
                    </a:cubicBez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892341" y="1952625"/>
                <a:ext cx="60159" cy="60159"/>
              </a:xfrm>
              <a:custGeom>
                <a:avLst/>
                <a:gdLst/>
                <a:ahLst/>
                <a:cxnLst/>
                <a:rect l="l" t="t" r="r" b="b"/>
                <a:pathLst>
                  <a:path w="60159" h="60159">
                    <a:moveTo>
                      <a:pt x="31584" y="0"/>
                    </a:moveTo>
                    <a:cubicBezTo>
                      <a:pt x="11304" y="11449"/>
                      <a:pt x="0" y="34057"/>
                      <a:pt x="3009" y="57150"/>
                    </a:cubicBezTo>
                    <a:cubicBezTo>
                      <a:pt x="26101" y="60159"/>
                      <a:pt x="48710" y="48854"/>
                      <a:pt x="60159" y="28575"/>
                    </a:cubicBez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9" name="Freeform 9"/>
              <p:cNvSpPr/>
              <p:nvPr/>
            </p:nvSpPr>
            <p:spPr>
              <a:xfrm>
                <a:off x="990600" y="1895475"/>
                <a:ext cx="19050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19050">
                    <a:moveTo>
                      <a:pt x="0" y="9525"/>
                    </a:moveTo>
                    <a:cubicBezTo>
                      <a:pt x="0" y="14786"/>
                      <a:pt x="4264" y="19050"/>
                      <a:pt x="9525" y="19050"/>
                    </a:cubicBezTo>
                    <a:cubicBezTo>
                      <a:pt x="14786" y="19050"/>
                      <a:pt x="19050" y="14786"/>
                      <a:pt x="19050" y="9525"/>
                    </a:cubicBezTo>
                    <a:cubicBezTo>
                      <a:pt x="19050" y="4264"/>
                      <a:pt x="14786" y="0"/>
                      <a:pt x="9525" y="0"/>
                    </a:cubicBezTo>
                    <a:cubicBezTo>
                      <a:pt x="4264" y="0"/>
                      <a:pt x="0" y="4264"/>
                      <a:pt x="0" y="9525"/>
                    </a:cubicBez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</p:grpSp>
        <p:sp>
          <p:nvSpPr>
            <p:cNvPr id="11" name="TextBox 11"/>
            <p:cNvSpPr txBox="1"/>
            <p:nvPr/>
          </p:nvSpPr>
          <p:spPr>
            <a:xfrm>
              <a:off x="1181100" y="1771650"/>
              <a:ext cx="1648301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0D1B2A"/>
                  </a:solidFill>
                  <a:latin typeface="Noto Sans CJK SC"/>
                  <a:ea typeface="Microsoft YaHei"/>
                  <a:cs typeface="Noto Sans CJK SC"/>
                </a:rPr>
                <a:t>比亚迪研发投入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184910" y="2061210"/>
              <a:ext cx="2063496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2023-2025年投入634亿元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184910" y="2270760"/>
              <a:ext cx="204597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占比7.21%，技术储备深厚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6286500" y="1428750"/>
            <a:ext cx="5334000" cy="2286000"/>
            <a:chOff x="6286500" y="1428750"/>
            <a:chExt cx="5334000" cy="2286000"/>
          </a:xfrm>
        </p:grpSpPr>
        <p:sp>
          <p:nvSpPr>
            <p:cNvPr id="15" name="Freeform 15"/>
            <p:cNvSpPr/>
            <p:nvPr/>
          </p:nvSpPr>
          <p:spPr>
            <a:xfrm>
              <a:off x="6286500" y="1428750"/>
              <a:ext cx="5334000" cy="2286000"/>
            </a:xfrm>
            <a:custGeom>
              <a:avLst/>
              <a:gdLst/>
              <a:ahLst/>
              <a:cxnLst/>
              <a:rect l="l" t="t" r="r" b="b"/>
              <a:pathLst>
                <a:path w="5334000" h="22860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2209800"/>
                  </a:lnTo>
                  <a:cubicBezTo>
                    <a:pt x="5334000" y="2251884"/>
                    <a:pt x="5299884" y="2286000"/>
                    <a:pt x="5257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0F7FA"/>
            </a:solidFill>
            <a:ln w="9525">
              <a:solidFill>
                <a:srgbClr val="00B4D8"/>
              </a:solidFill>
            </a:ln>
          </p:spPr>
        </p:sp>
        <p:grpSp>
          <p:nvGrpSpPr>
            <p:cNvPr id="21" name="Group 21"/>
            <p:cNvGrpSpPr/>
            <p:nvPr/>
          </p:nvGrpSpPr>
          <p:grpSpPr>
            <a:xfrm>
              <a:off x="6600825" y="1847850"/>
              <a:ext cx="171450" cy="171450"/>
              <a:chOff x="6600825" y="1847850"/>
              <a:chExt cx="171450" cy="17145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6600825" y="1847850"/>
                <a:ext cx="171450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171450">
                    <a:moveTo>
                      <a:pt x="0" y="85725"/>
                    </a:moveTo>
                    <a:cubicBezTo>
                      <a:pt x="0" y="133070"/>
                      <a:pt x="38380" y="171450"/>
                      <a:pt x="85725" y="171450"/>
                    </a:cubicBezTo>
                    <a:cubicBezTo>
                      <a:pt x="133070" y="171450"/>
                      <a:pt x="171450" y="133070"/>
                      <a:pt x="171450" y="85725"/>
                    </a:cubicBezTo>
                    <a:cubicBezTo>
                      <a:pt x="171450" y="38380"/>
                      <a:pt x="133070" y="0"/>
                      <a:pt x="85725" y="0"/>
                    </a:cubicBezTo>
                    <a:cubicBezTo>
                      <a:pt x="38380" y="0"/>
                      <a:pt x="0" y="38380"/>
                      <a:pt x="0" y="85725"/>
                    </a:cubicBez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17" name="Freeform 17"/>
              <p:cNvSpPr/>
              <p:nvPr/>
            </p:nvSpPr>
            <p:spPr>
              <a:xfrm>
                <a:off x="6606540" y="1905000"/>
                <a:ext cx="16002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0020" h="9525">
                    <a:moveTo>
                      <a:pt x="0" y="0"/>
                    </a:moveTo>
                    <a:lnTo>
                      <a:pt x="160020" y="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18" name="Freeform 18"/>
              <p:cNvSpPr/>
              <p:nvPr/>
            </p:nvSpPr>
            <p:spPr>
              <a:xfrm>
                <a:off x="6606540" y="1962150"/>
                <a:ext cx="16002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0020" h="9525">
                    <a:moveTo>
                      <a:pt x="0" y="0"/>
                    </a:moveTo>
                    <a:lnTo>
                      <a:pt x="160020" y="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19" name="Freeform 19"/>
              <p:cNvSpPr/>
              <p:nvPr/>
            </p:nvSpPr>
            <p:spPr>
              <a:xfrm>
                <a:off x="6649050" y="1847850"/>
                <a:ext cx="32738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32738" h="171450">
                    <a:moveTo>
                      <a:pt x="32738" y="0"/>
                    </a:moveTo>
                    <a:cubicBezTo>
                      <a:pt x="0" y="52462"/>
                      <a:pt x="0" y="118988"/>
                      <a:pt x="32738" y="171450"/>
                    </a:cubicBez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20" name="Freeform 20"/>
              <p:cNvSpPr/>
              <p:nvPr/>
            </p:nvSpPr>
            <p:spPr>
              <a:xfrm>
                <a:off x="6691312" y="1847850"/>
                <a:ext cx="32738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32738" h="171450">
                    <a:moveTo>
                      <a:pt x="0" y="0"/>
                    </a:moveTo>
                    <a:cubicBezTo>
                      <a:pt x="32738" y="52462"/>
                      <a:pt x="32738" y="118988"/>
                      <a:pt x="0" y="171450"/>
                    </a:cubicBez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</p:grpSp>
        <p:sp>
          <p:nvSpPr>
            <p:cNvPr id="22" name="TextBox 22"/>
            <p:cNvSpPr txBox="1"/>
            <p:nvPr/>
          </p:nvSpPr>
          <p:spPr>
            <a:xfrm>
              <a:off x="6896100" y="1771650"/>
              <a:ext cx="1648301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0D1B2A"/>
                  </a:solidFill>
                  <a:latin typeface="Noto Sans CJK SC"/>
                  <a:ea typeface="Microsoft YaHei"/>
                  <a:cs typeface="Noto Sans CJK SC"/>
                </a:rPr>
                <a:t>比亚迪全球布局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6899910" y="2061210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巴西、泰国、匈牙利建厂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6899910" y="2270760"/>
              <a:ext cx="21336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从产品出口转向本地化制造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571500" y="3905250"/>
            <a:ext cx="5334000" cy="2286000"/>
            <a:chOff x="571500" y="3905250"/>
            <a:chExt cx="5334000" cy="2286000"/>
          </a:xfrm>
        </p:grpSpPr>
        <p:sp>
          <p:nvSpPr>
            <p:cNvPr id="26" name="Freeform 26"/>
            <p:cNvSpPr/>
            <p:nvPr/>
          </p:nvSpPr>
          <p:spPr>
            <a:xfrm>
              <a:off x="571500" y="3905250"/>
              <a:ext cx="5334000" cy="2286000"/>
            </a:xfrm>
            <a:custGeom>
              <a:avLst/>
              <a:gdLst/>
              <a:ahLst/>
              <a:cxnLst/>
              <a:rect l="l" t="t" r="r" b="b"/>
              <a:pathLst>
                <a:path w="5334000" h="22860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2209800"/>
                  </a:lnTo>
                  <a:cubicBezTo>
                    <a:pt x="5334000" y="2251884"/>
                    <a:pt x="5299884" y="2286000"/>
                    <a:pt x="5257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0F7FA"/>
            </a:solidFill>
            <a:ln w="9525">
              <a:solidFill>
                <a:srgbClr val="00B4D8"/>
              </a:solidFill>
            </a:ln>
          </p:spPr>
        </p:sp>
        <p:grpSp>
          <p:nvGrpSpPr>
            <p:cNvPr id="30" name="Group 30"/>
            <p:cNvGrpSpPr/>
            <p:nvPr/>
          </p:nvGrpSpPr>
          <p:grpSpPr>
            <a:xfrm>
              <a:off x="895350" y="4362450"/>
              <a:ext cx="152400" cy="95250"/>
              <a:chOff x="895350" y="4362450"/>
              <a:chExt cx="152400" cy="9525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1000125" y="4362450"/>
                <a:ext cx="47625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47625" h="95250">
                    <a:moveTo>
                      <a:pt x="9525" y="0"/>
                    </a:moveTo>
                    <a:lnTo>
                      <a:pt x="19050" y="0"/>
                    </a:lnTo>
                    <a:cubicBezTo>
                      <a:pt x="29571" y="0"/>
                      <a:pt x="38100" y="8529"/>
                      <a:pt x="38100" y="19050"/>
                    </a:cubicBezTo>
                    <a:lnTo>
                      <a:pt x="38100" y="23812"/>
                    </a:lnTo>
                    <a:cubicBezTo>
                      <a:pt x="38100" y="26443"/>
                      <a:pt x="40232" y="28575"/>
                      <a:pt x="42862" y="28575"/>
                    </a:cubicBezTo>
                    <a:cubicBezTo>
                      <a:pt x="45493" y="28575"/>
                      <a:pt x="47625" y="30707"/>
                      <a:pt x="47625" y="33338"/>
                    </a:cubicBezTo>
                    <a:lnTo>
                      <a:pt x="47625" y="61912"/>
                    </a:lnTo>
                    <a:cubicBezTo>
                      <a:pt x="47625" y="64543"/>
                      <a:pt x="45493" y="66675"/>
                      <a:pt x="42862" y="66675"/>
                    </a:cubicBezTo>
                    <a:cubicBezTo>
                      <a:pt x="40232" y="66675"/>
                      <a:pt x="38100" y="68807"/>
                      <a:pt x="38100" y="71438"/>
                    </a:cubicBezTo>
                    <a:lnTo>
                      <a:pt x="38100" y="76200"/>
                    </a:lnTo>
                    <a:cubicBezTo>
                      <a:pt x="38100" y="86721"/>
                      <a:pt x="29571" y="95250"/>
                      <a:pt x="19050" y="95250"/>
                    </a:cubicBezTo>
                    <a:lnTo>
                      <a:pt x="0" y="9525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28" name="Freeform 28"/>
              <p:cNvSpPr/>
              <p:nvPr/>
            </p:nvSpPr>
            <p:spPr>
              <a:xfrm>
                <a:off x="895350" y="4362450"/>
                <a:ext cx="38100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95250">
                    <a:moveTo>
                      <a:pt x="38100" y="0"/>
                    </a:moveTo>
                    <a:lnTo>
                      <a:pt x="19050" y="0"/>
                    </a:lnTo>
                    <a:cubicBezTo>
                      <a:pt x="8529" y="0"/>
                      <a:pt x="0" y="8529"/>
                      <a:pt x="0" y="19050"/>
                    </a:cubicBezTo>
                    <a:lnTo>
                      <a:pt x="0" y="76200"/>
                    </a:lnTo>
                    <a:cubicBezTo>
                      <a:pt x="0" y="86721"/>
                      <a:pt x="8529" y="95250"/>
                      <a:pt x="19050" y="95250"/>
                    </a:cubicBezTo>
                    <a:lnTo>
                      <a:pt x="28575" y="9525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29" name="Freeform 29"/>
              <p:cNvSpPr/>
              <p:nvPr/>
            </p:nvSpPr>
            <p:spPr>
              <a:xfrm>
                <a:off x="952500" y="4371975"/>
                <a:ext cx="28575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76200">
                    <a:moveTo>
                      <a:pt x="19050" y="0"/>
                    </a:moveTo>
                    <a:lnTo>
                      <a:pt x="0" y="38100"/>
                    </a:lnTo>
                    <a:lnTo>
                      <a:pt x="28575" y="38100"/>
                    </a:lnTo>
                    <a:lnTo>
                      <a:pt x="9525" y="7620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</p:grpSp>
        <p:sp>
          <p:nvSpPr>
            <p:cNvPr id="31" name="TextBox 31"/>
            <p:cNvSpPr txBox="1"/>
            <p:nvPr/>
          </p:nvSpPr>
          <p:spPr>
            <a:xfrm>
              <a:off x="1181100" y="4248150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0D1B2A"/>
                  </a:solidFill>
                  <a:latin typeface="Noto Sans CJK SC"/>
                  <a:ea typeface="Microsoft YaHei"/>
                  <a:cs typeface="Noto Sans CJK SC"/>
                </a:rPr>
                <a:t>蔚来基础设施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1184910" y="4537710"/>
              <a:ext cx="2168652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研发投入占比12.12%约106亿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1184910" y="4747260"/>
              <a:ext cx="2168652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换电站超2300座，网络完善</a:t>
              </a: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6286500" y="3905250"/>
            <a:ext cx="5334000" cy="2286000"/>
            <a:chOff x="6286500" y="3905250"/>
            <a:chExt cx="5334000" cy="2286000"/>
          </a:xfrm>
        </p:grpSpPr>
        <p:sp>
          <p:nvSpPr>
            <p:cNvPr id="35" name="Freeform 35"/>
            <p:cNvSpPr/>
            <p:nvPr/>
          </p:nvSpPr>
          <p:spPr>
            <a:xfrm>
              <a:off x="6286500" y="3905250"/>
              <a:ext cx="5334000" cy="2286000"/>
            </a:xfrm>
            <a:custGeom>
              <a:avLst/>
              <a:gdLst/>
              <a:ahLst/>
              <a:cxnLst/>
              <a:rect l="l" t="t" r="r" b="b"/>
              <a:pathLst>
                <a:path w="5334000" h="22860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2209800"/>
                  </a:lnTo>
                  <a:cubicBezTo>
                    <a:pt x="5334000" y="2251884"/>
                    <a:pt x="5299884" y="2286000"/>
                    <a:pt x="5257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0F7FA"/>
            </a:solidFill>
            <a:ln w="9525">
              <a:solidFill>
                <a:srgbClr val="00B4D8"/>
              </a:solidFill>
            </a:ln>
          </p:spPr>
        </p:sp>
        <p:grpSp>
          <p:nvGrpSpPr>
            <p:cNvPr id="40" name="Group 40"/>
            <p:cNvGrpSpPr/>
            <p:nvPr/>
          </p:nvGrpSpPr>
          <p:grpSpPr>
            <a:xfrm>
              <a:off x="6600825" y="4324350"/>
              <a:ext cx="171450" cy="171450"/>
              <a:chOff x="6600825" y="4324350"/>
              <a:chExt cx="171450" cy="171450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6619875" y="4324350"/>
                <a:ext cx="7620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76200">
                    <a:moveTo>
                      <a:pt x="0" y="38100"/>
                    </a:moveTo>
                    <a:cubicBezTo>
                      <a:pt x="0" y="59142"/>
                      <a:pt x="17058" y="76200"/>
                      <a:pt x="38100" y="76200"/>
                    </a:cubicBezTo>
                    <a:cubicBezTo>
                      <a:pt x="59142" y="76200"/>
                      <a:pt x="76200" y="59142"/>
                      <a:pt x="76200" y="38100"/>
                    </a:cubicBezTo>
                    <a:cubicBezTo>
                      <a:pt x="76200" y="17058"/>
                      <a:pt x="59142" y="0"/>
                      <a:pt x="38100" y="0"/>
                    </a:cubicBezTo>
                    <a:cubicBezTo>
                      <a:pt x="17058" y="0"/>
                      <a:pt x="0" y="17058"/>
                      <a:pt x="0" y="38100"/>
                    </a:cubicBez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37" name="Freeform 37"/>
              <p:cNvSpPr/>
              <p:nvPr/>
            </p:nvSpPr>
            <p:spPr>
              <a:xfrm>
                <a:off x="6600825" y="4438650"/>
                <a:ext cx="114300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57150">
                    <a:moveTo>
                      <a:pt x="0" y="57150"/>
                    </a:moveTo>
                    <a:lnTo>
                      <a:pt x="0" y="38100"/>
                    </a:lnTo>
                    <a:cubicBezTo>
                      <a:pt x="0" y="17058"/>
                      <a:pt x="17058" y="0"/>
                      <a:pt x="38100" y="0"/>
                    </a:cubicBezTo>
                    <a:lnTo>
                      <a:pt x="76200" y="0"/>
                    </a:lnTo>
                    <a:cubicBezTo>
                      <a:pt x="97242" y="0"/>
                      <a:pt x="114300" y="17058"/>
                      <a:pt x="114300" y="38100"/>
                    </a:cubicBezTo>
                    <a:lnTo>
                      <a:pt x="114300" y="5715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38" name="Freeform 38"/>
              <p:cNvSpPr/>
              <p:nvPr/>
            </p:nvSpPr>
            <p:spPr>
              <a:xfrm>
                <a:off x="6724650" y="4325588"/>
                <a:ext cx="28650" cy="73819"/>
              </a:xfrm>
              <a:custGeom>
                <a:avLst/>
                <a:gdLst/>
                <a:ahLst/>
                <a:cxnLst/>
                <a:rect l="l" t="t" r="r" b="b"/>
                <a:pathLst>
                  <a:path w="28650" h="73819">
                    <a:moveTo>
                      <a:pt x="0" y="0"/>
                    </a:moveTo>
                    <a:cubicBezTo>
                      <a:pt x="16858" y="4316"/>
                      <a:pt x="28650" y="19507"/>
                      <a:pt x="28650" y="36909"/>
                    </a:cubicBezTo>
                    <a:cubicBezTo>
                      <a:pt x="28650" y="54312"/>
                      <a:pt x="16858" y="69502"/>
                      <a:pt x="0" y="73819"/>
                    </a:cubicBez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39" name="Freeform 39"/>
              <p:cNvSpPr/>
              <p:nvPr/>
            </p:nvSpPr>
            <p:spPr>
              <a:xfrm>
                <a:off x="6743700" y="4440079"/>
                <a:ext cx="28575" cy="55721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55721">
                    <a:moveTo>
                      <a:pt x="28575" y="55721"/>
                    </a:moveTo>
                    <a:lnTo>
                      <a:pt x="28575" y="36671"/>
                    </a:lnTo>
                    <a:cubicBezTo>
                      <a:pt x="28476" y="19379"/>
                      <a:pt x="16743" y="4323"/>
                      <a:pt x="0" y="0"/>
                    </a:cubicBez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</p:grpSp>
        <p:sp>
          <p:nvSpPr>
            <p:cNvPr id="41" name="TextBox 41"/>
            <p:cNvSpPr txBox="1"/>
            <p:nvPr/>
          </p:nvSpPr>
          <p:spPr>
            <a:xfrm>
              <a:off x="6896100" y="4248150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0D1B2A"/>
                  </a:solidFill>
                  <a:latin typeface="Noto Sans CJK SC"/>
                  <a:ea typeface="Microsoft YaHei"/>
                  <a:cs typeface="Noto Sans CJK SC"/>
                </a:rPr>
                <a:t>蔚来品牌矩阵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6899910" y="4537710"/>
              <a:ext cx="1975866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蔚来+乐道+萤火虫多品牌</a:t>
              </a: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6899910" y="4747260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覆盖不同价位段用户需求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2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5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etch(across)">
                                      <p:cBhvr>
                                        <p:cTn id="19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25" grpId="0"/>
      <p:bldP spid="34" grpId="0"/>
      <p:bldP spid="4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1B2A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3882223" y="2517458"/>
            <a:ext cx="4427553" cy="640080"/>
            <a:chOff x="3882223" y="2517458"/>
            <a:chExt cx="4427553" cy="640080"/>
          </a:xfrm>
        </p:grpSpPr>
        <p:sp>
          <p:nvSpPr>
            <p:cNvPr id="3" name="TextBox 3"/>
            <p:cNvSpPr txBox="1"/>
            <p:nvPr/>
          </p:nvSpPr>
          <p:spPr>
            <a:xfrm>
              <a:off x="3882223" y="2517458"/>
              <a:ext cx="4427553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15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风险挑战与未来展望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5429250" y="3048000"/>
              <a:ext cx="1333500" cy="38100"/>
            </a:xfrm>
            <a:custGeom>
              <a:avLst/>
              <a:gdLst/>
              <a:ahLst/>
              <a:cxnLst/>
              <a:rect l="l" t="t" r="r" b="b"/>
              <a:pathLst>
                <a:path w="1333500" h="38100">
                  <a:moveTo>
                    <a:pt x="19050" y="0"/>
                  </a:moveTo>
                  <a:lnTo>
                    <a:pt x="1314450" y="0"/>
                  </a:lnTo>
                  <a:cubicBezTo>
                    <a:pt x="1324971" y="0"/>
                    <a:pt x="1333500" y="8529"/>
                    <a:pt x="1333500" y="19050"/>
                  </a:cubicBezTo>
                  <a:lnTo>
                    <a:pt x="1333500" y="19050"/>
                  </a:lnTo>
                  <a:cubicBezTo>
                    <a:pt x="1333500" y="29571"/>
                    <a:pt x="1324971" y="38100"/>
                    <a:pt x="13144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FF6B35"/>
            </a:solidFill>
            <a:ln>
              <a:noFill/>
            </a:ln>
          </p:spPr>
        </p:sp>
      </p:grpSp>
      <p:sp>
        <p:nvSpPr>
          <p:cNvPr id="6" name="TextBox 6"/>
          <p:cNvSpPr txBox="1"/>
          <p:nvPr/>
        </p:nvSpPr>
        <p:spPr>
          <a:xfrm>
            <a:off x="5604796" y="6475095"/>
            <a:ext cx="982409" cy="1828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900" dirty="0">
                <a:solidFill>
                  <a:srgbClr val="FFFFFF">
                    <a:alphaMod val="50000"/>
                  </a:srgbClr>
                </a:solidFill>
                <a:latin typeface="Noto Sans CJK SC"/>
                <a:ea typeface="Microsoft YaHei"/>
                <a:cs typeface="Noto Sans CJK SC"/>
              </a:rPr>
              <a:t>Devnors AI 生成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5677852" cy="747713"/>
            <a:chOff x="542925" y="423862"/>
            <a:chExt cx="5677852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4870502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2020-2026年销量与渗透率双升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5668327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过去六年销量增长超14倍，渗透率从5.4%跃升至50%以上。</a:t>
              </a:r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747141" y="1428750"/>
            <a:ext cx="10301859" cy="5038725"/>
            <a:chOff x="747141" y="1428750"/>
            <a:chExt cx="10301859" cy="5038725"/>
          </a:xfrm>
        </p:grpSpPr>
        <p:sp>
          <p:nvSpPr>
            <p:cNvPr id="6" name="Line 6"/>
            <p:cNvSpPr/>
            <p:nvPr/>
          </p:nvSpPr>
          <p:spPr>
            <a:xfrm>
              <a:off x="1143000" y="590550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E0E0E0"/>
              </a:solidFill>
            </a:ln>
          </p:spPr>
        </p:sp>
        <p:sp>
          <p:nvSpPr>
            <p:cNvPr id="7" name="Line 7"/>
            <p:cNvSpPr/>
            <p:nvPr/>
          </p:nvSpPr>
          <p:spPr>
            <a:xfrm>
              <a:off x="1143000" y="501015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E0E0E0"/>
              </a:solidFill>
              <a:prstDash val="dash"/>
            </a:ln>
          </p:spPr>
        </p:sp>
        <p:sp>
          <p:nvSpPr>
            <p:cNvPr id="8" name="Line 8"/>
            <p:cNvSpPr/>
            <p:nvPr/>
          </p:nvSpPr>
          <p:spPr>
            <a:xfrm>
              <a:off x="1143000" y="411480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E0E0E0"/>
              </a:solidFill>
              <a:prstDash val="dash"/>
            </a:ln>
          </p:spPr>
        </p:sp>
        <p:sp>
          <p:nvSpPr>
            <p:cNvPr id="9" name="Line 9"/>
            <p:cNvSpPr/>
            <p:nvPr/>
          </p:nvSpPr>
          <p:spPr>
            <a:xfrm>
              <a:off x="1143000" y="321945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E0E0E0"/>
              </a:solidFill>
              <a:prstDash val="dash"/>
            </a:ln>
          </p:spPr>
        </p:sp>
        <p:sp>
          <p:nvSpPr>
            <p:cNvPr id="10" name="Line 10"/>
            <p:cNvSpPr/>
            <p:nvPr/>
          </p:nvSpPr>
          <p:spPr>
            <a:xfrm>
              <a:off x="1143000" y="232410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E0E0E0"/>
              </a:solidFill>
              <a:prstDash val="dash"/>
            </a:ln>
          </p:spPr>
        </p:sp>
        <p:sp>
          <p:nvSpPr>
            <p:cNvPr id="11" name="Line 11"/>
            <p:cNvSpPr/>
            <p:nvPr/>
          </p:nvSpPr>
          <p:spPr>
            <a:xfrm>
              <a:off x="1143000" y="142875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E0E0E0"/>
              </a:solidFill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964025" y="5846445"/>
              <a:ext cx="95155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00" dirty="0">
                  <a:solidFill>
                    <a:srgbClr val="999999"/>
                  </a:solidFill>
                  <a:latin typeface="Noto Sans CJK SC"/>
                  <a:ea typeface="Microsoft YaHei"/>
                  <a:cs typeface="Noto Sans CJK SC"/>
                </a:rPr>
                <a:t>0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819436" y="4951095"/>
              <a:ext cx="239744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00" dirty="0">
                  <a:solidFill>
                    <a:srgbClr val="999999"/>
                  </a:solidFill>
                  <a:latin typeface="Noto Sans CJK SC"/>
                  <a:ea typeface="Microsoft YaHei"/>
                  <a:cs typeface="Noto Sans CJK SC"/>
                </a:rPr>
                <a:t>500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80002" y="4055745"/>
              <a:ext cx="279178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00" dirty="0">
                  <a:solidFill>
                    <a:srgbClr val="999999"/>
                  </a:solidFill>
                  <a:latin typeface="Noto Sans CJK SC"/>
                  <a:ea typeface="Microsoft YaHei"/>
                  <a:cs typeface="Noto Sans CJK SC"/>
                </a:rPr>
                <a:t>1000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80002" y="3160395"/>
              <a:ext cx="279178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00" dirty="0">
                  <a:solidFill>
                    <a:srgbClr val="999999"/>
                  </a:solidFill>
                  <a:latin typeface="Noto Sans CJK SC"/>
                  <a:ea typeface="Microsoft YaHei"/>
                  <a:cs typeface="Noto Sans CJK SC"/>
                </a:rPr>
                <a:t>1500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47141" y="2265045"/>
              <a:ext cx="312039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00" dirty="0">
                  <a:solidFill>
                    <a:srgbClr val="999999"/>
                  </a:solidFill>
                  <a:latin typeface="Noto Sans CJK SC"/>
                  <a:ea typeface="Microsoft YaHei"/>
                  <a:cs typeface="Noto Sans CJK SC"/>
                </a:rPr>
                <a:t>2000</a:t>
              </a:r>
            </a:p>
          </p:txBody>
        </p:sp>
        <p:sp>
          <p:nvSpPr>
            <p:cNvPr id="17" name="Freeform 17"/>
            <p:cNvSpPr/>
            <p:nvPr/>
          </p:nvSpPr>
          <p:spPr>
            <a:xfrm>
              <a:off x="1285875" y="5600700"/>
              <a:ext cx="952500" cy="304800"/>
            </a:xfrm>
            <a:custGeom>
              <a:avLst/>
              <a:gdLst/>
              <a:ahLst/>
              <a:cxnLst/>
              <a:rect l="l" t="t" r="r" b="b"/>
              <a:pathLst>
                <a:path w="952500" h="304800">
                  <a:moveTo>
                    <a:pt x="19050" y="0"/>
                  </a:moveTo>
                  <a:lnTo>
                    <a:pt x="933450" y="0"/>
                  </a:lnTo>
                  <a:cubicBezTo>
                    <a:pt x="943971" y="0"/>
                    <a:pt x="952500" y="8529"/>
                    <a:pt x="952500" y="19050"/>
                  </a:cubicBezTo>
                  <a:lnTo>
                    <a:pt x="952500" y="285750"/>
                  </a:lnTo>
                  <a:cubicBezTo>
                    <a:pt x="952500" y="296271"/>
                    <a:pt x="943971" y="304800"/>
                    <a:pt x="933450" y="304800"/>
                  </a:cubicBezTo>
                  <a:lnTo>
                    <a:pt x="19050" y="304800"/>
                  </a:lnTo>
                  <a:cubicBezTo>
                    <a:pt x="8529" y="304800"/>
                    <a:pt x="0" y="296271"/>
                    <a:pt x="0" y="2857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00B4D8"/>
            </a:solidFill>
            <a:ln>
              <a:noFill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1592961" y="5427345"/>
              <a:ext cx="338328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136万</a:t>
              </a:r>
            </a:p>
          </p:txBody>
        </p:sp>
        <p:sp>
          <p:nvSpPr>
            <p:cNvPr id="19" name="Freeform 19"/>
            <p:cNvSpPr/>
            <p:nvPr/>
          </p:nvSpPr>
          <p:spPr>
            <a:xfrm>
              <a:off x="2695575" y="5114925"/>
              <a:ext cx="952500" cy="790575"/>
            </a:xfrm>
            <a:custGeom>
              <a:avLst/>
              <a:gdLst/>
              <a:ahLst/>
              <a:cxnLst/>
              <a:rect l="l" t="t" r="r" b="b"/>
              <a:pathLst>
                <a:path w="952500" h="790575">
                  <a:moveTo>
                    <a:pt x="19050" y="0"/>
                  </a:moveTo>
                  <a:lnTo>
                    <a:pt x="933450" y="0"/>
                  </a:lnTo>
                  <a:cubicBezTo>
                    <a:pt x="943971" y="0"/>
                    <a:pt x="952500" y="8529"/>
                    <a:pt x="952500" y="19050"/>
                  </a:cubicBezTo>
                  <a:lnTo>
                    <a:pt x="952500" y="771525"/>
                  </a:lnTo>
                  <a:cubicBezTo>
                    <a:pt x="952500" y="782046"/>
                    <a:pt x="943971" y="790575"/>
                    <a:pt x="933450" y="790575"/>
                  </a:cubicBezTo>
                  <a:lnTo>
                    <a:pt x="19050" y="790575"/>
                  </a:lnTo>
                  <a:cubicBezTo>
                    <a:pt x="8529" y="790575"/>
                    <a:pt x="0" y="782046"/>
                    <a:pt x="0" y="771525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00B4D8"/>
            </a:solidFill>
            <a:ln>
              <a:noFill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2986230" y="4941570"/>
              <a:ext cx="371189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352万</a:t>
              </a:r>
            </a:p>
          </p:txBody>
        </p:sp>
        <p:sp>
          <p:nvSpPr>
            <p:cNvPr id="21" name="Freeform 21"/>
            <p:cNvSpPr/>
            <p:nvPr/>
          </p:nvSpPr>
          <p:spPr>
            <a:xfrm>
              <a:off x="4105275" y="4362450"/>
              <a:ext cx="952500" cy="1543050"/>
            </a:xfrm>
            <a:custGeom>
              <a:avLst/>
              <a:gdLst/>
              <a:ahLst/>
              <a:cxnLst/>
              <a:rect l="l" t="t" r="r" b="b"/>
              <a:pathLst>
                <a:path w="952500" h="1543050">
                  <a:moveTo>
                    <a:pt x="19050" y="0"/>
                  </a:moveTo>
                  <a:lnTo>
                    <a:pt x="933450" y="0"/>
                  </a:lnTo>
                  <a:cubicBezTo>
                    <a:pt x="943971" y="0"/>
                    <a:pt x="952500" y="8529"/>
                    <a:pt x="952500" y="19050"/>
                  </a:cubicBezTo>
                  <a:lnTo>
                    <a:pt x="952500" y="1524000"/>
                  </a:lnTo>
                  <a:cubicBezTo>
                    <a:pt x="952500" y="1534521"/>
                    <a:pt x="943971" y="1543050"/>
                    <a:pt x="933450" y="1543050"/>
                  </a:cubicBezTo>
                  <a:lnTo>
                    <a:pt x="19050" y="1543050"/>
                  </a:lnTo>
                  <a:cubicBezTo>
                    <a:pt x="8529" y="1543050"/>
                    <a:pt x="0" y="1534521"/>
                    <a:pt x="0" y="152400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00B4D8"/>
            </a:solidFill>
            <a:ln>
              <a:noFill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4395930" y="4189095"/>
              <a:ext cx="371189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688万</a:t>
              </a:r>
            </a:p>
          </p:txBody>
        </p:sp>
        <p:sp>
          <p:nvSpPr>
            <p:cNvPr id="23" name="Freeform 23"/>
            <p:cNvSpPr/>
            <p:nvPr/>
          </p:nvSpPr>
          <p:spPr>
            <a:xfrm>
              <a:off x="5514975" y="3781425"/>
              <a:ext cx="952500" cy="2124075"/>
            </a:xfrm>
            <a:custGeom>
              <a:avLst/>
              <a:gdLst/>
              <a:ahLst/>
              <a:cxnLst/>
              <a:rect l="l" t="t" r="r" b="b"/>
              <a:pathLst>
                <a:path w="952500" h="2124075">
                  <a:moveTo>
                    <a:pt x="19050" y="0"/>
                  </a:moveTo>
                  <a:lnTo>
                    <a:pt x="933450" y="0"/>
                  </a:lnTo>
                  <a:cubicBezTo>
                    <a:pt x="943971" y="0"/>
                    <a:pt x="952500" y="8529"/>
                    <a:pt x="952500" y="19050"/>
                  </a:cubicBezTo>
                  <a:lnTo>
                    <a:pt x="952500" y="2105025"/>
                  </a:lnTo>
                  <a:cubicBezTo>
                    <a:pt x="952500" y="2115546"/>
                    <a:pt x="943971" y="2124075"/>
                    <a:pt x="933450" y="2124075"/>
                  </a:cubicBezTo>
                  <a:lnTo>
                    <a:pt x="19050" y="2124075"/>
                  </a:lnTo>
                  <a:cubicBezTo>
                    <a:pt x="8529" y="2124075"/>
                    <a:pt x="0" y="2115546"/>
                    <a:pt x="0" y="2105025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00B4D8"/>
            </a:solidFill>
            <a:ln>
              <a:noFill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5805630" y="3608070"/>
              <a:ext cx="371189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950万</a:t>
              </a:r>
            </a:p>
          </p:txBody>
        </p:sp>
        <p:sp>
          <p:nvSpPr>
            <p:cNvPr id="25" name="Freeform 25"/>
            <p:cNvSpPr/>
            <p:nvPr/>
          </p:nvSpPr>
          <p:spPr>
            <a:xfrm>
              <a:off x="6924675" y="3438525"/>
              <a:ext cx="952500" cy="2466975"/>
            </a:xfrm>
            <a:custGeom>
              <a:avLst/>
              <a:gdLst/>
              <a:ahLst/>
              <a:cxnLst/>
              <a:rect l="l" t="t" r="r" b="b"/>
              <a:pathLst>
                <a:path w="952500" h="2466975">
                  <a:moveTo>
                    <a:pt x="19050" y="0"/>
                  </a:moveTo>
                  <a:lnTo>
                    <a:pt x="933450" y="0"/>
                  </a:lnTo>
                  <a:cubicBezTo>
                    <a:pt x="943971" y="0"/>
                    <a:pt x="952500" y="8529"/>
                    <a:pt x="952500" y="19050"/>
                  </a:cubicBezTo>
                  <a:lnTo>
                    <a:pt x="952500" y="2447925"/>
                  </a:lnTo>
                  <a:cubicBezTo>
                    <a:pt x="952500" y="2458446"/>
                    <a:pt x="943971" y="2466975"/>
                    <a:pt x="933450" y="2466975"/>
                  </a:cubicBezTo>
                  <a:lnTo>
                    <a:pt x="19050" y="2466975"/>
                  </a:lnTo>
                  <a:cubicBezTo>
                    <a:pt x="8529" y="2466975"/>
                    <a:pt x="0" y="2458446"/>
                    <a:pt x="0" y="2447925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00B4D8"/>
            </a:solidFill>
            <a:ln>
              <a:noFill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212044" y="3265170"/>
              <a:ext cx="377762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1100万</a:t>
              </a:r>
            </a:p>
          </p:txBody>
        </p:sp>
        <p:sp>
          <p:nvSpPr>
            <p:cNvPr id="27" name="Freeform 27"/>
            <p:cNvSpPr/>
            <p:nvPr/>
          </p:nvSpPr>
          <p:spPr>
            <a:xfrm>
              <a:off x="8334375" y="2209800"/>
              <a:ext cx="952500" cy="3695700"/>
            </a:xfrm>
            <a:custGeom>
              <a:avLst/>
              <a:gdLst/>
              <a:ahLst/>
              <a:cxnLst/>
              <a:rect l="l" t="t" r="r" b="b"/>
              <a:pathLst>
                <a:path w="952500" h="3695700">
                  <a:moveTo>
                    <a:pt x="19050" y="0"/>
                  </a:moveTo>
                  <a:lnTo>
                    <a:pt x="933450" y="0"/>
                  </a:lnTo>
                  <a:cubicBezTo>
                    <a:pt x="943971" y="0"/>
                    <a:pt x="952500" y="8529"/>
                    <a:pt x="952500" y="19050"/>
                  </a:cubicBezTo>
                  <a:lnTo>
                    <a:pt x="952500" y="3676650"/>
                  </a:lnTo>
                  <a:cubicBezTo>
                    <a:pt x="952500" y="3687171"/>
                    <a:pt x="943971" y="3695700"/>
                    <a:pt x="933450" y="3695700"/>
                  </a:cubicBezTo>
                  <a:lnTo>
                    <a:pt x="19050" y="3695700"/>
                  </a:lnTo>
                  <a:cubicBezTo>
                    <a:pt x="8529" y="3695700"/>
                    <a:pt x="0" y="3687171"/>
                    <a:pt x="0" y="36766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FF6B35"/>
            </a:solidFill>
            <a:ln>
              <a:noFill/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8605314" y="2036445"/>
              <a:ext cx="410623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1649万</a:t>
              </a:r>
            </a:p>
          </p:txBody>
        </p:sp>
        <p:sp>
          <p:nvSpPr>
            <p:cNvPr id="29" name="Freeform 29"/>
            <p:cNvSpPr/>
            <p:nvPr/>
          </p:nvSpPr>
          <p:spPr>
            <a:xfrm>
              <a:off x="9744075" y="1647825"/>
              <a:ext cx="952500" cy="4257675"/>
            </a:xfrm>
            <a:custGeom>
              <a:avLst/>
              <a:gdLst/>
              <a:ahLst/>
              <a:cxnLst/>
              <a:rect l="l" t="t" r="r" b="b"/>
              <a:pathLst>
                <a:path w="952500" h="4257675">
                  <a:moveTo>
                    <a:pt x="19050" y="0"/>
                  </a:moveTo>
                  <a:lnTo>
                    <a:pt x="933450" y="0"/>
                  </a:lnTo>
                  <a:cubicBezTo>
                    <a:pt x="943971" y="0"/>
                    <a:pt x="952500" y="8529"/>
                    <a:pt x="952500" y="19050"/>
                  </a:cubicBezTo>
                  <a:lnTo>
                    <a:pt x="952500" y="4238625"/>
                  </a:lnTo>
                  <a:cubicBezTo>
                    <a:pt x="952500" y="4249146"/>
                    <a:pt x="943971" y="4257675"/>
                    <a:pt x="933450" y="4257675"/>
                  </a:cubicBezTo>
                  <a:lnTo>
                    <a:pt x="19050" y="4257675"/>
                  </a:lnTo>
                  <a:cubicBezTo>
                    <a:pt x="8529" y="4257675"/>
                    <a:pt x="0" y="4249146"/>
                    <a:pt x="0" y="4238625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FF6B35"/>
            </a:solidFill>
            <a:ln>
              <a:noFill/>
            </a:ln>
          </p:spPr>
        </p:sp>
        <p:sp>
          <p:nvSpPr>
            <p:cNvPr id="30" name="TextBox 30"/>
            <p:cNvSpPr txBox="1"/>
            <p:nvPr/>
          </p:nvSpPr>
          <p:spPr>
            <a:xfrm>
              <a:off x="10015014" y="1474470"/>
              <a:ext cx="410623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1900万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1580102" y="5982652"/>
              <a:ext cx="364046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2020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008971" y="5982652"/>
              <a:ext cx="325707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2021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4399502" y="5982652"/>
              <a:ext cx="364046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2022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5809202" y="5982652"/>
              <a:ext cx="364046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2023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7218902" y="5982652"/>
              <a:ext cx="364046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2024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8628602" y="5982652"/>
              <a:ext cx="364046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2025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9996130" y="5982652"/>
              <a:ext cx="448389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2026E</a:t>
              </a:r>
            </a:p>
          </p:txBody>
        </p:sp>
        <p:sp>
          <p:nvSpPr>
            <p:cNvPr id="38" name="Polyline 38"/>
            <p:cNvSpPr/>
            <p:nvPr/>
          </p:nvSpPr>
          <p:spPr>
            <a:xfrm>
              <a:off x="1762125" y="1800225"/>
              <a:ext cx="8458200" cy="3705225"/>
            </a:xfrm>
            <a:custGeom>
              <a:avLst/>
              <a:gdLst/>
              <a:ahLst/>
              <a:cxnLst/>
              <a:rect l="l" t="t" r="r" b="b"/>
              <a:pathLst>
                <a:path w="8458200" h="3705225">
                  <a:moveTo>
                    <a:pt x="0" y="3705225"/>
                  </a:moveTo>
                  <a:lnTo>
                    <a:pt x="1409700" y="3105150"/>
                  </a:lnTo>
                  <a:lnTo>
                    <a:pt x="2819400" y="2190750"/>
                  </a:lnTo>
                  <a:lnTo>
                    <a:pt x="4229100" y="1743075"/>
                  </a:lnTo>
                  <a:lnTo>
                    <a:pt x="5638800" y="676275"/>
                  </a:lnTo>
                  <a:lnTo>
                    <a:pt x="7048500" y="352425"/>
                  </a:lnTo>
                  <a:lnTo>
                    <a:pt x="8458200" y="0"/>
                  </a:lnTo>
                </a:path>
              </a:pathLst>
            </a:custGeom>
            <a:noFill/>
            <a:ln w="28575">
              <a:solidFill>
                <a:srgbClr val="FF6B35"/>
              </a:solidFill>
              <a:round/>
            </a:ln>
          </p:spPr>
        </p:sp>
        <p:sp>
          <p:nvSpPr>
            <p:cNvPr id="39" name="Ellipse 39"/>
            <p:cNvSpPr/>
            <p:nvPr/>
          </p:nvSpPr>
          <p:spPr>
            <a:xfrm>
              <a:off x="1724025" y="5467350"/>
              <a:ext cx="76200" cy="76200"/>
            </a:xfrm>
            <a:prstGeom prst="ellipse">
              <a:avLst/>
            </a:prstGeom>
            <a:solidFill>
              <a:srgbClr val="FF6B35"/>
            </a:solidFill>
            <a:ln>
              <a:noFill/>
            </a:ln>
          </p:spPr>
        </p:sp>
        <p:sp>
          <p:nvSpPr>
            <p:cNvPr id="40" name="Ellipse 40"/>
            <p:cNvSpPr/>
            <p:nvPr/>
          </p:nvSpPr>
          <p:spPr>
            <a:xfrm>
              <a:off x="3133725" y="4867275"/>
              <a:ext cx="76200" cy="76200"/>
            </a:xfrm>
            <a:prstGeom prst="ellipse">
              <a:avLst/>
            </a:prstGeom>
            <a:solidFill>
              <a:srgbClr val="FF6B35"/>
            </a:solidFill>
            <a:ln>
              <a:noFill/>
            </a:ln>
          </p:spPr>
        </p:sp>
        <p:sp>
          <p:nvSpPr>
            <p:cNvPr id="41" name="Ellipse 41"/>
            <p:cNvSpPr/>
            <p:nvPr/>
          </p:nvSpPr>
          <p:spPr>
            <a:xfrm>
              <a:off x="4543425" y="3952875"/>
              <a:ext cx="76200" cy="76200"/>
            </a:xfrm>
            <a:prstGeom prst="ellipse">
              <a:avLst/>
            </a:prstGeom>
            <a:solidFill>
              <a:srgbClr val="FF6B35"/>
            </a:solidFill>
            <a:ln>
              <a:noFill/>
            </a:ln>
          </p:spPr>
        </p:sp>
        <p:sp>
          <p:nvSpPr>
            <p:cNvPr id="42" name="Ellipse 42"/>
            <p:cNvSpPr/>
            <p:nvPr/>
          </p:nvSpPr>
          <p:spPr>
            <a:xfrm>
              <a:off x="5953125" y="3505200"/>
              <a:ext cx="76200" cy="76200"/>
            </a:xfrm>
            <a:prstGeom prst="ellipse">
              <a:avLst/>
            </a:prstGeom>
            <a:solidFill>
              <a:srgbClr val="FF6B35"/>
            </a:solidFill>
            <a:ln>
              <a:noFill/>
            </a:ln>
          </p:spPr>
        </p:sp>
        <p:sp>
          <p:nvSpPr>
            <p:cNvPr id="43" name="Ellipse 43"/>
            <p:cNvSpPr/>
            <p:nvPr/>
          </p:nvSpPr>
          <p:spPr>
            <a:xfrm>
              <a:off x="7362825" y="2438400"/>
              <a:ext cx="76200" cy="76200"/>
            </a:xfrm>
            <a:prstGeom prst="ellipse">
              <a:avLst/>
            </a:prstGeom>
            <a:solidFill>
              <a:srgbClr val="FF6B35"/>
            </a:solidFill>
            <a:ln>
              <a:noFill/>
            </a:ln>
          </p:spPr>
        </p:sp>
        <p:sp>
          <p:nvSpPr>
            <p:cNvPr id="44" name="Ellipse 44"/>
            <p:cNvSpPr/>
            <p:nvPr/>
          </p:nvSpPr>
          <p:spPr>
            <a:xfrm>
              <a:off x="8772525" y="2114550"/>
              <a:ext cx="76200" cy="76200"/>
            </a:xfrm>
            <a:prstGeom prst="ellipse">
              <a:avLst/>
            </a:prstGeom>
            <a:solidFill>
              <a:srgbClr val="FF6B35"/>
            </a:solidFill>
            <a:ln>
              <a:noFill/>
            </a:ln>
          </p:spPr>
        </p:sp>
        <p:sp>
          <p:nvSpPr>
            <p:cNvPr id="45" name="Ellipse 45"/>
            <p:cNvSpPr/>
            <p:nvPr/>
          </p:nvSpPr>
          <p:spPr>
            <a:xfrm>
              <a:off x="10182225" y="1762125"/>
              <a:ext cx="76200" cy="76200"/>
            </a:xfrm>
            <a:prstGeom prst="ellipse">
              <a:avLst/>
            </a:prstGeom>
            <a:solidFill>
              <a:srgbClr val="FF6B35"/>
            </a:solidFill>
            <a:ln>
              <a:noFill/>
            </a:ln>
          </p:spPr>
        </p:sp>
        <p:sp>
          <p:nvSpPr>
            <p:cNvPr id="46" name="Freeform 46"/>
            <p:cNvSpPr/>
            <p:nvPr/>
          </p:nvSpPr>
          <p:spPr>
            <a:xfrm>
              <a:off x="1143000" y="6286500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19050" y="0"/>
                  </a:moveTo>
                  <a:lnTo>
                    <a:pt x="95250" y="0"/>
                  </a:lnTo>
                  <a:cubicBezTo>
                    <a:pt x="105771" y="0"/>
                    <a:pt x="114300" y="8529"/>
                    <a:pt x="114300" y="19050"/>
                  </a:cubicBezTo>
                  <a:lnTo>
                    <a:pt x="114300" y="95250"/>
                  </a:lnTo>
                  <a:cubicBezTo>
                    <a:pt x="114300" y="105771"/>
                    <a:pt x="105771" y="114300"/>
                    <a:pt x="95250" y="114300"/>
                  </a:cubicBezTo>
                  <a:lnTo>
                    <a:pt x="19050" y="114300"/>
                  </a:lnTo>
                  <a:cubicBezTo>
                    <a:pt x="8529" y="114300"/>
                    <a:pt x="0" y="105771"/>
                    <a:pt x="0" y="952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00B4D8"/>
            </a:solidFill>
            <a:ln>
              <a:noFill/>
            </a:ln>
          </p:spPr>
        </p:sp>
        <p:sp>
          <p:nvSpPr>
            <p:cNvPr id="47" name="TextBox 47"/>
            <p:cNvSpPr txBox="1"/>
            <p:nvPr/>
          </p:nvSpPr>
          <p:spPr>
            <a:xfrm>
              <a:off x="1303020" y="6284595"/>
              <a:ext cx="732663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销量 (万辆)</a:t>
              </a:r>
            </a:p>
          </p:txBody>
        </p:sp>
        <p:sp>
          <p:nvSpPr>
            <p:cNvPr id="48" name="Line 48"/>
            <p:cNvSpPr/>
            <p:nvPr/>
          </p:nvSpPr>
          <p:spPr>
            <a:xfrm>
              <a:off x="2095500" y="6343650"/>
              <a:ext cx="190500" cy="9525"/>
            </a:xfrm>
            <a:custGeom>
              <a:avLst/>
              <a:gdLst/>
              <a:ahLst/>
              <a:cxnLst/>
              <a:rect l="l" t="t" r="r" b="b"/>
              <a:pathLst>
                <a:path w="190500" h="9525">
                  <a:moveTo>
                    <a:pt x="0" y="0"/>
                  </a:moveTo>
                  <a:lnTo>
                    <a:pt x="190500" y="0"/>
                  </a:lnTo>
                </a:path>
              </a:pathLst>
            </a:custGeom>
            <a:noFill/>
            <a:ln w="28575">
              <a:solidFill>
                <a:srgbClr val="FF6B35"/>
              </a:solidFill>
            </a:ln>
          </p:spPr>
        </p:sp>
        <p:sp>
          <p:nvSpPr>
            <p:cNvPr id="49" name="TextBox 49"/>
            <p:cNvSpPr txBox="1"/>
            <p:nvPr/>
          </p:nvSpPr>
          <p:spPr>
            <a:xfrm>
              <a:off x="2331720" y="6284595"/>
              <a:ext cx="673513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渗透率 (%)</a:t>
              </a:r>
            </a:p>
          </p:txBody>
        </p:sp>
      </p:grpSp>
      <p:sp>
        <p:nvSpPr>
          <p:cNvPr id="51" name="TextBox 51"/>
          <p:cNvSpPr txBox="1"/>
          <p:nvPr/>
        </p:nvSpPr>
        <p:spPr>
          <a:xfrm>
            <a:off x="561975" y="6491288"/>
            <a:ext cx="2363152" cy="152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750" dirty="0">
                <a:solidFill>
                  <a:srgbClr val="999999"/>
                </a:solidFill>
                <a:latin typeface="Noto Sans CJK SC"/>
                <a:ea typeface="Microsoft YaHei"/>
                <a:cs typeface="Noto Sans CJK SC"/>
              </a:rPr>
              <a:t>数据来源：中汽协及行业预测模型 | 2020-2026E</a:t>
            </a:r>
          </a:p>
        </p:txBody>
      </p:sp>
    </p:spTree>
  </p:cSld>
  <p:clrMapOvr>
    <a:masterClrMapping/>
  </p:clrMapOvr>
  <p:transition xmlns:p14="http://schemas.microsoft.com/office/powerpoint/2010/main" p14:dur="4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6400800" cy="747713"/>
            <a:chOff x="542925" y="423862"/>
            <a:chExt cx="6400800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4542711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增长驱动力从政策向市场转型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639127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补贴退出后，下沉市场与存量置换成为支撑后续增长的双轮驱动。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97694" y="1683068"/>
            <a:ext cx="2881979" cy="498157"/>
            <a:chOff x="597694" y="1683068"/>
            <a:chExt cx="2881979" cy="498157"/>
          </a:xfrm>
        </p:grpSpPr>
        <p:grpSp>
          <p:nvGrpSpPr>
            <p:cNvPr id="8" name="Group 8"/>
            <p:cNvGrpSpPr/>
            <p:nvPr/>
          </p:nvGrpSpPr>
          <p:grpSpPr>
            <a:xfrm>
              <a:off x="597694" y="1785144"/>
              <a:ext cx="157163" cy="87313"/>
              <a:chOff x="597694" y="1785144"/>
              <a:chExt cx="157163" cy="87313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597694" y="1785144"/>
                <a:ext cx="157162" cy="87313"/>
              </a:xfrm>
              <a:custGeom>
                <a:avLst/>
                <a:gdLst/>
                <a:ahLst/>
                <a:cxnLst/>
                <a:rect l="l" t="t" r="r" b="b"/>
                <a:pathLst>
                  <a:path w="157162" h="87313">
                    <a:moveTo>
                      <a:pt x="0" y="87313"/>
                    </a:moveTo>
                    <a:lnTo>
                      <a:pt x="52388" y="34925"/>
                    </a:lnTo>
                    <a:lnTo>
                      <a:pt x="87313" y="69850"/>
                    </a:lnTo>
                    <a:lnTo>
                      <a:pt x="157162" y="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7" name="Freeform 7"/>
              <p:cNvSpPr/>
              <p:nvPr/>
            </p:nvSpPr>
            <p:spPr>
              <a:xfrm>
                <a:off x="693738" y="1785144"/>
                <a:ext cx="61119" cy="61119"/>
              </a:xfrm>
              <a:custGeom>
                <a:avLst/>
                <a:gdLst/>
                <a:ahLst/>
                <a:cxnLst/>
                <a:rect l="l" t="t" r="r" b="b"/>
                <a:pathLst>
                  <a:path w="61119" h="61119">
                    <a:moveTo>
                      <a:pt x="0" y="0"/>
                    </a:moveTo>
                    <a:lnTo>
                      <a:pt x="61119" y="0"/>
                    </a:lnTo>
                    <a:lnTo>
                      <a:pt x="61119" y="61119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897255" y="1683068"/>
              <a:ext cx="2518600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驱动转换：内生需求成核心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899160" y="1937385"/>
              <a:ext cx="2580513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补贴完全退出，S型曲线拐点已过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06425" y="2730818"/>
            <a:ext cx="2602405" cy="498157"/>
            <a:chOff x="606425" y="2730818"/>
            <a:chExt cx="2602405" cy="498157"/>
          </a:xfrm>
        </p:grpSpPr>
        <p:grpSp>
          <p:nvGrpSpPr>
            <p:cNvPr id="14" name="Group 14"/>
            <p:cNvGrpSpPr/>
            <p:nvPr/>
          </p:nvGrpSpPr>
          <p:grpSpPr>
            <a:xfrm>
              <a:off x="606425" y="2824162"/>
              <a:ext cx="139700" cy="123032"/>
              <a:chOff x="606425" y="2824162"/>
              <a:chExt cx="139700" cy="123032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606425" y="2937669"/>
                <a:ext cx="13970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39700" h="9525">
                    <a:moveTo>
                      <a:pt x="0" y="0"/>
                    </a:moveTo>
                    <a:lnTo>
                      <a:pt x="139700" y="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13" name="Freeform 13"/>
              <p:cNvSpPr/>
              <p:nvPr/>
            </p:nvSpPr>
            <p:spPr>
              <a:xfrm>
                <a:off x="606425" y="2824162"/>
                <a:ext cx="139700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139700" h="78581">
                    <a:moveTo>
                      <a:pt x="0" y="78581"/>
                    </a:moveTo>
                    <a:lnTo>
                      <a:pt x="34925" y="26194"/>
                    </a:lnTo>
                    <a:lnTo>
                      <a:pt x="69850" y="43656"/>
                    </a:lnTo>
                    <a:lnTo>
                      <a:pt x="104775" y="0"/>
                    </a:lnTo>
                    <a:lnTo>
                      <a:pt x="139700" y="34925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</p:grpSp>
        <p:sp>
          <p:nvSpPr>
            <p:cNvPr id="15" name="TextBox 15"/>
            <p:cNvSpPr txBox="1"/>
            <p:nvPr/>
          </p:nvSpPr>
          <p:spPr>
            <a:xfrm>
              <a:off x="897255" y="2730818"/>
              <a:ext cx="231157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增速放缓：回归理性区间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899160" y="2985135"/>
              <a:ext cx="2300097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2024-2026年CAGR预计12-15%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606425" y="3778568"/>
            <a:ext cx="2809430" cy="498157"/>
            <a:chOff x="606425" y="3778568"/>
            <a:chExt cx="2809430" cy="498157"/>
          </a:xfrm>
        </p:grpSpPr>
        <p:grpSp>
          <p:nvGrpSpPr>
            <p:cNvPr id="20" name="Group 20"/>
            <p:cNvGrpSpPr/>
            <p:nvPr/>
          </p:nvGrpSpPr>
          <p:grpSpPr>
            <a:xfrm>
              <a:off x="606425" y="3851081"/>
              <a:ext cx="139700" cy="146438"/>
              <a:chOff x="606425" y="3851081"/>
              <a:chExt cx="139700" cy="146438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606425" y="3851081"/>
                <a:ext cx="139700" cy="64488"/>
              </a:xfrm>
              <a:custGeom>
                <a:avLst/>
                <a:gdLst/>
                <a:ahLst/>
                <a:cxnLst/>
                <a:rect l="l" t="t" r="r" b="b"/>
                <a:pathLst>
                  <a:path w="139700" h="64488">
                    <a:moveTo>
                      <a:pt x="139700" y="64488"/>
                    </a:moveTo>
                    <a:cubicBezTo>
                      <a:pt x="135311" y="32903"/>
                      <a:pt x="110327" y="8162"/>
                      <a:pt x="78701" y="4081"/>
                    </a:cubicBezTo>
                    <a:cubicBezTo>
                      <a:pt x="47074" y="0"/>
                      <a:pt x="16629" y="17589"/>
                      <a:pt x="4366" y="47025"/>
                    </a:cubicBezTo>
                    <a:moveTo>
                      <a:pt x="0" y="12100"/>
                    </a:moveTo>
                    <a:lnTo>
                      <a:pt x="0" y="47025"/>
                    </a:lnTo>
                    <a:lnTo>
                      <a:pt x="34925" y="47025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19" name="Freeform 19"/>
              <p:cNvSpPr/>
              <p:nvPr/>
            </p:nvSpPr>
            <p:spPr>
              <a:xfrm>
                <a:off x="606425" y="3933031"/>
                <a:ext cx="139700" cy="64488"/>
              </a:xfrm>
              <a:custGeom>
                <a:avLst/>
                <a:gdLst/>
                <a:ahLst/>
                <a:cxnLst/>
                <a:rect l="l" t="t" r="r" b="b"/>
                <a:pathLst>
                  <a:path w="139700" h="64488">
                    <a:moveTo>
                      <a:pt x="0" y="0"/>
                    </a:moveTo>
                    <a:cubicBezTo>
                      <a:pt x="4389" y="31585"/>
                      <a:pt x="29373" y="56326"/>
                      <a:pt x="60999" y="60407"/>
                    </a:cubicBezTo>
                    <a:cubicBezTo>
                      <a:pt x="92626" y="64488"/>
                      <a:pt x="123071" y="46899"/>
                      <a:pt x="135334" y="17462"/>
                    </a:cubicBezTo>
                    <a:moveTo>
                      <a:pt x="139700" y="52388"/>
                    </a:moveTo>
                    <a:lnTo>
                      <a:pt x="139700" y="17462"/>
                    </a:lnTo>
                    <a:lnTo>
                      <a:pt x="104775" y="17462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</p:grpSp>
        <p:sp>
          <p:nvSpPr>
            <p:cNvPr id="21" name="TextBox 21"/>
            <p:cNvSpPr txBox="1"/>
            <p:nvPr/>
          </p:nvSpPr>
          <p:spPr>
            <a:xfrm>
              <a:off x="897255" y="3778568"/>
              <a:ext cx="2518600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存量置换：燃油车用户转化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899160" y="4032885"/>
              <a:ext cx="24841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增长依赖置换而非首次购车增量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599605" y="4826318"/>
            <a:ext cx="2609225" cy="498157"/>
            <a:chOff x="599605" y="4826318"/>
            <a:chExt cx="2609225" cy="498157"/>
          </a:xfrm>
        </p:grpSpPr>
        <p:grpSp>
          <p:nvGrpSpPr>
            <p:cNvPr id="26" name="Group 26"/>
            <p:cNvGrpSpPr/>
            <p:nvPr/>
          </p:nvGrpSpPr>
          <p:grpSpPr>
            <a:xfrm>
              <a:off x="599605" y="4886652"/>
              <a:ext cx="153340" cy="169917"/>
              <a:chOff x="599605" y="4886652"/>
              <a:chExt cx="153340" cy="169917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650081" y="4937125"/>
                <a:ext cx="52388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52388" h="52388">
                    <a:moveTo>
                      <a:pt x="0" y="26194"/>
                    </a:moveTo>
                    <a:cubicBezTo>
                      <a:pt x="0" y="40660"/>
                      <a:pt x="11727" y="52388"/>
                      <a:pt x="26194" y="52388"/>
                    </a:cubicBezTo>
                    <a:cubicBezTo>
                      <a:pt x="40660" y="52388"/>
                      <a:pt x="52388" y="40660"/>
                      <a:pt x="52388" y="26194"/>
                    </a:cubicBezTo>
                    <a:cubicBezTo>
                      <a:pt x="52388" y="11727"/>
                      <a:pt x="40660" y="0"/>
                      <a:pt x="26194" y="0"/>
                    </a:cubicBezTo>
                    <a:cubicBezTo>
                      <a:pt x="11727" y="0"/>
                      <a:pt x="0" y="11727"/>
                      <a:pt x="0" y="26194"/>
                    </a:cubicBez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25" name="Freeform 25"/>
              <p:cNvSpPr/>
              <p:nvPr/>
            </p:nvSpPr>
            <p:spPr>
              <a:xfrm>
                <a:off x="599605" y="4886652"/>
                <a:ext cx="153340" cy="169917"/>
              </a:xfrm>
              <a:custGeom>
                <a:avLst/>
                <a:gdLst/>
                <a:ahLst/>
                <a:cxnLst/>
                <a:rect l="l" t="t" r="r" b="b"/>
                <a:pathLst>
                  <a:path w="153340" h="169917">
                    <a:moveTo>
                      <a:pt x="126062" y="126060"/>
                    </a:moveTo>
                    <a:lnTo>
                      <a:pt x="89016" y="163106"/>
                    </a:lnTo>
                    <a:cubicBezTo>
                      <a:pt x="82198" y="169917"/>
                      <a:pt x="71151" y="169917"/>
                      <a:pt x="64333" y="163106"/>
                    </a:cubicBezTo>
                    <a:lnTo>
                      <a:pt x="27277" y="126060"/>
                    </a:lnTo>
                    <a:cubicBezTo>
                      <a:pt x="0" y="98781"/>
                      <a:pt x="1" y="54555"/>
                      <a:pt x="27279" y="27278"/>
                    </a:cubicBezTo>
                    <a:cubicBezTo>
                      <a:pt x="54557" y="0"/>
                      <a:pt x="98783" y="0"/>
                      <a:pt x="126061" y="27278"/>
                    </a:cubicBezTo>
                    <a:cubicBezTo>
                      <a:pt x="153339" y="54555"/>
                      <a:pt x="153340" y="98781"/>
                      <a:pt x="126062" y="126060"/>
                    </a:cubicBez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</p:grpSp>
        <p:sp>
          <p:nvSpPr>
            <p:cNvPr id="27" name="TextBox 27"/>
            <p:cNvSpPr txBox="1"/>
            <p:nvPr/>
          </p:nvSpPr>
          <p:spPr>
            <a:xfrm>
              <a:off x="897255" y="4826318"/>
              <a:ext cx="231157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下沉潜力：新增长极显现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899160" y="5080635"/>
              <a:ext cx="23088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三四线及农村市场渗透率仍低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6667500" y="1428750"/>
            <a:ext cx="4953000" cy="4572000"/>
            <a:chOff x="6667500" y="1428750"/>
            <a:chExt cx="4953000" cy="4572000"/>
          </a:xfrm>
        </p:grpSpPr>
        <p:sp>
          <p:nvSpPr>
            <p:cNvPr id="30" name="Freeform 30"/>
            <p:cNvSpPr/>
            <p:nvPr/>
          </p:nvSpPr>
          <p:spPr>
            <a:xfrm>
              <a:off x="6667500" y="1428750"/>
              <a:ext cx="4953000" cy="4572000"/>
            </a:xfrm>
            <a:custGeom>
              <a:avLst/>
              <a:gdLst/>
              <a:ahLst/>
              <a:cxnLst/>
              <a:rect l="l" t="t" r="r" b="b"/>
              <a:pathLst>
                <a:path w="4953000" h="4572000">
                  <a:moveTo>
                    <a:pt x="114300" y="0"/>
                  </a:moveTo>
                  <a:lnTo>
                    <a:pt x="4838700" y="0"/>
                  </a:lnTo>
                  <a:cubicBezTo>
                    <a:pt x="4901826" y="0"/>
                    <a:pt x="4953000" y="51174"/>
                    <a:pt x="4953000" y="114300"/>
                  </a:cubicBezTo>
                  <a:lnTo>
                    <a:pt x="4953000" y="4457700"/>
                  </a:lnTo>
                  <a:cubicBezTo>
                    <a:pt x="4953000" y="4520826"/>
                    <a:pt x="4901826" y="4572000"/>
                    <a:pt x="4838700" y="4572000"/>
                  </a:cubicBezTo>
                  <a:lnTo>
                    <a:pt x="114300" y="4572000"/>
                  </a:lnTo>
                  <a:cubicBezTo>
                    <a:pt x="51174" y="4572000"/>
                    <a:pt x="0" y="4520826"/>
                    <a:pt x="0" y="44577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gradFill>
              <a:gsLst>
                <a:gs pos="0">
                  <a:srgbClr val="E0F7FA"/>
                </a:gs>
                <a:gs pos="50000">
                  <a:srgbClr val="00B4D8">
                    <a:alpha val="40000"/>
                  </a:srgbClr>
                </a:gs>
                <a:gs pos="100000">
                  <a:srgbClr val="0D1B2A">
                    <a:alpha val="25000"/>
                  </a:srgbClr>
                </a:gs>
              </a:gsLst>
              <a:lin ang="3542174" scaled="1"/>
            </a:gradFill>
            <a:ln>
              <a:noFill/>
            </a:ln>
          </p:spPr>
        </p:sp>
        <p:sp>
          <p:nvSpPr>
            <p:cNvPr id="31" name="Ellipse 31"/>
            <p:cNvSpPr/>
            <p:nvPr/>
          </p:nvSpPr>
          <p:spPr>
            <a:xfrm>
              <a:off x="9315450" y="1981200"/>
              <a:ext cx="1638300" cy="1638300"/>
            </a:xfrm>
            <a:prstGeom prst="ellipse">
              <a:avLst/>
            </a:prstGeom>
            <a:solidFill>
              <a:srgbClr val="00B4D8">
                <a:alpha val="12000"/>
              </a:srgbClr>
            </a:solidFill>
            <a:ln>
              <a:noFill/>
            </a:ln>
          </p:spPr>
        </p:sp>
        <p:sp>
          <p:nvSpPr>
            <p:cNvPr id="32" name="Ellipse 32"/>
            <p:cNvSpPr/>
            <p:nvPr/>
          </p:nvSpPr>
          <p:spPr>
            <a:xfrm>
              <a:off x="7696200" y="3943350"/>
              <a:ext cx="914400" cy="914400"/>
            </a:xfrm>
            <a:prstGeom prst="ellipse">
              <a:avLst/>
            </a:prstGeom>
            <a:solidFill>
              <a:srgbClr val="E0F7FA">
                <a:alpha val="15000"/>
              </a:srgbClr>
            </a:solidFill>
            <a:ln>
              <a:noFill/>
            </a:ln>
          </p:spPr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7" grpId="0"/>
      <p:bldP spid="23" grpId="0"/>
      <p:bldP spid="29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6433661" cy="747713"/>
            <a:chOff x="542925" y="423862"/>
            <a:chExt cx="6433661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4076902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渗透率突破50%标志性拐点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6424136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2024年7月首次单月破半，2026年4月预计单月渗透率将突破60%。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488947" y="1762125"/>
            <a:ext cx="10560053" cy="3857625"/>
            <a:chOff x="488947" y="1762125"/>
            <a:chExt cx="10560053" cy="3857625"/>
          </a:xfrm>
        </p:grpSpPr>
        <p:sp>
          <p:nvSpPr>
            <p:cNvPr id="6" name="TextBox 6"/>
            <p:cNvSpPr txBox="1"/>
            <p:nvPr/>
          </p:nvSpPr>
          <p:spPr>
            <a:xfrm>
              <a:off x="491430" y="1819989"/>
              <a:ext cx="566321" cy="1600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788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2024年7月</a:t>
              </a:r>
            </a:p>
          </p:txBody>
        </p:sp>
        <p:sp>
          <p:nvSpPr>
            <p:cNvPr id="7" name="Freeform 7"/>
            <p:cNvSpPr/>
            <p:nvPr/>
          </p:nvSpPr>
          <p:spPr>
            <a:xfrm>
              <a:off x="1143000" y="1762125"/>
              <a:ext cx="4953000" cy="285750"/>
            </a:xfrm>
            <a:custGeom>
              <a:avLst/>
              <a:gdLst/>
              <a:ahLst/>
              <a:cxnLst/>
              <a:rect l="l" t="t" r="r" b="b"/>
              <a:pathLst>
                <a:path w="4953000" h="285750">
                  <a:moveTo>
                    <a:pt x="38100" y="0"/>
                  </a:moveTo>
                  <a:lnTo>
                    <a:pt x="4914900" y="0"/>
                  </a:lnTo>
                  <a:cubicBezTo>
                    <a:pt x="4935942" y="0"/>
                    <a:pt x="4953000" y="17058"/>
                    <a:pt x="4953000" y="38100"/>
                  </a:cubicBezTo>
                  <a:lnTo>
                    <a:pt x="4953000" y="247650"/>
                  </a:lnTo>
                  <a:cubicBezTo>
                    <a:pt x="4953000" y="268692"/>
                    <a:pt x="4935942" y="285750"/>
                    <a:pt x="4914900" y="285750"/>
                  </a:cubicBezTo>
                  <a:lnTo>
                    <a:pt x="38100" y="285750"/>
                  </a:lnTo>
                  <a:cubicBezTo>
                    <a:pt x="17058" y="285750"/>
                    <a:pt x="0" y="268692"/>
                    <a:pt x="0" y="24765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00B4D8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6177915" y="1839278"/>
              <a:ext cx="1338984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50.0% (首次突破)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488947" y="2380155"/>
              <a:ext cx="570138" cy="18135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892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2024全年</a:t>
              </a:r>
            </a:p>
          </p:txBody>
        </p:sp>
        <p:sp>
          <p:nvSpPr>
            <p:cNvPr id="10" name="Freeform 10"/>
            <p:cNvSpPr/>
            <p:nvPr/>
          </p:nvSpPr>
          <p:spPr>
            <a:xfrm>
              <a:off x="1143000" y="2333625"/>
              <a:ext cx="4572000" cy="285750"/>
            </a:xfrm>
            <a:custGeom>
              <a:avLst/>
              <a:gdLst/>
              <a:ahLst/>
              <a:cxnLst/>
              <a:rect l="l" t="t" r="r" b="b"/>
              <a:pathLst>
                <a:path w="4572000" h="285750">
                  <a:moveTo>
                    <a:pt x="38100" y="0"/>
                  </a:moveTo>
                  <a:lnTo>
                    <a:pt x="4533900" y="0"/>
                  </a:lnTo>
                  <a:cubicBezTo>
                    <a:pt x="4554942" y="0"/>
                    <a:pt x="4572000" y="17058"/>
                    <a:pt x="4572000" y="38100"/>
                  </a:cubicBezTo>
                  <a:lnTo>
                    <a:pt x="4572000" y="247650"/>
                  </a:lnTo>
                  <a:cubicBezTo>
                    <a:pt x="4572000" y="268692"/>
                    <a:pt x="4554942" y="285750"/>
                    <a:pt x="4533900" y="285750"/>
                  </a:cubicBezTo>
                  <a:lnTo>
                    <a:pt x="38100" y="285750"/>
                  </a:lnTo>
                  <a:cubicBezTo>
                    <a:pt x="17058" y="285750"/>
                    <a:pt x="0" y="268692"/>
                    <a:pt x="0" y="24765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00B4D8"/>
            </a:solidFill>
            <a:ln>
              <a:noFill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5796915" y="2410778"/>
              <a:ext cx="469475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46.0%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488947" y="2951655"/>
              <a:ext cx="570138" cy="18135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892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2025全年</a:t>
              </a:r>
            </a:p>
          </p:txBody>
        </p:sp>
        <p:sp>
          <p:nvSpPr>
            <p:cNvPr id="13" name="Freeform 13"/>
            <p:cNvSpPr/>
            <p:nvPr/>
          </p:nvSpPr>
          <p:spPr>
            <a:xfrm>
              <a:off x="1143000" y="2905125"/>
              <a:ext cx="5048250" cy="285750"/>
            </a:xfrm>
            <a:custGeom>
              <a:avLst/>
              <a:gdLst/>
              <a:ahLst/>
              <a:cxnLst/>
              <a:rect l="l" t="t" r="r" b="b"/>
              <a:pathLst>
                <a:path w="5048250" h="285750">
                  <a:moveTo>
                    <a:pt x="38100" y="0"/>
                  </a:moveTo>
                  <a:lnTo>
                    <a:pt x="5010150" y="0"/>
                  </a:lnTo>
                  <a:cubicBezTo>
                    <a:pt x="5031192" y="0"/>
                    <a:pt x="5048250" y="17058"/>
                    <a:pt x="5048250" y="38100"/>
                  </a:cubicBezTo>
                  <a:lnTo>
                    <a:pt x="5048250" y="247650"/>
                  </a:lnTo>
                  <a:cubicBezTo>
                    <a:pt x="5048250" y="268692"/>
                    <a:pt x="5031192" y="285750"/>
                    <a:pt x="5010150" y="285750"/>
                  </a:cubicBezTo>
                  <a:lnTo>
                    <a:pt x="38100" y="285750"/>
                  </a:lnTo>
                  <a:cubicBezTo>
                    <a:pt x="17058" y="285750"/>
                    <a:pt x="0" y="268692"/>
                    <a:pt x="0" y="24765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FF6B35"/>
            </a:solidFill>
            <a:ln>
              <a:noFill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6273165" y="2982278"/>
              <a:ext cx="1338984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50.3% (年度确认)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491430" y="3534489"/>
              <a:ext cx="566321" cy="1600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788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2026年4月</a:t>
              </a:r>
            </a:p>
          </p:txBody>
        </p:sp>
        <p:sp>
          <p:nvSpPr>
            <p:cNvPr id="16" name="Freeform 16"/>
            <p:cNvSpPr/>
            <p:nvPr/>
          </p:nvSpPr>
          <p:spPr>
            <a:xfrm>
              <a:off x="1143000" y="3476625"/>
              <a:ext cx="5905500" cy="285750"/>
            </a:xfrm>
            <a:custGeom>
              <a:avLst/>
              <a:gdLst/>
              <a:ahLst/>
              <a:cxnLst/>
              <a:rect l="l" t="t" r="r" b="b"/>
              <a:pathLst>
                <a:path w="5905500" h="285750">
                  <a:moveTo>
                    <a:pt x="38100" y="0"/>
                  </a:moveTo>
                  <a:lnTo>
                    <a:pt x="5867400" y="0"/>
                  </a:lnTo>
                  <a:cubicBezTo>
                    <a:pt x="5888442" y="0"/>
                    <a:pt x="5905500" y="17058"/>
                    <a:pt x="5905500" y="38100"/>
                  </a:cubicBezTo>
                  <a:lnTo>
                    <a:pt x="5905500" y="247650"/>
                  </a:lnTo>
                  <a:cubicBezTo>
                    <a:pt x="5905500" y="268692"/>
                    <a:pt x="5888442" y="285750"/>
                    <a:pt x="5867400" y="285750"/>
                  </a:cubicBezTo>
                  <a:lnTo>
                    <a:pt x="38100" y="285750"/>
                  </a:lnTo>
                  <a:cubicBezTo>
                    <a:pt x="17058" y="285750"/>
                    <a:pt x="0" y="268692"/>
                    <a:pt x="0" y="24765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FF6B35"/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130415" y="3553778"/>
              <a:ext cx="1016944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60.0% (预计)</a:t>
              </a:r>
            </a:p>
          </p:txBody>
        </p:sp>
        <p:sp>
          <p:nvSpPr>
            <p:cNvPr id="18" name="Freeform 18"/>
            <p:cNvSpPr/>
            <p:nvPr/>
          </p:nvSpPr>
          <p:spPr>
            <a:xfrm>
              <a:off x="1143000" y="4286250"/>
              <a:ext cx="9906000" cy="1333500"/>
            </a:xfrm>
            <a:custGeom>
              <a:avLst/>
              <a:gdLst/>
              <a:ahLst/>
              <a:cxnLst/>
              <a:rect l="l" t="t" r="r" b="b"/>
              <a:pathLst>
                <a:path w="9906000" h="1333500">
                  <a:moveTo>
                    <a:pt x="76200" y="0"/>
                  </a:moveTo>
                  <a:lnTo>
                    <a:pt x="9829800" y="0"/>
                  </a:lnTo>
                  <a:cubicBezTo>
                    <a:pt x="9871884" y="0"/>
                    <a:pt x="9906000" y="34116"/>
                    <a:pt x="9906000" y="76200"/>
                  </a:cubicBezTo>
                  <a:lnTo>
                    <a:pt x="9906000" y="1257300"/>
                  </a:lnTo>
                  <a:cubicBezTo>
                    <a:pt x="9906000" y="1299384"/>
                    <a:pt x="9871884" y="1333500"/>
                    <a:pt x="9829800" y="1333500"/>
                  </a:cubicBezTo>
                  <a:lnTo>
                    <a:pt x="76200" y="1333500"/>
                  </a:lnTo>
                  <a:cubicBezTo>
                    <a:pt x="34116" y="1333500"/>
                    <a:pt x="0" y="1299384"/>
                    <a:pt x="0" y="12573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5F5F5"/>
            </a:solidFill>
            <a:ln w="9525">
              <a:solidFill>
                <a:srgbClr val="E0E0E0"/>
              </a:solidFill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1318260" y="4442460"/>
              <a:ext cx="950595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趋势解读：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320165" y="4744402"/>
              <a:ext cx="628345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• 历史突破：2024年7月新能源渗透率首次突破50%，并连续5个月保持，确立市场主导地位。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320165" y="4982528"/>
              <a:ext cx="5823394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• 年度确认：2025年全年渗透率定格50.3%，从年度维度确认新能源车成为主流选择。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320165" y="5220652"/>
              <a:ext cx="5739051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• 未来预期：2026年4月单月渗透率预计突破60%，燃油车市场份额将被进一步压缩。</a:t>
              </a:r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561975" y="6491288"/>
            <a:ext cx="1881187" cy="152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750" dirty="0">
                <a:solidFill>
                  <a:srgbClr val="999999"/>
                </a:solidFill>
                <a:latin typeface="Noto Sans CJK SC"/>
                <a:ea typeface="Microsoft YaHei"/>
                <a:cs typeface="Noto Sans CJK SC"/>
              </a:rPr>
              <a:t>数据来源：乘联会月度数据及行业预测</a:t>
            </a:r>
          </a:p>
        </p:txBody>
      </p:sp>
    </p:spTree>
  </p:cSld>
  <p:clrMapOvr>
    <a:masterClrMapping/>
  </p:clrMapOvr>
  <p:transition xmlns:p14="http://schemas.microsoft.com/office/powerpoint/2010/main" p14:dur="4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5195887" cy="747713"/>
            <a:chOff x="542925" y="423862"/>
            <a:chExt cx="5195887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4197668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细分市场结构与价格带分布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518636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乘用车占据绝对主导，10-20万元价格带竞争最激烈。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571500" y="1428750"/>
            <a:ext cx="5334000" cy="2286000"/>
            <a:chOff x="571500" y="1428750"/>
            <a:chExt cx="5334000" cy="2286000"/>
          </a:xfrm>
        </p:grpSpPr>
        <p:sp>
          <p:nvSpPr>
            <p:cNvPr id="6" name="Freeform 6"/>
            <p:cNvSpPr/>
            <p:nvPr/>
          </p:nvSpPr>
          <p:spPr>
            <a:xfrm>
              <a:off x="571500" y="1428750"/>
              <a:ext cx="5334000" cy="2286000"/>
            </a:xfrm>
            <a:custGeom>
              <a:avLst/>
              <a:gdLst/>
              <a:ahLst/>
              <a:cxnLst/>
              <a:rect l="l" t="t" r="r" b="b"/>
              <a:pathLst>
                <a:path w="5334000" h="22860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2209800"/>
                  </a:lnTo>
                  <a:cubicBezTo>
                    <a:pt x="5334000" y="2251884"/>
                    <a:pt x="5299884" y="2286000"/>
                    <a:pt x="5257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8F9FA"/>
            </a:solidFill>
            <a:ln w="9525">
              <a:solidFill>
                <a:srgbClr val="E9ECEF"/>
              </a:solidFill>
            </a:ln>
          </p:spPr>
        </p:sp>
        <p:grpSp>
          <p:nvGrpSpPr>
            <p:cNvPr id="10" name="Group 10"/>
            <p:cNvGrpSpPr/>
            <p:nvPr/>
          </p:nvGrpSpPr>
          <p:grpSpPr>
            <a:xfrm>
              <a:off x="790575" y="1724025"/>
              <a:ext cx="171450" cy="123825"/>
              <a:chOff x="790575" y="1724025"/>
              <a:chExt cx="171450" cy="123825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809625" y="1809750"/>
                <a:ext cx="38100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0" y="19050"/>
                    </a:moveTo>
                    <a:cubicBezTo>
                      <a:pt x="0" y="29571"/>
                      <a:pt x="8529" y="38100"/>
                      <a:pt x="19050" y="38100"/>
                    </a:cubicBezTo>
                    <a:cubicBezTo>
                      <a:pt x="29571" y="38100"/>
                      <a:pt x="38100" y="29571"/>
                      <a:pt x="38100" y="19050"/>
                    </a:cubicBezTo>
                    <a:cubicBezTo>
                      <a:pt x="38100" y="8529"/>
                      <a:pt x="29571" y="0"/>
                      <a:pt x="19050" y="0"/>
                    </a:cubicBezTo>
                    <a:cubicBezTo>
                      <a:pt x="8529" y="0"/>
                      <a:pt x="0" y="8529"/>
                      <a:pt x="0" y="19050"/>
                    </a:cubicBez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904875" y="1809750"/>
                <a:ext cx="38100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0" y="19050"/>
                    </a:moveTo>
                    <a:cubicBezTo>
                      <a:pt x="0" y="29571"/>
                      <a:pt x="8529" y="38100"/>
                      <a:pt x="19050" y="38100"/>
                    </a:cubicBezTo>
                    <a:cubicBezTo>
                      <a:pt x="29571" y="38100"/>
                      <a:pt x="38100" y="29571"/>
                      <a:pt x="38100" y="19050"/>
                    </a:cubicBezTo>
                    <a:cubicBezTo>
                      <a:pt x="38100" y="8529"/>
                      <a:pt x="29571" y="0"/>
                      <a:pt x="19050" y="0"/>
                    </a:cubicBezTo>
                    <a:cubicBezTo>
                      <a:pt x="8529" y="0"/>
                      <a:pt x="0" y="8529"/>
                      <a:pt x="0" y="19050"/>
                    </a:cubicBez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9" name="Freeform 9"/>
              <p:cNvSpPr/>
              <p:nvPr/>
            </p:nvSpPr>
            <p:spPr>
              <a:xfrm>
                <a:off x="790575" y="1724025"/>
                <a:ext cx="17145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104775">
                    <a:moveTo>
                      <a:pt x="19050" y="104775"/>
                    </a:moveTo>
                    <a:lnTo>
                      <a:pt x="0" y="104775"/>
                    </a:lnTo>
                    <a:lnTo>
                      <a:pt x="0" y="47625"/>
                    </a:lnTo>
                    <a:lnTo>
                      <a:pt x="19050" y="0"/>
                    </a:lnTo>
                    <a:lnTo>
                      <a:pt x="104775" y="0"/>
                    </a:lnTo>
                    <a:lnTo>
                      <a:pt x="142875" y="47625"/>
                    </a:lnTo>
                    <a:lnTo>
                      <a:pt x="152400" y="47625"/>
                    </a:lnTo>
                    <a:cubicBezTo>
                      <a:pt x="162921" y="47625"/>
                      <a:pt x="171450" y="56154"/>
                      <a:pt x="171450" y="66675"/>
                    </a:cubicBezTo>
                    <a:lnTo>
                      <a:pt x="171450" y="104775"/>
                    </a:lnTo>
                    <a:lnTo>
                      <a:pt x="152400" y="104775"/>
                    </a:lnTo>
                    <a:moveTo>
                      <a:pt x="114300" y="104775"/>
                    </a:moveTo>
                    <a:lnTo>
                      <a:pt x="57150" y="104775"/>
                    </a:lnTo>
                    <a:moveTo>
                      <a:pt x="0" y="47625"/>
                    </a:moveTo>
                    <a:lnTo>
                      <a:pt x="142875" y="47625"/>
                    </a:lnTo>
                    <a:moveTo>
                      <a:pt x="85725" y="47625"/>
                    </a:moveTo>
                    <a:lnTo>
                      <a:pt x="85725" y="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</p:grpSp>
        <p:sp>
          <p:nvSpPr>
            <p:cNvPr id="11" name="TextBox 11"/>
            <p:cNvSpPr txBox="1"/>
            <p:nvPr/>
          </p:nvSpPr>
          <p:spPr>
            <a:xfrm>
              <a:off x="1066800" y="166687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车型结构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46760" y="2013585"/>
              <a:ext cx="1371219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乘用车占比超90%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46760" y="2251710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商用车电动化进程缓慢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46760" y="2489835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但正稳步提升中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6286500" y="1428750"/>
            <a:ext cx="5334000" cy="2286000"/>
            <a:chOff x="6286500" y="1428750"/>
            <a:chExt cx="5334000" cy="2286000"/>
          </a:xfrm>
        </p:grpSpPr>
        <p:sp>
          <p:nvSpPr>
            <p:cNvPr id="16" name="Freeform 16"/>
            <p:cNvSpPr/>
            <p:nvPr/>
          </p:nvSpPr>
          <p:spPr>
            <a:xfrm>
              <a:off x="6286500" y="1428750"/>
              <a:ext cx="5334000" cy="2286000"/>
            </a:xfrm>
            <a:custGeom>
              <a:avLst/>
              <a:gdLst/>
              <a:ahLst/>
              <a:cxnLst/>
              <a:rect l="l" t="t" r="r" b="b"/>
              <a:pathLst>
                <a:path w="5334000" h="22860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2209800"/>
                  </a:lnTo>
                  <a:cubicBezTo>
                    <a:pt x="5334000" y="2251884"/>
                    <a:pt x="5299884" y="2286000"/>
                    <a:pt x="5257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8F9FA"/>
            </a:solidFill>
            <a:ln w="9525">
              <a:solidFill>
                <a:srgbClr val="E9ECEF"/>
              </a:solidFill>
            </a:ln>
          </p:spPr>
        </p:sp>
        <p:grpSp>
          <p:nvGrpSpPr>
            <p:cNvPr id="19" name="Group 19"/>
            <p:cNvGrpSpPr/>
            <p:nvPr/>
          </p:nvGrpSpPr>
          <p:grpSpPr>
            <a:xfrm>
              <a:off x="6515100" y="1704975"/>
              <a:ext cx="152400" cy="152400"/>
              <a:chOff x="6515100" y="1704975"/>
              <a:chExt cx="152400" cy="1524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6553200" y="1704975"/>
                <a:ext cx="11430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114300">
                    <a:moveTo>
                      <a:pt x="0" y="19050"/>
                    </a:moveTo>
                    <a:cubicBezTo>
                      <a:pt x="0" y="8529"/>
                      <a:pt x="8529" y="0"/>
                      <a:pt x="19050" y="0"/>
                    </a:cubicBezTo>
                    <a:lnTo>
                      <a:pt x="95250" y="0"/>
                    </a:lnTo>
                    <a:cubicBezTo>
                      <a:pt x="105771" y="0"/>
                      <a:pt x="114300" y="8529"/>
                      <a:pt x="114300" y="19050"/>
                    </a:cubicBezTo>
                    <a:lnTo>
                      <a:pt x="114300" y="95250"/>
                    </a:lnTo>
                    <a:cubicBezTo>
                      <a:pt x="114300" y="105771"/>
                      <a:pt x="105771" y="114300"/>
                      <a:pt x="95250" y="114300"/>
                    </a:cubicBezTo>
                    <a:lnTo>
                      <a:pt x="19050" y="114300"/>
                    </a:lnTo>
                    <a:cubicBezTo>
                      <a:pt x="8529" y="114300"/>
                      <a:pt x="0" y="105771"/>
                      <a:pt x="0" y="95250"/>
                    </a:cubicBezTo>
                    <a:lnTo>
                      <a:pt x="0" y="1905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18" name="Freeform 18"/>
              <p:cNvSpPr/>
              <p:nvPr/>
            </p:nvSpPr>
            <p:spPr>
              <a:xfrm>
                <a:off x="6515100" y="1743075"/>
                <a:ext cx="11430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114300">
                    <a:moveTo>
                      <a:pt x="0" y="19050"/>
                    </a:moveTo>
                    <a:cubicBezTo>
                      <a:pt x="0" y="8529"/>
                      <a:pt x="8529" y="0"/>
                      <a:pt x="19050" y="0"/>
                    </a:cubicBezTo>
                    <a:lnTo>
                      <a:pt x="95250" y="0"/>
                    </a:lnTo>
                    <a:cubicBezTo>
                      <a:pt x="105771" y="0"/>
                      <a:pt x="114300" y="8529"/>
                      <a:pt x="114300" y="19050"/>
                    </a:cubicBezTo>
                    <a:lnTo>
                      <a:pt x="114300" y="95250"/>
                    </a:lnTo>
                    <a:cubicBezTo>
                      <a:pt x="114300" y="105771"/>
                      <a:pt x="105771" y="114300"/>
                      <a:pt x="95250" y="114300"/>
                    </a:cubicBezTo>
                    <a:lnTo>
                      <a:pt x="19050" y="114300"/>
                    </a:lnTo>
                    <a:cubicBezTo>
                      <a:pt x="8529" y="114300"/>
                      <a:pt x="0" y="105771"/>
                      <a:pt x="0" y="95250"/>
                    </a:cubicBezTo>
                    <a:lnTo>
                      <a:pt x="0" y="1905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</p:grpSp>
        <p:sp>
          <p:nvSpPr>
            <p:cNvPr id="20" name="TextBox 20"/>
            <p:cNvSpPr txBox="1"/>
            <p:nvPr/>
          </p:nvSpPr>
          <p:spPr>
            <a:xfrm>
              <a:off x="6781800" y="166687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级别分布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6461760" y="2013585"/>
              <a:ext cx="1800606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A级与B级车为绝对主力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6461760" y="2251710"/>
              <a:ext cx="1721739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A00级微型车份额收缩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6461760" y="2489835"/>
              <a:ext cx="1721739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C/D级高端化趋势明显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571500" y="3905250"/>
            <a:ext cx="5334000" cy="2286000"/>
            <a:chOff x="571500" y="3905250"/>
            <a:chExt cx="5334000" cy="2286000"/>
          </a:xfrm>
        </p:grpSpPr>
        <p:sp>
          <p:nvSpPr>
            <p:cNvPr id="25" name="Freeform 25"/>
            <p:cNvSpPr/>
            <p:nvPr/>
          </p:nvSpPr>
          <p:spPr>
            <a:xfrm>
              <a:off x="571500" y="3905250"/>
              <a:ext cx="5334000" cy="2286000"/>
            </a:xfrm>
            <a:custGeom>
              <a:avLst/>
              <a:gdLst/>
              <a:ahLst/>
              <a:cxnLst/>
              <a:rect l="l" t="t" r="r" b="b"/>
              <a:pathLst>
                <a:path w="5334000" h="22860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2209800"/>
                  </a:lnTo>
                  <a:cubicBezTo>
                    <a:pt x="5334000" y="2251884"/>
                    <a:pt x="5299884" y="2286000"/>
                    <a:pt x="5257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8F9FA"/>
            </a:solidFill>
            <a:ln w="9525">
              <a:solidFill>
                <a:srgbClr val="E9ECEF"/>
              </a:solidFill>
            </a:ln>
          </p:spPr>
        </p:sp>
        <p:grpSp>
          <p:nvGrpSpPr>
            <p:cNvPr id="29" name="Group 29"/>
            <p:cNvGrpSpPr/>
            <p:nvPr/>
          </p:nvGrpSpPr>
          <p:grpSpPr>
            <a:xfrm>
              <a:off x="828675" y="4191000"/>
              <a:ext cx="95250" cy="133350"/>
              <a:chOff x="828675" y="4191000"/>
              <a:chExt cx="95250" cy="13335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828675" y="4191000"/>
                <a:ext cx="47625" cy="133350"/>
              </a:xfrm>
              <a:custGeom>
                <a:avLst/>
                <a:gdLst/>
                <a:ahLst/>
                <a:cxnLst/>
                <a:rect l="l" t="t" r="r" b="b"/>
                <a:pathLst>
                  <a:path w="47625" h="133350">
                    <a:moveTo>
                      <a:pt x="47625" y="133350"/>
                    </a:moveTo>
                    <a:lnTo>
                      <a:pt x="47625" y="66675"/>
                    </a:ln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27" name="Freeform 27"/>
              <p:cNvSpPr/>
              <p:nvPr/>
            </p:nvSpPr>
            <p:spPr>
              <a:xfrm>
                <a:off x="876300" y="4191000"/>
                <a:ext cx="47625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47625" h="66675">
                    <a:moveTo>
                      <a:pt x="47625" y="0"/>
                    </a:moveTo>
                    <a:lnTo>
                      <a:pt x="0" y="66675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28" name="Freeform 28"/>
              <p:cNvSpPr/>
              <p:nvPr/>
            </p:nvSpPr>
            <p:spPr>
              <a:xfrm>
                <a:off x="838200" y="4267200"/>
                <a:ext cx="7620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9525">
                    <a:moveTo>
                      <a:pt x="0" y="0"/>
                    </a:moveTo>
                    <a:lnTo>
                      <a:pt x="76200" y="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</p:grpSp>
        <p:sp>
          <p:nvSpPr>
            <p:cNvPr id="30" name="TextBox 30"/>
            <p:cNvSpPr txBox="1"/>
            <p:nvPr/>
          </p:nvSpPr>
          <p:spPr>
            <a:xfrm>
              <a:off x="1066800" y="414337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价格集中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746760" y="4490085"/>
              <a:ext cx="187071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10-20万元区间销量最高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746760" y="4728210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各大车企必争的核心战场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746760" y="4966335"/>
              <a:ext cx="10820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竞争最为激烈</a:t>
              </a:r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6286500" y="3905250"/>
            <a:ext cx="5334000" cy="2286000"/>
            <a:chOff x="6286500" y="3905250"/>
            <a:chExt cx="5334000" cy="2286000"/>
          </a:xfrm>
        </p:grpSpPr>
        <p:sp>
          <p:nvSpPr>
            <p:cNvPr id="35" name="Freeform 35"/>
            <p:cNvSpPr/>
            <p:nvPr/>
          </p:nvSpPr>
          <p:spPr>
            <a:xfrm>
              <a:off x="6286500" y="3905250"/>
              <a:ext cx="5334000" cy="2286000"/>
            </a:xfrm>
            <a:custGeom>
              <a:avLst/>
              <a:gdLst/>
              <a:ahLst/>
              <a:cxnLst/>
              <a:rect l="l" t="t" r="r" b="b"/>
              <a:pathLst>
                <a:path w="5334000" h="22860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2209800"/>
                  </a:lnTo>
                  <a:cubicBezTo>
                    <a:pt x="5334000" y="2251884"/>
                    <a:pt x="5299884" y="2286000"/>
                    <a:pt x="5257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8F9FA"/>
            </a:solidFill>
            <a:ln w="9525">
              <a:solidFill>
                <a:srgbClr val="E9ECEF"/>
              </a:solidFill>
            </a:ln>
          </p:spPr>
        </p:sp>
        <p:grpSp>
          <p:nvGrpSpPr>
            <p:cNvPr id="42" name="Group 42"/>
            <p:cNvGrpSpPr/>
            <p:nvPr/>
          </p:nvGrpSpPr>
          <p:grpSpPr>
            <a:xfrm>
              <a:off x="6505575" y="4181475"/>
              <a:ext cx="171450" cy="171450"/>
              <a:chOff x="6505575" y="4181475"/>
              <a:chExt cx="171450" cy="171450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6553200" y="4343400"/>
                <a:ext cx="7620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9525">
                    <a:moveTo>
                      <a:pt x="0" y="0"/>
                    </a:moveTo>
                    <a:lnTo>
                      <a:pt x="76200" y="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37" name="Freeform 37"/>
              <p:cNvSpPr/>
              <p:nvPr/>
            </p:nvSpPr>
            <p:spPr>
              <a:xfrm>
                <a:off x="6591300" y="4305300"/>
                <a:ext cx="95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38100">
                    <a:moveTo>
                      <a:pt x="0" y="0"/>
                    </a:moveTo>
                    <a:lnTo>
                      <a:pt x="0" y="3810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38" name="Freeform 38"/>
              <p:cNvSpPr/>
              <p:nvPr/>
            </p:nvSpPr>
            <p:spPr>
              <a:xfrm>
                <a:off x="6543675" y="4181475"/>
                <a:ext cx="952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0" h="9525">
                    <a:moveTo>
                      <a:pt x="0" y="0"/>
                    </a:moveTo>
                    <a:lnTo>
                      <a:pt x="95250" y="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39" name="Freeform 39"/>
              <p:cNvSpPr/>
              <p:nvPr/>
            </p:nvSpPr>
            <p:spPr>
              <a:xfrm>
                <a:off x="6543675" y="4181475"/>
                <a:ext cx="95250" cy="123825"/>
              </a:xfrm>
              <a:custGeom>
                <a:avLst/>
                <a:gdLst/>
                <a:ahLst/>
                <a:cxnLst/>
                <a:rect l="l" t="t" r="r" b="b"/>
                <a:pathLst>
                  <a:path w="95250" h="123825">
                    <a:moveTo>
                      <a:pt x="95250" y="0"/>
                    </a:moveTo>
                    <a:lnTo>
                      <a:pt x="95250" y="76200"/>
                    </a:lnTo>
                    <a:cubicBezTo>
                      <a:pt x="95250" y="102503"/>
                      <a:pt x="73928" y="123825"/>
                      <a:pt x="47625" y="123825"/>
                    </a:cubicBezTo>
                    <a:cubicBezTo>
                      <a:pt x="21322" y="123825"/>
                      <a:pt x="0" y="102503"/>
                      <a:pt x="0" y="76200"/>
                    </a:cubicBez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40" name="Freeform 40"/>
              <p:cNvSpPr/>
              <p:nvPr/>
            </p:nvSpPr>
            <p:spPr>
              <a:xfrm>
                <a:off x="6505575" y="4210050"/>
                <a:ext cx="38100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0" y="19050"/>
                    </a:moveTo>
                    <a:cubicBezTo>
                      <a:pt x="0" y="29571"/>
                      <a:pt x="8529" y="38100"/>
                      <a:pt x="19050" y="38100"/>
                    </a:cubicBezTo>
                    <a:cubicBezTo>
                      <a:pt x="29571" y="38100"/>
                      <a:pt x="38100" y="29571"/>
                      <a:pt x="38100" y="19050"/>
                    </a:cubicBezTo>
                    <a:cubicBezTo>
                      <a:pt x="38100" y="8529"/>
                      <a:pt x="29571" y="0"/>
                      <a:pt x="19050" y="0"/>
                    </a:cubicBezTo>
                    <a:cubicBezTo>
                      <a:pt x="8529" y="0"/>
                      <a:pt x="0" y="8529"/>
                      <a:pt x="0" y="19050"/>
                    </a:cubicBez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41" name="Freeform 41"/>
              <p:cNvSpPr/>
              <p:nvPr/>
            </p:nvSpPr>
            <p:spPr>
              <a:xfrm>
                <a:off x="6638925" y="4210050"/>
                <a:ext cx="38100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0" y="19050"/>
                    </a:moveTo>
                    <a:cubicBezTo>
                      <a:pt x="0" y="29571"/>
                      <a:pt x="8529" y="38100"/>
                      <a:pt x="19050" y="38100"/>
                    </a:cubicBezTo>
                    <a:cubicBezTo>
                      <a:pt x="29571" y="38100"/>
                      <a:pt x="38100" y="29571"/>
                      <a:pt x="38100" y="19050"/>
                    </a:cubicBezTo>
                    <a:cubicBezTo>
                      <a:pt x="38100" y="8529"/>
                      <a:pt x="29571" y="0"/>
                      <a:pt x="19050" y="0"/>
                    </a:cubicBezTo>
                    <a:cubicBezTo>
                      <a:pt x="8529" y="0"/>
                      <a:pt x="0" y="8529"/>
                      <a:pt x="0" y="19050"/>
                    </a:cubicBez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</p:grpSp>
        <p:sp>
          <p:nvSpPr>
            <p:cNvPr id="43" name="TextBox 43"/>
            <p:cNvSpPr txBox="1"/>
            <p:nvPr/>
          </p:nvSpPr>
          <p:spPr>
            <a:xfrm>
              <a:off x="6781800" y="414337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高端突破</a:t>
              </a:r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6461760" y="4490085"/>
              <a:ext cx="1800606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30万元以上市场增长快</a:t>
              </a:r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6461760" y="4728210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特斯拉、蔚来、理想主导</a:t>
              </a:r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6461760" y="4966335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品牌溢价能力增强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2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5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etch(across)">
                                      <p:cBhvr>
                                        <p:cTn id="19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24" grpId="0"/>
      <p:bldP spid="34" grpId="0"/>
      <p:bldP spid="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7277100" cy="747713"/>
            <a:chOff x="542925" y="423862"/>
            <a:chExt cx="7277100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3852624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区域市场分布与下沉差异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726757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华东华南领跑全国，限行城市渗透率显著高于非限行城市，差距逐步缩小。</a:t>
              </a: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724186" y="1474470"/>
            <a:ext cx="10801064" cy="4340542"/>
            <a:chOff x="724186" y="1474470"/>
            <a:chExt cx="10801064" cy="4340542"/>
          </a:xfrm>
        </p:grpSpPr>
        <p:sp>
          <p:nvSpPr>
            <p:cNvPr id="6" name="Line 6"/>
            <p:cNvSpPr/>
            <p:nvPr/>
          </p:nvSpPr>
          <p:spPr>
            <a:xfrm>
              <a:off x="1143000" y="552450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E0E0E0"/>
              </a:solidFill>
            </a:ln>
          </p:spPr>
        </p:sp>
        <p:sp>
          <p:nvSpPr>
            <p:cNvPr id="7" name="Line 7"/>
            <p:cNvSpPr/>
            <p:nvPr/>
          </p:nvSpPr>
          <p:spPr>
            <a:xfrm>
              <a:off x="1143000" y="495300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F0F0F0"/>
              </a:solidFill>
            </a:ln>
          </p:spPr>
        </p:sp>
        <p:sp>
          <p:nvSpPr>
            <p:cNvPr id="8" name="Line 8"/>
            <p:cNvSpPr/>
            <p:nvPr/>
          </p:nvSpPr>
          <p:spPr>
            <a:xfrm>
              <a:off x="1143000" y="438150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F0F0F0"/>
              </a:solidFill>
            </a:ln>
          </p:spPr>
        </p:sp>
        <p:sp>
          <p:nvSpPr>
            <p:cNvPr id="9" name="Line 9"/>
            <p:cNvSpPr/>
            <p:nvPr/>
          </p:nvSpPr>
          <p:spPr>
            <a:xfrm>
              <a:off x="1143000" y="381000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F0F0F0"/>
              </a:solidFill>
            </a:ln>
          </p:spPr>
        </p:sp>
        <p:sp>
          <p:nvSpPr>
            <p:cNvPr id="10" name="Line 10"/>
            <p:cNvSpPr/>
            <p:nvPr/>
          </p:nvSpPr>
          <p:spPr>
            <a:xfrm>
              <a:off x="1143000" y="323850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F0F0F0"/>
              </a:solidFill>
            </a:ln>
          </p:spPr>
        </p:sp>
        <p:sp>
          <p:nvSpPr>
            <p:cNvPr id="11" name="Line 11"/>
            <p:cNvSpPr/>
            <p:nvPr/>
          </p:nvSpPr>
          <p:spPr>
            <a:xfrm>
              <a:off x="1143000" y="266700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F0F0F0"/>
              </a:solidFill>
            </a:ln>
          </p:spPr>
        </p:sp>
        <p:sp>
          <p:nvSpPr>
            <p:cNvPr id="12" name="Line 12"/>
            <p:cNvSpPr/>
            <p:nvPr/>
          </p:nvSpPr>
          <p:spPr>
            <a:xfrm>
              <a:off x="1143000" y="209550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F0F0F0"/>
              </a:solidFill>
            </a:ln>
          </p:spPr>
        </p:sp>
        <p:sp>
          <p:nvSpPr>
            <p:cNvPr id="13" name="Line 13"/>
            <p:cNvSpPr/>
            <p:nvPr/>
          </p:nvSpPr>
          <p:spPr>
            <a:xfrm>
              <a:off x="1143000" y="152400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F0F0F0"/>
              </a:solidFill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96480" y="5474970"/>
              <a:ext cx="167449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00" dirty="0">
                  <a:solidFill>
                    <a:srgbClr val="999999"/>
                  </a:solidFill>
                  <a:latin typeface="Noto Sans CJK SC"/>
                  <a:ea typeface="Microsoft YaHei"/>
                  <a:cs typeface="Noto Sans CJK SC"/>
                </a:rPr>
                <a:t>0%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57047" y="4903470"/>
              <a:ext cx="206883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00" dirty="0">
                  <a:solidFill>
                    <a:srgbClr val="999999"/>
                  </a:solidFill>
                  <a:latin typeface="Noto Sans CJK SC"/>
                  <a:ea typeface="Microsoft YaHei"/>
                  <a:cs typeface="Noto Sans CJK SC"/>
                </a:rPr>
                <a:t>10%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24186" y="4331970"/>
              <a:ext cx="239744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00" dirty="0">
                  <a:solidFill>
                    <a:srgbClr val="999999"/>
                  </a:solidFill>
                  <a:latin typeface="Noto Sans CJK SC"/>
                  <a:ea typeface="Microsoft YaHei"/>
                  <a:cs typeface="Noto Sans CJK SC"/>
                </a:rPr>
                <a:t>20%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24186" y="3760470"/>
              <a:ext cx="239744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00" dirty="0">
                  <a:solidFill>
                    <a:srgbClr val="999999"/>
                  </a:solidFill>
                  <a:latin typeface="Noto Sans CJK SC"/>
                  <a:ea typeface="Microsoft YaHei"/>
                  <a:cs typeface="Noto Sans CJK SC"/>
                </a:rPr>
                <a:t>30%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24186" y="3188970"/>
              <a:ext cx="239744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00" dirty="0">
                  <a:solidFill>
                    <a:srgbClr val="999999"/>
                  </a:solidFill>
                  <a:latin typeface="Noto Sans CJK SC"/>
                  <a:ea typeface="Microsoft YaHei"/>
                  <a:cs typeface="Noto Sans CJK SC"/>
                </a:rPr>
                <a:t>40%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24186" y="2617470"/>
              <a:ext cx="239744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00" dirty="0">
                  <a:solidFill>
                    <a:srgbClr val="999999"/>
                  </a:solidFill>
                  <a:latin typeface="Noto Sans CJK SC"/>
                  <a:ea typeface="Microsoft YaHei"/>
                  <a:cs typeface="Noto Sans CJK SC"/>
                </a:rPr>
                <a:t>50%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724186" y="2045970"/>
              <a:ext cx="239744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00" dirty="0">
                  <a:solidFill>
                    <a:srgbClr val="999999"/>
                  </a:solidFill>
                  <a:latin typeface="Noto Sans CJK SC"/>
                  <a:ea typeface="Microsoft YaHei"/>
                  <a:cs typeface="Noto Sans CJK SC"/>
                </a:rPr>
                <a:t>60%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724186" y="1474470"/>
              <a:ext cx="239744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00" dirty="0">
                  <a:solidFill>
                    <a:srgbClr val="999999"/>
                  </a:solidFill>
                  <a:latin typeface="Noto Sans CJK SC"/>
                  <a:ea typeface="Microsoft YaHei"/>
                  <a:cs typeface="Noto Sans CJK SC"/>
                </a:rPr>
                <a:t>70%</a:t>
              </a:r>
            </a:p>
          </p:txBody>
        </p:sp>
        <p:sp>
          <p:nvSpPr>
            <p:cNvPr id="22" name="Freeform 22"/>
            <p:cNvSpPr/>
            <p:nvPr/>
          </p:nvSpPr>
          <p:spPr>
            <a:xfrm>
              <a:off x="1428750" y="2667000"/>
              <a:ext cx="1714500" cy="2857500"/>
            </a:xfrm>
            <a:custGeom>
              <a:avLst/>
              <a:gdLst/>
              <a:ahLst/>
              <a:cxnLst/>
              <a:rect l="l" t="t" r="r" b="b"/>
              <a:pathLst>
                <a:path w="1714500" h="2857500">
                  <a:moveTo>
                    <a:pt x="38100" y="0"/>
                  </a:moveTo>
                  <a:lnTo>
                    <a:pt x="1676400" y="0"/>
                  </a:lnTo>
                  <a:cubicBezTo>
                    <a:pt x="1697442" y="0"/>
                    <a:pt x="1714500" y="17058"/>
                    <a:pt x="1714500" y="38100"/>
                  </a:cubicBezTo>
                  <a:lnTo>
                    <a:pt x="1714500" y="2819400"/>
                  </a:lnTo>
                  <a:cubicBezTo>
                    <a:pt x="1714500" y="2840442"/>
                    <a:pt x="1697442" y="2857500"/>
                    <a:pt x="1676400" y="2857500"/>
                  </a:cubicBezTo>
                  <a:lnTo>
                    <a:pt x="38100" y="2857500"/>
                  </a:lnTo>
                  <a:cubicBezTo>
                    <a:pt x="17058" y="2857500"/>
                    <a:pt x="0" y="2840442"/>
                    <a:pt x="0" y="281940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00B4D8"/>
            </a:solidFill>
            <a:ln>
              <a:noFill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2095543" y="2458402"/>
              <a:ext cx="380914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50%+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1965960" y="5601652"/>
              <a:ext cx="640080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华东地区</a:t>
              </a:r>
            </a:p>
          </p:txBody>
        </p:sp>
        <p:sp>
          <p:nvSpPr>
            <p:cNvPr id="25" name="Freeform 25"/>
            <p:cNvSpPr/>
            <p:nvPr/>
          </p:nvSpPr>
          <p:spPr>
            <a:xfrm>
              <a:off x="3524250" y="2952750"/>
              <a:ext cx="1714500" cy="2571750"/>
            </a:xfrm>
            <a:custGeom>
              <a:avLst/>
              <a:gdLst/>
              <a:ahLst/>
              <a:cxnLst/>
              <a:rect l="l" t="t" r="r" b="b"/>
              <a:pathLst>
                <a:path w="1714500" h="2571750">
                  <a:moveTo>
                    <a:pt x="38100" y="0"/>
                  </a:moveTo>
                  <a:lnTo>
                    <a:pt x="1676400" y="0"/>
                  </a:lnTo>
                  <a:cubicBezTo>
                    <a:pt x="1697442" y="0"/>
                    <a:pt x="1714500" y="17058"/>
                    <a:pt x="1714500" y="38100"/>
                  </a:cubicBezTo>
                  <a:lnTo>
                    <a:pt x="1714500" y="2533650"/>
                  </a:lnTo>
                  <a:cubicBezTo>
                    <a:pt x="1714500" y="2554692"/>
                    <a:pt x="1697442" y="2571750"/>
                    <a:pt x="1676400" y="2571750"/>
                  </a:cubicBezTo>
                  <a:lnTo>
                    <a:pt x="38100" y="2571750"/>
                  </a:lnTo>
                  <a:cubicBezTo>
                    <a:pt x="17058" y="2571750"/>
                    <a:pt x="0" y="2554692"/>
                    <a:pt x="0" y="253365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00B4D8"/>
            </a:solidFill>
            <a:ln>
              <a:noFill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4235323" y="2744152"/>
              <a:ext cx="292353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45%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4061460" y="5601652"/>
              <a:ext cx="640080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华南地区</a:t>
              </a:r>
            </a:p>
          </p:txBody>
        </p:sp>
        <p:sp>
          <p:nvSpPr>
            <p:cNvPr id="28" name="Freeform 28"/>
            <p:cNvSpPr/>
            <p:nvPr/>
          </p:nvSpPr>
          <p:spPr>
            <a:xfrm>
              <a:off x="5619750" y="3524250"/>
              <a:ext cx="1714500" cy="2000250"/>
            </a:xfrm>
            <a:custGeom>
              <a:avLst/>
              <a:gdLst/>
              <a:ahLst/>
              <a:cxnLst/>
              <a:rect l="l" t="t" r="r" b="b"/>
              <a:pathLst>
                <a:path w="1714500" h="2000250">
                  <a:moveTo>
                    <a:pt x="38100" y="0"/>
                  </a:moveTo>
                  <a:lnTo>
                    <a:pt x="1676400" y="0"/>
                  </a:lnTo>
                  <a:cubicBezTo>
                    <a:pt x="1697442" y="0"/>
                    <a:pt x="1714500" y="17058"/>
                    <a:pt x="1714500" y="38100"/>
                  </a:cubicBezTo>
                  <a:lnTo>
                    <a:pt x="1714500" y="1962150"/>
                  </a:lnTo>
                  <a:cubicBezTo>
                    <a:pt x="1714500" y="1983192"/>
                    <a:pt x="1697442" y="2000250"/>
                    <a:pt x="1676400" y="2000250"/>
                  </a:cubicBezTo>
                  <a:lnTo>
                    <a:pt x="38100" y="2000250"/>
                  </a:lnTo>
                  <a:cubicBezTo>
                    <a:pt x="17058" y="2000250"/>
                    <a:pt x="0" y="1983192"/>
                    <a:pt x="0" y="196215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FF6B35"/>
            </a:solidFill>
            <a:ln>
              <a:noFill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6330823" y="3315652"/>
              <a:ext cx="292353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35%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6156960" y="5601652"/>
              <a:ext cx="640080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华中地区</a:t>
              </a:r>
            </a:p>
          </p:txBody>
        </p:sp>
        <p:sp>
          <p:nvSpPr>
            <p:cNvPr id="31" name="Freeform 31"/>
            <p:cNvSpPr/>
            <p:nvPr/>
          </p:nvSpPr>
          <p:spPr>
            <a:xfrm>
              <a:off x="7715250" y="3810000"/>
              <a:ext cx="1714500" cy="1714500"/>
            </a:xfrm>
            <a:custGeom>
              <a:avLst/>
              <a:gdLst/>
              <a:ahLst/>
              <a:cxnLst/>
              <a:rect l="l" t="t" r="r" b="b"/>
              <a:pathLst>
                <a:path w="1714500" h="1714500">
                  <a:moveTo>
                    <a:pt x="38100" y="0"/>
                  </a:moveTo>
                  <a:lnTo>
                    <a:pt x="1676400" y="0"/>
                  </a:lnTo>
                  <a:cubicBezTo>
                    <a:pt x="1697442" y="0"/>
                    <a:pt x="1714500" y="17058"/>
                    <a:pt x="1714500" y="38100"/>
                  </a:cubicBezTo>
                  <a:lnTo>
                    <a:pt x="1714500" y="1676400"/>
                  </a:lnTo>
                  <a:cubicBezTo>
                    <a:pt x="1714500" y="1697442"/>
                    <a:pt x="1697442" y="1714500"/>
                    <a:pt x="1676400" y="1714500"/>
                  </a:cubicBezTo>
                  <a:lnTo>
                    <a:pt x="38100" y="1714500"/>
                  </a:lnTo>
                  <a:cubicBezTo>
                    <a:pt x="17058" y="1714500"/>
                    <a:pt x="0" y="1697442"/>
                    <a:pt x="0" y="167640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FF6B35"/>
            </a:solidFill>
            <a:ln>
              <a:noFill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8426323" y="3601402"/>
              <a:ext cx="292353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30%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8252460" y="5601652"/>
              <a:ext cx="640080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西南地区</a:t>
              </a:r>
            </a:p>
          </p:txBody>
        </p:sp>
        <p:sp>
          <p:nvSpPr>
            <p:cNvPr id="34" name="Freeform 34"/>
            <p:cNvSpPr/>
            <p:nvPr/>
          </p:nvSpPr>
          <p:spPr>
            <a:xfrm>
              <a:off x="9810750" y="4381500"/>
              <a:ext cx="1714500" cy="1143000"/>
            </a:xfrm>
            <a:custGeom>
              <a:avLst/>
              <a:gdLst/>
              <a:ahLst/>
              <a:cxnLst/>
              <a:rect l="l" t="t" r="r" b="b"/>
              <a:pathLst>
                <a:path w="1714500" h="1143000">
                  <a:moveTo>
                    <a:pt x="38100" y="0"/>
                  </a:moveTo>
                  <a:lnTo>
                    <a:pt x="1676400" y="0"/>
                  </a:lnTo>
                  <a:cubicBezTo>
                    <a:pt x="1697442" y="0"/>
                    <a:pt x="1714500" y="17058"/>
                    <a:pt x="1714500" y="38100"/>
                  </a:cubicBezTo>
                  <a:lnTo>
                    <a:pt x="1714500" y="1104900"/>
                  </a:lnTo>
                  <a:cubicBezTo>
                    <a:pt x="1714500" y="1125942"/>
                    <a:pt x="1697442" y="1143000"/>
                    <a:pt x="1676400" y="1143000"/>
                  </a:cubicBezTo>
                  <a:lnTo>
                    <a:pt x="38100" y="1143000"/>
                  </a:lnTo>
                  <a:cubicBezTo>
                    <a:pt x="17058" y="1143000"/>
                    <a:pt x="0" y="1125942"/>
                    <a:pt x="0" y="110490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7A82AB"/>
            </a:solidFill>
            <a:ln>
              <a:noFill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10521823" y="4172902"/>
              <a:ext cx="292353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20%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10347960" y="5601652"/>
              <a:ext cx="640080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西北地区</a:t>
              </a:r>
            </a:p>
          </p:txBody>
        </p:sp>
      </p:grpSp>
      <p:sp>
        <p:nvSpPr>
          <p:cNvPr id="38" name="TextBox 38"/>
          <p:cNvSpPr txBox="1"/>
          <p:nvPr/>
        </p:nvSpPr>
        <p:spPr>
          <a:xfrm>
            <a:off x="561022" y="6483191"/>
            <a:ext cx="2442829" cy="1676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5" dirty="0">
                <a:solidFill>
                  <a:srgbClr val="999999"/>
                </a:solidFill>
                <a:latin typeface="Noto Sans CJK SC"/>
                <a:ea typeface="Microsoft YaHei"/>
                <a:cs typeface="Noto Sans CJK SC"/>
              </a:rPr>
              <a:t>数据来源：乘联会 | 2025年区域销量占比估算</a:t>
            </a:r>
          </a:p>
        </p:txBody>
      </p:sp>
    </p:spTree>
  </p:cSld>
  <p:clrMapOvr>
    <a:masterClrMapping/>
  </p:clrMapOvr>
  <p:transition xmlns:p14="http://schemas.microsoft.com/office/powerpoint/2010/main" p14:dur="4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6784181" cy="747713"/>
            <a:chOff x="542925" y="423862"/>
            <a:chExt cx="6784181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4163163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2025年销量TOP10品牌格局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6774656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比亚迪以28.7%市占率断层领先，吉利、长安、特斯拉构成第二梯队。</a:t>
              </a:r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488156" y="1524000"/>
            <a:ext cx="11238569" cy="4419600"/>
            <a:chOff x="488156" y="1524000"/>
            <a:chExt cx="11238569" cy="4419600"/>
          </a:xfrm>
        </p:grpSpPr>
        <p:sp>
          <p:nvSpPr>
            <p:cNvPr id="6" name="Line 6"/>
            <p:cNvSpPr/>
            <p:nvPr/>
          </p:nvSpPr>
          <p:spPr>
            <a:xfrm>
              <a:off x="1143000" y="152400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F0F0F0"/>
              </a:solidFill>
            </a:ln>
          </p:spPr>
        </p:sp>
        <p:sp>
          <p:nvSpPr>
            <p:cNvPr id="7" name="Line 7"/>
            <p:cNvSpPr/>
            <p:nvPr/>
          </p:nvSpPr>
          <p:spPr>
            <a:xfrm>
              <a:off x="1143000" y="200025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F0F0F0"/>
              </a:solidFill>
            </a:ln>
          </p:spPr>
        </p:sp>
        <p:sp>
          <p:nvSpPr>
            <p:cNvPr id="8" name="Line 8"/>
            <p:cNvSpPr/>
            <p:nvPr/>
          </p:nvSpPr>
          <p:spPr>
            <a:xfrm>
              <a:off x="1143000" y="247650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F0F0F0"/>
              </a:solidFill>
            </a:ln>
          </p:spPr>
        </p:sp>
        <p:sp>
          <p:nvSpPr>
            <p:cNvPr id="9" name="Line 9"/>
            <p:cNvSpPr/>
            <p:nvPr/>
          </p:nvSpPr>
          <p:spPr>
            <a:xfrm>
              <a:off x="1143000" y="295275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F0F0F0"/>
              </a:solidFill>
            </a:ln>
          </p:spPr>
        </p:sp>
        <p:sp>
          <p:nvSpPr>
            <p:cNvPr id="10" name="Line 10"/>
            <p:cNvSpPr/>
            <p:nvPr/>
          </p:nvSpPr>
          <p:spPr>
            <a:xfrm>
              <a:off x="1143000" y="342900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F0F0F0"/>
              </a:solidFill>
            </a:ln>
          </p:spPr>
        </p:sp>
        <p:sp>
          <p:nvSpPr>
            <p:cNvPr id="11" name="Line 11"/>
            <p:cNvSpPr/>
            <p:nvPr/>
          </p:nvSpPr>
          <p:spPr>
            <a:xfrm>
              <a:off x="1143000" y="390525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F0F0F0"/>
              </a:solidFill>
            </a:ln>
          </p:spPr>
        </p:sp>
        <p:sp>
          <p:nvSpPr>
            <p:cNvPr id="12" name="Line 12"/>
            <p:cNvSpPr/>
            <p:nvPr/>
          </p:nvSpPr>
          <p:spPr>
            <a:xfrm>
              <a:off x="1143000" y="438150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F0F0F0"/>
              </a:solidFill>
            </a:ln>
          </p:spPr>
        </p:sp>
        <p:sp>
          <p:nvSpPr>
            <p:cNvPr id="13" name="Line 13"/>
            <p:cNvSpPr/>
            <p:nvPr/>
          </p:nvSpPr>
          <p:spPr>
            <a:xfrm>
              <a:off x="1143000" y="485775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F0F0F0"/>
              </a:solidFill>
            </a:ln>
          </p:spPr>
        </p:sp>
        <p:sp>
          <p:nvSpPr>
            <p:cNvPr id="14" name="Line 14"/>
            <p:cNvSpPr/>
            <p:nvPr/>
          </p:nvSpPr>
          <p:spPr>
            <a:xfrm>
              <a:off x="1143000" y="533400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F0F0F0"/>
              </a:solidFill>
            </a:ln>
          </p:spPr>
        </p:sp>
        <p:sp>
          <p:nvSpPr>
            <p:cNvPr id="15" name="Line 15"/>
            <p:cNvSpPr/>
            <p:nvPr/>
          </p:nvSpPr>
          <p:spPr>
            <a:xfrm>
              <a:off x="1143000" y="581025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E0E0E0"/>
              </a:solidFill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964025" y="5760720"/>
              <a:ext cx="95155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00" dirty="0">
                  <a:solidFill>
                    <a:srgbClr val="999999"/>
                  </a:solidFill>
                  <a:latin typeface="Noto Sans CJK SC"/>
                  <a:ea typeface="Microsoft YaHei"/>
                  <a:cs typeface="Noto Sans CJK SC"/>
                </a:rPr>
                <a:t>0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60285" y="5284470"/>
              <a:ext cx="298894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00" dirty="0">
                  <a:solidFill>
                    <a:srgbClr val="999999"/>
                  </a:solidFill>
                  <a:latin typeface="Noto Sans CJK SC"/>
                  <a:ea typeface="Microsoft YaHei"/>
                  <a:cs typeface="Noto Sans CJK SC"/>
                </a:rPr>
                <a:t>50万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20852" y="4808220"/>
              <a:ext cx="338328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00" dirty="0">
                  <a:solidFill>
                    <a:srgbClr val="999999"/>
                  </a:solidFill>
                  <a:latin typeface="Noto Sans CJK SC"/>
                  <a:ea typeface="Microsoft YaHei"/>
                  <a:cs typeface="Noto Sans CJK SC"/>
                </a:rPr>
                <a:t>100万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20852" y="4331970"/>
              <a:ext cx="338328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00" dirty="0">
                  <a:solidFill>
                    <a:srgbClr val="999999"/>
                  </a:solidFill>
                  <a:latin typeface="Noto Sans CJK SC"/>
                  <a:ea typeface="Microsoft YaHei"/>
                  <a:cs typeface="Noto Sans CJK SC"/>
                </a:rPr>
                <a:t>150万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87991" y="3855720"/>
              <a:ext cx="371189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00" dirty="0">
                  <a:solidFill>
                    <a:srgbClr val="999999"/>
                  </a:solidFill>
                  <a:latin typeface="Noto Sans CJK SC"/>
                  <a:ea typeface="Microsoft YaHei"/>
                  <a:cs typeface="Noto Sans CJK SC"/>
                </a:rPr>
                <a:t>200万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687991" y="3379470"/>
              <a:ext cx="371189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00" dirty="0">
                  <a:solidFill>
                    <a:srgbClr val="999999"/>
                  </a:solidFill>
                  <a:latin typeface="Noto Sans CJK SC"/>
                  <a:ea typeface="Microsoft YaHei"/>
                  <a:cs typeface="Noto Sans CJK SC"/>
                </a:rPr>
                <a:t>250万</a:t>
              </a:r>
            </a:p>
          </p:txBody>
        </p:sp>
        <p:sp>
          <p:nvSpPr>
            <p:cNvPr id="22" name="Freeform 22"/>
            <p:cNvSpPr/>
            <p:nvPr/>
          </p:nvSpPr>
          <p:spPr>
            <a:xfrm>
              <a:off x="1143000" y="1619250"/>
              <a:ext cx="8915400" cy="285750"/>
            </a:xfrm>
            <a:custGeom>
              <a:avLst/>
              <a:gdLst/>
              <a:ahLst/>
              <a:cxnLst/>
              <a:rect l="l" t="t" r="r" b="b"/>
              <a:pathLst>
                <a:path w="8915400" h="285750">
                  <a:moveTo>
                    <a:pt x="38100" y="0"/>
                  </a:moveTo>
                  <a:lnTo>
                    <a:pt x="8877300" y="0"/>
                  </a:lnTo>
                  <a:cubicBezTo>
                    <a:pt x="8898342" y="0"/>
                    <a:pt x="8915400" y="17058"/>
                    <a:pt x="8915400" y="38100"/>
                  </a:cubicBezTo>
                  <a:lnTo>
                    <a:pt x="8915400" y="247650"/>
                  </a:lnTo>
                  <a:cubicBezTo>
                    <a:pt x="8915400" y="268692"/>
                    <a:pt x="8898342" y="285750"/>
                    <a:pt x="8877300" y="285750"/>
                  </a:cubicBezTo>
                  <a:lnTo>
                    <a:pt x="38100" y="285750"/>
                  </a:lnTo>
                  <a:cubicBezTo>
                    <a:pt x="17058" y="285750"/>
                    <a:pt x="0" y="268692"/>
                    <a:pt x="0" y="24765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FF6B35"/>
            </a:solidFill>
            <a:ln>
              <a:noFill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10178415" y="1696402"/>
              <a:ext cx="1548310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254.22万辆 (28.7%)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574358" y="1696402"/>
              <a:ext cx="486727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0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比亚迪</a:t>
              </a:r>
            </a:p>
          </p:txBody>
        </p:sp>
        <p:sp>
          <p:nvSpPr>
            <p:cNvPr id="25" name="Freeform 25"/>
            <p:cNvSpPr/>
            <p:nvPr/>
          </p:nvSpPr>
          <p:spPr>
            <a:xfrm>
              <a:off x="1143000" y="2095500"/>
              <a:ext cx="3829050" cy="285750"/>
            </a:xfrm>
            <a:custGeom>
              <a:avLst/>
              <a:gdLst/>
              <a:ahLst/>
              <a:cxnLst/>
              <a:rect l="l" t="t" r="r" b="b"/>
              <a:pathLst>
                <a:path w="3829050" h="285750">
                  <a:moveTo>
                    <a:pt x="38100" y="0"/>
                  </a:moveTo>
                  <a:lnTo>
                    <a:pt x="3790950" y="0"/>
                  </a:lnTo>
                  <a:cubicBezTo>
                    <a:pt x="3811992" y="0"/>
                    <a:pt x="3829050" y="17058"/>
                    <a:pt x="3829050" y="38100"/>
                  </a:cubicBezTo>
                  <a:lnTo>
                    <a:pt x="3829050" y="247650"/>
                  </a:lnTo>
                  <a:cubicBezTo>
                    <a:pt x="3829050" y="268692"/>
                    <a:pt x="3811992" y="285750"/>
                    <a:pt x="3790950" y="285750"/>
                  </a:cubicBezTo>
                  <a:lnTo>
                    <a:pt x="38100" y="285750"/>
                  </a:lnTo>
                  <a:cubicBezTo>
                    <a:pt x="17058" y="285750"/>
                    <a:pt x="0" y="268692"/>
                    <a:pt x="0" y="24765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00B4D8"/>
            </a:solidFill>
            <a:ln>
              <a:noFill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5092065" y="2172652"/>
              <a:ext cx="1427545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109.21万辆 (12.3%)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488156" y="2184797"/>
              <a:ext cx="571500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38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吉利汽车</a:t>
              </a:r>
            </a:p>
          </p:txBody>
        </p:sp>
        <p:sp>
          <p:nvSpPr>
            <p:cNvPr id="28" name="Freeform 28"/>
            <p:cNvSpPr/>
            <p:nvPr/>
          </p:nvSpPr>
          <p:spPr>
            <a:xfrm>
              <a:off x="1143000" y="2571750"/>
              <a:ext cx="2181225" cy="285750"/>
            </a:xfrm>
            <a:custGeom>
              <a:avLst/>
              <a:gdLst/>
              <a:ahLst/>
              <a:cxnLst/>
              <a:rect l="l" t="t" r="r" b="b"/>
              <a:pathLst>
                <a:path w="2181225" h="285750">
                  <a:moveTo>
                    <a:pt x="38100" y="0"/>
                  </a:moveTo>
                  <a:lnTo>
                    <a:pt x="2143125" y="0"/>
                  </a:lnTo>
                  <a:cubicBezTo>
                    <a:pt x="2164167" y="0"/>
                    <a:pt x="2181225" y="17058"/>
                    <a:pt x="2181225" y="38100"/>
                  </a:cubicBezTo>
                  <a:lnTo>
                    <a:pt x="2181225" y="247650"/>
                  </a:lnTo>
                  <a:cubicBezTo>
                    <a:pt x="2181225" y="268692"/>
                    <a:pt x="2164167" y="285750"/>
                    <a:pt x="2143125" y="285750"/>
                  </a:cubicBezTo>
                  <a:lnTo>
                    <a:pt x="38100" y="285750"/>
                  </a:lnTo>
                  <a:cubicBezTo>
                    <a:pt x="17058" y="285750"/>
                    <a:pt x="0" y="268692"/>
                    <a:pt x="0" y="24765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00B4D8"/>
            </a:solidFill>
            <a:ln>
              <a:noFill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3444240" y="2648902"/>
              <a:ext cx="1371188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62.57万辆 (4.9%)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490538" y="2681288"/>
              <a:ext cx="566737" cy="1524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7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特斯拉中国</a:t>
              </a:r>
            </a:p>
          </p:txBody>
        </p:sp>
        <p:sp>
          <p:nvSpPr>
            <p:cNvPr id="31" name="Freeform 31"/>
            <p:cNvSpPr/>
            <p:nvPr/>
          </p:nvSpPr>
          <p:spPr>
            <a:xfrm>
              <a:off x="1143000" y="3048000"/>
              <a:ext cx="2028825" cy="285750"/>
            </a:xfrm>
            <a:custGeom>
              <a:avLst/>
              <a:gdLst/>
              <a:ahLst/>
              <a:cxnLst/>
              <a:rect l="l" t="t" r="r" b="b"/>
              <a:pathLst>
                <a:path w="2028825" h="285750">
                  <a:moveTo>
                    <a:pt x="38100" y="0"/>
                  </a:moveTo>
                  <a:lnTo>
                    <a:pt x="1990725" y="0"/>
                  </a:lnTo>
                  <a:cubicBezTo>
                    <a:pt x="2011767" y="0"/>
                    <a:pt x="2028825" y="17058"/>
                    <a:pt x="2028825" y="38100"/>
                  </a:cubicBezTo>
                  <a:lnTo>
                    <a:pt x="2028825" y="247650"/>
                  </a:lnTo>
                  <a:cubicBezTo>
                    <a:pt x="2028825" y="268692"/>
                    <a:pt x="2011767" y="285750"/>
                    <a:pt x="1990725" y="285750"/>
                  </a:cubicBezTo>
                  <a:lnTo>
                    <a:pt x="38100" y="285750"/>
                  </a:lnTo>
                  <a:cubicBezTo>
                    <a:pt x="17058" y="285750"/>
                    <a:pt x="0" y="268692"/>
                    <a:pt x="0" y="24765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00B4D8"/>
            </a:solidFill>
            <a:ln>
              <a:noFill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3291840" y="3125152"/>
              <a:ext cx="1371188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57.98万辆 (6.5%)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488156" y="3137297"/>
              <a:ext cx="571500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38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长安汽车</a:t>
              </a:r>
            </a:p>
          </p:txBody>
        </p:sp>
        <p:sp>
          <p:nvSpPr>
            <p:cNvPr id="34" name="Freeform 34"/>
            <p:cNvSpPr/>
            <p:nvPr/>
          </p:nvSpPr>
          <p:spPr>
            <a:xfrm>
              <a:off x="1143000" y="3524250"/>
              <a:ext cx="1714500" cy="285750"/>
            </a:xfrm>
            <a:custGeom>
              <a:avLst/>
              <a:gdLst/>
              <a:ahLst/>
              <a:cxnLst/>
              <a:rect l="l" t="t" r="r" b="b"/>
              <a:pathLst>
                <a:path w="1714500" h="285750">
                  <a:moveTo>
                    <a:pt x="38100" y="0"/>
                  </a:moveTo>
                  <a:lnTo>
                    <a:pt x="1676400" y="0"/>
                  </a:lnTo>
                  <a:cubicBezTo>
                    <a:pt x="1697442" y="0"/>
                    <a:pt x="1714500" y="17058"/>
                    <a:pt x="1714500" y="38100"/>
                  </a:cubicBezTo>
                  <a:lnTo>
                    <a:pt x="1714500" y="247650"/>
                  </a:lnTo>
                  <a:cubicBezTo>
                    <a:pt x="1714500" y="268692"/>
                    <a:pt x="1697442" y="285750"/>
                    <a:pt x="1676400" y="285750"/>
                  </a:cubicBezTo>
                  <a:lnTo>
                    <a:pt x="38100" y="285750"/>
                  </a:lnTo>
                  <a:cubicBezTo>
                    <a:pt x="17058" y="285750"/>
                    <a:pt x="0" y="268692"/>
                    <a:pt x="0" y="24765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7A82AB"/>
            </a:solidFill>
            <a:ln>
              <a:noFill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2977515" y="3601402"/>
              <a:ext cx="614393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~45万辆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494348" y="3647551"/>
              <a:ext cx="561308" cy="12649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622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上汽通用五菱</a:t>
              </a:r>
            </a:p>
          </p:txBody>
        </p:sp>
        <p:sp>
          <p:nvSpPr>
            <p:cNvPr id="37" name="Freeform 37"/>
            <p:cNvSpPr/>
            <p:nvPr/>
          </p:nvSpPr>
          <p:spPr>
            <a:xfrm>
              <a:off x="1143000" y="4000500"/>
              <a:ext cx="1524000" cy="285750"/>
            </a:xfrm>
            <a:custGeom>
              <a:avLst/>
              <a:gdLst/>
              <a:ahLst/>
              <a:cxnLst/>
              <a:rect l="l" t="t" r="r" b="b"/>
              <a:pathLst>
                <a:path w="1524000" h="285750">
                  <a:moveTo>
                    <a:pt x="38100" y="0"/>
                  </a:moveTo>
                  <a:lnTo>
                    <a:pt x="1485900" y="0"/>
                  </a:lnTo>
                  <a:cubicBezTo>
                    <a:pt x="1506942" y="0"/>
                    <a:pt x="1524000" y="17058"/>
                    <a:pt x="1524000" y="38100"/>
                  </a:cubicBezTo>
                  <a:lnTo>
                    <a:pt x="1524000" y="247650"/>
                  </a:lnTo>
                  <a:cubicBezTo>
                    <a:pt x="1524000" y="268692"/>
                    <a:pt x="1506942" y="285750"/>
                    <a:pt x="1485900" y="285750"/>
                  </a:cubicBezTo>
                  <a:lnTo>
                    <a:pt x="38100" y="285750"/>
                  </a:lnTo>
                  <a:cubicBezTo>
                    <a:pt x="17058" y="285750"/>
                    <a:pt x="0" y="268692"/>
                    <a:pt x="0" y="24765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7A82AB"/>
            </a:solidFill>
            <a:ln>
              <a:noFill/>
            </a:ln>
          </p:spPr>
        </p:sp>
        <p:sp>
          <p:nvSpPr>
            <p:cNvPr id="38" name="TextBox 38"/>
            <p:cNvSpPr txBox="1"/>
            <p:nvPr/>
          </p:nvSpPr>
          <p:spPr>
            <a:xfrm>
              <a:off x="2787015" y="4077652"/>
              <a:ext cx="614393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~40万辆</a:t>
              </a: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488156" y="4089797"/>
              <a:ext cx="571500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38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奇瑞汽车</a:t>
              </a:r>
            </a:p>
          </p:txBody>
        </p:sp>
        <p:sp>
          <p:nvSpPr>
            <p:cNvPr id="40" name="Freeform 40"/>
            <p:cNvSpPr/>
            <p:nvPr/>
          </p:nvSpPr>
          <p:spPr>
            <a:xfrm>
              <a:off x="1143000" y="4476750"/>
              <a:ext cx="1333500" cy="285750"/>
            </a:xfrm>
            <a:custGeom>
              <a:avLst/>
              <a:gdLst/>
              <a:ahLst/>
              <a:cxnLst/>
              <a:rect l="l" t="t" r="r" b="b"/>
              <a:pathLst>
                <a:path w="1333500" h="285750">
                  <a:moveTo>
                    <a:pt x="38100" y="0"/>
                  </a:moveTo>
                  <a:lnTo>
                    <a:pt x="1295400" y="0"/>
                  </a:lnTo>
                  <a:cubicBezTo>
                    <a:pt x="1316442" y="0"/>
                    <a:pt x="1333500" y="17058"/>
                    <a:pt x="1333500" y="38100"/>
                  </a:cubicBezTo>
                  <a:lnTo>
                    <a:pt x="1333500" y="247650"/>
                  </a:lnTo>
                  <a:cubicBezTo>
                    <a:pt x="1333500" y="268692"/>
                    <a:pt x="1316442" y="285750"/>
                    <a:pt x="1295400" y="285750"/>
                  </a:cubicBezTo>
                  <a:lnTo>
                    <a:pt x="38100" y="285750"/>
                  </a:lnTo>
                  <a:cubicBezTo>
                    <a:pt x="17058" y="285750"/>
                    <a:pt x="0" y="268692"/>
                    <a:pt x="0" y="24765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7A82AB"/>
            </a:solidFill>
            <a:ln>
              <a:noFill/>
            </a:ln>
          </p:spPr>
        </p:sp>
        <p:sp>
          <p:nvSpPr>
            <p:cNvPr id="41" name="TextBox 41"/>
            <p:cNvSpPr txBox="1"/>
            <p:nvPr/>
          </p:nvSpPr>
          <p:spPr>
            <a:xfrm>
              <a:off x="2596515" y="4553902"/>
              <a:ext cx="614393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~35万辆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488156" y="4566047"/>
              <a:ext cx="571500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38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零跑汽车</a:t>
              </a:r>
            </a:p>
          </p:txBody>
        </p:sp>
        <p:sp>
          <p:nvSpPr>
            <p:cNvPr id="43" name="Freeform 43"/>
            <p:cNvSpPr/>
            <p:nvPr/>
          </p:nvSpPr>
          <p:spPr>
            <a:xfrm>
              <a:off x="1143000" y="4953000"/>
              <a:ext cx="1238250" cy="285750"/>
            </a:xfrm>
            <a:custGeom>
              <a:avLst/>
              <a:gdLst/>
              <a:ahLst/>
              <a:cxnLst/>
              <a:rect l="l" t="t" r="r" b="b"/>
              <a:pathLst>
                <a:path w="1238250" h="285750">
                  <a:moveTo>
                    <a:pt x="38100" y="0"/>
                  </a:moveTo>
                  <a:lnTo>
                    <a:pt x="1200150" y="0"/>
                  </a:lnTo>
                  <a:cubicBezTo>
                    <a:pt x="1221192" y="0"/>
                    <a:pt x="1238250" y="17058"/>
                    <a:pt x="1238250" y="38100"/>
                  </a:cubicBezTo>
                  <a:lnTo>
                    <a:pt x="1238250" y="247650"/>
                  </a:lnTo>
                  <a:cubicBezTo>
                    <a:pt x="1238250" y="268692"/>
                    <a:pt x="1221192" y="285750"/>
                    <a:pt x="1200150" y="285750"/>
                  </a:cubicBezTo>
                  <a:lnTo>
                    <a:pt x="38100" y="285750"/>
                  </a:lnTo>
                  <a:cubicBezTo>
                    <a:pt x="17058" y="285750"/>
                    <a:pt x="0" y="268692"/>
                    <a:pt x="0" y="24765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7A82AB"/>
            </a:solidFill>
            <a:ln>
              <a:noFill/>
            </a:ln>
          </p:spPr>
        </p:sp>
        <p:sp>
          <p:nvSpPr>
            <p:cNvPr id="44" name="TextBox 44"/>
            <p:cNvSpPr txBox="1"/>
            <p:nvPr/>
          </p:nvSpPr>
          <p:spPr>
            <a:xfrm>
              <a:off x="2501265" y="5030152"/>
              <a:ext cx="614393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~33万辆</a:t>
              </a:r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488156" y="5042297"/>
              <a:ext cx="571500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38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鸿蒙智行</a:t>
              </a:r>
            </a:p>
          </p:txBody>
        </p:sp>
        <p:sp>
          <p:nvSpPr>
            <p:cNvPr id="46" name="Freeform 46"/>
            <p:cNvSpPr/>
            <p:nvPr/>
          </p:nvSpPr>
          <p:spPr>
            <a:xfrm>
              <a:off x="1143000" y="5429250"/>
              <a:ext cx="1143000" cy="285750"/>
            </a:xfrm>
            <a:custGeom>
              <a:avLst/>
              <a:gdLst/>
              <a:ahLst/>
              <a:cxnLst/>
              <a:rect l="l" t="t" r="r" b="b"/>
              <a:pathLst>
                <a:path w="1143000" h="285750">
                  <a:moveTo>
                    <a:pt x="38100" y="0"/>
                  </a:moveTo>
                  <a:lnTo>
                    <a:pt x="1104900" y="0"/>
                  </a:lnTo>
                  <a:cubicBezTo>
                    <a:pt x="1125942" y="0"/>
                    <a:pt x="1143000" y="17058"/>
                    <a:pt x="1143000" y="38100"/>
                  </a:cubicBezTo>
                  <a:lnTo>
                    <a:pt x="1143000" y="247650"/>
                  </a:lnTo>
                  <a:cubicBezTo>
                    <a:pt x="1143000" y="268692"/>
                    <a:pt x="1125942" y="285750"/>
                    <a:pt x="1104900" y="285750"/>
                  </a:cubicBezTo>
                  <a:lnTo>
                    <a:pt x="38100" y="285750"/>
                  </a:lnTo>
                  <a:cubicBezTo>
                    <a:pt x="17058" y="285750"/>
                    <a:pt x="0" y="268692"/>
                    <a:pt x="0" y="24765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7A82AB"/>
            </a:solidFill>
            <a:ln>
              <a:noFill/>
            </a:ln>
          </p:spPr>
        </p:sp>
        <p:sp>
          <p:nvSpPr>
            <p:cNvPr id="47" name="TextBox 47"/>
            <p:cNvSpPr txBox="1"/>
            <p:nvPr/>
          </p:nvSpPr>
          <p:spPr>
            <a:xfrm>
              <a:off x="2406015" y="5506402"/>
              <a:ext cx="614393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~30万辆</a:t>
              </a:r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488156" y="5518547"/>
              <a:ext cx="571500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38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理想汽车</a:t>
              </a:r>
            </a:p>
          </p:txBody>
        </p:sp>
      </p:grpSp>
      <p:sp>
        <p:nvSpPr>
          <p:cNvPr id="50" name="TextBox 50"/>
          <p:cNvSpPr txBox="1"/>
          <p:nvPr/>
        </p:nvSpPr>
        <p:spPr>
          <a:xfrm>
            <a:off x="561022" y="6483191"/>
            <a:ext cx="2924794" cy="1676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5" dirty="0">
                <a:solidFill>
                  <a:srgbClr val="999999"/>
                </a:solidFill>
                <a:latin typeface="Noto Sans CJK SC"/>
                <a:ea typeface="Microsoft YaHei"/>
                <a:cs typeface="Noto Sans CJK SC"/>
              </a:rPr>
              <a:t>数据来源：各车企年报及乘联会数据 | 2025年全年销量</a:t>
            </a:r>
          </a:p>
        </p:txBody>
      </p:sp>
    </p:spTree>
  </p:cSld>
  <p:clrMapOvr>
    <a:masterClrMapping/>
  </p:clrMapOvr>
  <p:transition xmlns:p14="http://schemas.microsoft.com/office/powerpoint/2010/main" p14:dur="4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7145655" cy="747713"/>
            <a:chOff x="542925" y="423862"/>
            <a:chExt cx="7145655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4232172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梯队分化与'一超多强'格局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713613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TOP5品牌合计市占率近六成，头部效应显著，中小品牌生存空间受挤压。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71500" y="1428750"/>
            <a:ext cx="5334000" cy="2286000"/>
            <a:chOff x="571500" y="1428750"/>
            <a:chExt cx="5334000" cy="2286000"/>
          </a:xfrm>
        </p:grpSpPr>
        <p:sp>
          <p:nvSpPr>
            <p:cNvPr id="6" name="Freeform 6"/>
            <p:cNvSpPr/>
            <p:nvPr/>
          </p:nvSpPr>
          <p:spPr>
            <a:xfrm>
              <a:off x="571500" y="1428750"/>
              <a:ext cx="5334000" cy="2286000"/>
            </a:xfrm>
            <a:custGeom>
              <a:avLst/>
              <a:gdLst/>
              <a:ahLst/>
              <a:cxnLst/>
              <a:rect l="l" t="t" r="r" b="b"/>
              <a:pathLst>
                <a:path w="5334000" h="22860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2209800"/>
                  </a:lnTo>
                  <a:cubicBezTo>
                    <a:pt x="5334000" y="2251884"/>
                    <a:pt x="5299884" y="2286000"/>
                    <a:pt x="5257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8F9FA"/>
            </a:solidFill>
            <a:ln w="9525">
              <a:solidFill>
                <a:srgbClr val="E0E0E0"/>
              </a:solidFill>
            </a:ln>
          </p:spPr>
        </p:sp>
        <p:grpSp>
          <p:nvGrpSpPr>
            <p:cNvPr id="13" name="Group 13"/>
            <p:cNvGrpSpPr/>
            <p:nvPr/>
          </p:nvGrpSpPr>
          <p:grpSpPr>
            <a:xfrm>
              <a:off x="790575" y="1800225"/>
              <a:ext cx="171450" cy="171450"/>
              <a:chOff x="790575" y="1800225"/>
              <a:chExt cx="171450" cy="17145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838200" y="1962150"/>
                <a:ext cx="7620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9525">
                    <a:moveTo>
                      <a:pt x="0" y="0"/>
                    </a:moveTo>
                    <a:lnTo>
                      <a:pt x="76200" y="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876300" y="1924050"/>
                <a:ext cx="95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38100">
                    <a:moveTo>
                      <a:pt x="0" y="0"/>
                    </a:moveTo>
                    <a:lnTo>
                      <a:pt x="0" y="3810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9" name="Freeform 9"/>
              <p:cNvSpPr/>
              <p:nvPr/>
            </p:nvSpPr>
            <p:spPr>
              <a:xfrm>
                <a:off x="828675" y="1800225"/>
                <a:ext cx="952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0" h="9525">
                    <a:moveTo>
                      <a:pt x="0" y="0"/>
                    </a:moveTo>
                    <a:lnTo>
                      <a:pt x="95250" y="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10" name="Freeform 10"/>
              <p:cNvSpPr/>
              <p:nvPr/>
            </p:nvSpPr>
            <p:spPr>
              <a:xfrm>
                <a:off x="828675" y="1800225"/>
                <a:ext cx="95250" cy="123825"/>
              </a:xfrm>
              <a:custGeom>
                <a:avLst/>
                <a:gdLst/>
                <a:ahLst/>
                <a:cxnLst/>
                <a:rect l="l" t="t" r="r" b="b"/>
                <a:pathLst>
                  <a:path w="95250" h="123825">
                    <a:moveTo>
                      <a:pt x="95250" y="0"/>
                    </a:moveTo>
                    <a:lnTo>
                      <a:pt x="95250" y="76200"/>
                    </a:lnTo>
                    <a:cubicBezTo>
                      <a:pt x="95250" y="102503"/>
                      <a:pt x="73928" y="123825"/>
                      <a:pt x="47625" y="123825"/>
                    </a:cubicBezTo>
                    <a:cubicBezTo>
                      <a:pt x="21322" y="123825"/>
                      <a:pt x="0" y="102503"/>
                      <a:pt x="0" y="76200"/>
                    </a:cubicBez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11" name="Freeform 11"/>
              <p:cNvSpPr/>
              <p:nvPr/>
            </p:nvSpPr>
            <p:spPr>
              <a:xfrm>
                <a:off x="790575" y="1828800"/>
                <a:ext cx="38100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0" y="19050"/>
                    </a:moveTo>
                    <a:cubicBezTo>
                      <a:pt x="0" y="29571"/>
                      <a:pt x="8529" y="38100"/>
                      <a:pt x="19050" y="38100"/>
                    </a:cubicBezTo>
                    <a:cubicBezTo>
                      <a:pt x="29571" y="38100"/>
                      <a:pt x="38100" y="29571"/>
                      <a:pt x="38100" y="19050"/>
                    </a:cubicBezTo>
                    <a:cubicBezTo>
                      <a:pt x="38100" y="8529"/>
                      <a:pt x="29571" y="0"/>
                      <a:pt x="19050" y="0"/>
                    </a:cubicBezTo>
                    <a:cubicBezTo>
                      <a:pt x="8529" y="0"/>
                      <a:pt x="0" y="8529"/>
                      <a:pt x="0" y="19050"/>
                    </a:cubicBez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12" name="Freeform 12"/>
              <p:cNvSpPr/>
              <p:nvPr/>
            </p:nvSpPr>
            <p:spPr>
              <a:xfrm>
                <a:off x="923925" y="1828800"/>
                <a:ext cx="38100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0" y="19050"/>
                    </a:moveTo>
                    <a:cubicBezTo>
                      <a:pt x="0" y="29571"/>
                      <a:pt x="8529" y="38100"/>
                      <a:pt x="19050" y="38100"/>
                    </a:cubicBezTo>
                    <a:cubicBezTo>
                      <a:pt x="29571" y="38100"/>
                      <a:pt x="38100" y="29571"/>
                      <a:pt x="38100" y="19050"/>
                    </a:cubicBezTo>
                    <a:cubicBezTo>
                      <a:pt x="38100" y="8529"/>
                      <a:pt x="29571" y="0"/>
                      <a:pt x="19050" y="0"/>
                    </a:cubicBezTo>
                    <a:cubicBezTo>
                      <a:pt x="8529" y="0"/>
                      <a:pt x="0" y="8529"/>
                      <a:pt x="0" y="19050"/>
                    </a:cubicBez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</p:grpSp>
        <p:sp>
          <p:nvSpPr>
            <p:cNvPr id="14" name="TextBox 14"/>
            <p:cNvSpPr txBox="1"/>
            <p:nvPr/>
          </p:nvSpPr>
          <p:spPr>
            <a:xfrm>
              <a:off x="1066800" y="1762125"/>
              <a:ext cx="2108359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第一梯队：绝对龙头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46760" y="2108835"/>
              <a:ext cx="24841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比亚迪独占一档，凭借全产业链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46760" y="2346960"/>
              <a:ext cx="24841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优势建立极高竞争壁垒，市占率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46760" y="2585085"/>
              <a:ext cx="2072259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接近30%，规模效应显著。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48665" y="3220402"/>
              <a:ext cx="163537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FF6B35"/>
                  </a:solidFill>
                  <a:latin typeface="Noto Sans CJK SC"/>
                  <a:ea typeface="Microsoft YaHei"/>
                  <a:cs typeface="Noto Sans CJK SC"/>
                </a:rPr>
                <a:t>01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6286500" y="1428750"/>
            <a:ext cx="5334000" cy="2286000"/>
            <a:chOff x="6286500" y="1428750"/>
            <a:chExt cx="5334000" cy="2286000"/>
          </a:xfrm>
        </p:grpSpPr>
        <p:sp>
          <p:nvSpPr>
            <p:cNvPr id="20" name="Freeform 20"/>
            <p:cNvSpPr/>
            <p:nvPr/>
          </p:nvSpPr>
          <p:spPr>
            <a:xfrm>
              <a:off x="6286500" y="1428750"/>
              <a:ext cx="5334000" cy="2286000"/>
            </a:xfrm>
            <a:custGeom>
              <a:avLst/>
              <a:gdLst/>
              <a:ahLst/>
              <a:cxnLst/>
              <a:rect l="l" t="t" r="r" b="b"/>
              <a:pathLst>
                <a:path w="5334000" h="22860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2209800"/>
                  </a:lnTo>
                  <a:cubicBezTo>
                    <a:pt x="5334000" y="2251884"/>
                    <a:pt x="5299884" y="2286000"/>
                    <a:pt x="5257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8F9FA"/>
            </a:solidFill>
            <a:ln w="9525">
              <a:solidFill>
                <a:srgbClr val="E0E0E0"/>
              </a:solidFill>
            </a:ln>
          </p:spPr>
        </p:sp>
        <p:grpSp>
          <p:nvGrpSpPr>
            <p:cNvPr id="25" name="Group 25"/>
            <p:cNvGrpSpPr/>
            <p:nvPr/>
          </p:nvGrpSpPr>
          <p:grpSpPr>
            <a:xfrm>
              <a:off x="6505575" y="1800225"/>
              <a:ext cx="171450" cy="161925"/>
              <a:chOff x="6505575" y="1800225"/>
              <a:chExt cx="171450" cy="161925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6505575" y="1876425"/>
                <a:ext cx="5715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76200">
                    <a:moveTo>
                      <a:pt x="0" y="9525"/>
                    </a:moveTo>
                    <a:cubicBezTo>
                      <a:pt x="0" y="4264"/>
                      <a:pt x="4264" y="0"/>
                      <a:pt x="9525" y="0"/>
                    </a:cubicBezTo>
                    <a:lnTo>
                      <a:pt x="47625" y="0"/>
                    </a:lnTo>
                    <a:cubicBezTo>
                      <a:pt x="52886" y="0"/>
                      <a:pt x="57150" y="4264"/>
                      <a:pt x="57150" y="9525"/>
                    </a:cubicBezTo>
                    <a:lnTo>
                      <a:pt x="57150" y="66675"/>
                    </a:lnTo>
                    <a:cubicBezTo>
                      <a:pt x="57150" y="71936"/>
                      <a:pt x="52886" y="76200"/>
                      <a:pt x="47625" y="76200"/>
                    </a:cubicBezTo>
                    <a:lnTo>
                      <a:pt x="9525" y="76200"/>
                    </a:lnTo>
                    <a:cubicBezTo>
                      <a:pt x="4264" y="76200"/>
                      <a:pt x="0" y="71936"/>
                      <a:pt x="0" y="66675"/>
                    </a:cubicBezTo>
                    <a:lnTo>
                      <a:pt x="0" y="9525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22" name="Freeform 22"/>
              <p:cNvSpPr/>
              <p:nvPr/>
            </p:nvSpPr>
            <p:spPr>
              <a:xfrm>
                <a:off x="6619875" y="1838325"/>
                <a:ext cx="5715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114300">
                    <a:moveTo>
                      <a:pt x="0" y="9525"/>
                    </a:moveTo>
                    <a:cubicBezTo>
                      <a:pt x="0" y="4264"/>
                      <a:pt x="4264" y="0"/>
                      <a:pt x="9525" y="0"/>
                    </a:cubicBezTo>
                    <a:lnTo>
                      <a:pt x="47625" y="0"/>
                    </a:lnTo>
                    <a:cubicBezTo>
                      <a:pt x="52886" y="0"/>
                      <a:pt x="57150" y="4264"/>
                      <a:pt x="57150" y="9525"/>
                    </a:cubicBezTo>
                    <a:lnTo>
                      <a:pt x="57150" y="104775"/>
                    </a:lnTo>
                    <a:cubicBezTo>
                      <a:pt x="57150" y="110036"/>
                      <a:pt x="52886" y="114300"/>
                      <a:pt x="47625" y="114300"/>
                    </a:cubicBezTo>
                    <a:lnTo>
                      <a:pt x="9525" y="114300"/>
                    </a:lnTo>
                    <a:cubicBezTo>
                      <a:pt x="4264" y="114300"/>
                      <a:pt x="0" y="110036"/>
                      <a:pt x="0" y="104775"/>
                    </a:cubicBezTo>
                    <a:lnTo>
                      <a:pt x="0" y="9525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23" name="Freeform 23"/>
              <p:cNvSpPr/>
              <p:nvPr/>
            </p:nvSpPr>
            <p:spPr>
              <a:xfrm>
                <a:off x="6562725" y="1800225"/>
                <a:ext cx="5715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152400">
                    <a:moveTo>
                      <a:pt x="0" y="9525"/>
                    </a:moveTo>
                    <a:cubicBezTo>
                      <a:pt x="0" y="4264"/>
                      <a:pt x="4264" y="0"/>
                      <a:pt x="9525" y="0"/>
                    </a:cubicBezTo>
                    <a:lnTo>
                      <a:pt x="47625" y="0"/>
                    </a:lnTo>
                    <a:cubicBezTo>
                      <a:pt x="52886" y="0"/>
                      <a:pt x="57150" y="4264"/>
                      <a:pt x="57150" y="9525"/>
                    </a:cubicBezTo>
                    <a:lnTo>
                      <a:pt x="57150" y="142875"/>
                    </a:lnTo>
                    <a:cubicBezTo>
                      <a:pt x="57150" y="148136"/>
                      <a:pt x="52886" y="152400"/>
                      <a:pt x="47625" y="152400"/>
                    </a:cubicBezTo>
                    <a:lnTo>
                      <a:pt x="9525" y="152400"/>
                    </a:lnTo>
                    <a:cubicBezTo>
                      <a:pt x="4264" y="152400"/>
                      <a:pt x="0" y="148136"/>
                      <a:pt x="0" y="142875"/>
                    </a:cubicBezTo>
                    <a:lnTo>
                      <a:pt x="0" y="9525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  <p:sp>
            <p:nvSpPr>
              <p:cNvPr id="24" name="Freeform 24"/>
              <p:cNvSpPr/>
              <p:nvPr/>
            </p:nvSpPr>
            <p:spPr>
              <a:xfrm>
                <a:off x="6515100" y="1952625"/>
                <a:ext cx="1333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9525">
                    <a:moveTo>
                      <a:pt x="0" y="0"/>
                    </a:moveTo>
                    <a:lnTo>
                      <a:pt x="133350" y="0"/>
                    </a:lnTo>
                  </a:path>
                </a:pathLst>
              </a:custGeom>
              <a:noFill/>
              <a:ln w="19050">
                <a:solidFill>
                  <a:srgbClr val="00B4D8"/>
                </a:solidFill>
              </a:ln>
            </p:spPr>
          </p:sp>
        </p:grpSp>
        <p:sp>
          <p:nvSpPr>
            <p:cNvPr id="26" name="TextBox 26"/>
            <p:cNvSpPr txBox="1"/>
            <p:nvPr/>
          </p:nvSpPr>
          <p:spPr>
            <a:xfrm>
              <a:off x="6781800" y="1762125"/>
              <a:ext cx="2108359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第二梯队：激烈角逐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6461760" y="2108835"/>
              <a:ext cx="28346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吉利、长安、特斯拉中国竞争激烈，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6461760" y="2346960"/>
              <a:ext cx="2492883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市占率在5%-13%区间。传统车企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6461760" y="2585085"/>
              <a:ext cx="24841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转型加速，外资品牌保持韧性。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6463665" y="3220402"/>
              <a:ext cx="20379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00B4D8"/>
                  </a:solidFill>
                  <a:latin typeface="Noto Sans CJK SC"/>
                  <a:ea typeface="Microsoft YaHei"/>
                  <a:cs typeface="Noto Sans CJK SC"/>
                </a:rPr>
                <a:t>02</a:t>
              </a:r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571500" y="3905250"/>
            <a:ext cx="5334000" cy="2286000"/>
            <a:chOff x="571500" y="3905250"/>
            <a:chExt cx="5334000" cy="2286000"/>
          </a:xfrm>
        </p:grpSpPr>
        <p:sp>
          <p:nvSpPr>
            <p:cNvPr id="32" name="Freeform 32"/>
            <p:cNvSpPr/>
            <p:nvPr/>
          </p:nvSpPr>
          <p:spPr>
            <a:xfrm>
              <a:off x="571500" y="3905250"/>
              <a:ext cx="5334000" cy="2286000"/>
            </a:xfrm>
            <a:custGeom>
              <a:avLst/>
              <a:gdLst/>
              <a:ahLst/>
              <a:cxnLst/>
              <a:rect l="l" t="t" r="r" b="b"/>
              <a:pathLst>
                <a:path w="5334000" h="22860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2209800"/>
                  </a:lnTo>
                  <a:cubicBezTo>
                    <a:pt x="5334000" y="2251884"/>
                    <a:pt x="5299884" y="2286000"/>
                    <a:pt x="5257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8F9FA"/>
            </a:solidFill>
            <a:ln w="9525">
              <a:solidFill>
                <a:srgbClr val="E0E0E0"/>
              </a:solidFill>
            </a:ln>
          </p:spPr>
        </p:sp>
        <p:grpSp>
          <p:nvGrpSpPr>
            <p:cNvPr id="37" name="Group 37"/>
            <p:cNvGrpSpPr/>
            <p:nvPr/>
          </p:nvGrpSpPr>
          <p:grpSpPr>
            <a:xfrm>
              <a:off x="790575" y="4267200"/>
              <a:ext cx="171450" cy="171450"/>
              <a:chOff x="790575" y="4267200"/>
              <a:chExt cx="171450" cy="171450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809625" y="4267200"/>
                <a:ext cx="7620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76200">
                    <a:moveTo>
                      <a:pt x="0" y="38100"/>
                    </a:moveTo>
                    <a:cubicBezTo>
                      <a:pt x="0" y="59142"/>
                      <a:pt x="17058" y="76200"/>
                      <a:pt x="38100" y="76200"/>
                    </a:cubicBezTo>
                    <a:cubicBezTo>
                      <a:pt x="59142" y="76200"/>
                      <a:pt x="76200" y="59142"/>
                      <a:pt x="76200" y="38100"/>
                    </a:cubicBezTo>
                    <a:cubicBezTo>
                      <a:pt x="76200" y="17058"/>
                      <a:pt x="59142" y="0"/>
                      <a:pt x="38100" y="0"/>
                    </a:cubicBezTo>
                    <a:cubicBezTo>
                      <a:pt x="17058" y="0"/>
                      <a:pt x="0" y="17058"/>
                      <a:pt x="0" y="38100"/>
                    </a:cubicBezTo>
                  </a:path>
                </a:pathLst>
              </a:custGeom>
              <a:noFill/>
              <a:ln w="19050">
                <a:solidFill>
                  <a:srgbClr val="7A82AB"/>
                </a:solidFill>
              </a:ln>
            </p:spPr>
          </p:sp>
          <p:sp>
            <p:nvSpPr>
              <p:cNvPr id="34" name="Freeform 34"/>
              <p:cNvSpPr/>
              <p:nvPr/>
            </p:nvSpPr>
            <p:spPr>
              <a:xfrm>
                <a:off x="790575" y="4381500"/>
                <a:ext cx="114300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57150">
                    <a:moveTo>
                      <a:pt x="0" y="57150"/>
                    </a:moveTo>
                    <a:lnTo>
                      <a:pt x="0" y="38100"/>
                    </a:lnTo>
                    <a:cubicBezTo>
                      <a:pt x="0" y="17058"/>
                      <a:pt x="17058" y="0"/>
                      <a:pt x="38100" y="0"/>
                    </a:cubicBezTo>
                    <a:lnTo>
                      <a:pt x="76200" y="0"/>
                    </a:lnTo>
                    <a:cubicBezTo>
                      <a:pt x="97242" y="0"/>
                      <a:pt x="114300" y="17058"/>
                      <a:pt x="114300" y="38100"/>
                    </a:cubicBezTo>
                    <a:lnTo>
                      <a:pt x="114300" y="57150"/>
                    </a:lnTo>
                  </a:path>
                </a:pathLst>
              </a:custGeom>
              <a:noFill/>
              <a:ln w="19050">
                <a:solidFill>
                  <a:srgbClr val="7A82AB"/>
                </a:solidFill>
              </a:ln>
            </p:spPr>
          </p:sp>
          <p:sp>
            <p:nvSpPr>
              <p:cNvPr id="35" name="Freeform 35"/>
              <p:cNvSpPr/>
              <p:nvPr/>
            </p:nvSpPr>
            <p:spPr>
              <a:xfrm>
                <a:off x="914400" y="4268438"/>
                <a:ext cx="28650" cy="73819"/>
              </a:xfrm>
              <a:custGeom>
                <a:avLst/>
                <a:gdLst/>
                <a:ahLst/>
                <a:cxnLst/>
                <a:rect l="l" t="t" r="r" b="b"/>
                <a:pathLst>
                  <a:path w="28650" h="73819">
                    <a:moveTo>
                      <a:pt x="0" y="0"/>
                    </a:moveTo>
                    <a:cubicBezTo>
                      <a:pt x="16858" y="4316"/>
                      <a:pt x="28650" y="19507"/>
                      <a:pt x="28650" y="36909"/>
                    </a:cubicBezTo>
                    <a:cubicBezTo>
                      <a:pt x="28650" y="54312"/>
                      <a:pt x="16858" y="69502"/>
                      <a:pt x="0" y="73819"/>
                    </a:cubicBezTo>
                  </a:path>
                </a:pathLst>
              </a:custGeom>
              <a:noFill/>
              <a:ln w="19050">
                <a:solidFill>
                  <a:srgbClr val="7A82AB"/>
                </a:solidFill>
              </a:ln>
            </p:spPr>
          </p:sp>
          <p:sp>
            <p:nvSpPr>
              <p:cNvPr id="36" name="Freeform 36"/>
              <p:cNvSpPr/>
              <p:nvPr/>
            </p:nvSpPr>
            <p:spPr>
              <a:xfrm>
                <a:off x="933450" y="4382929"/>
                <a:ext cx="28575" cy="55721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55721">
                    <a:moveTo>
                      <a:pt x="28575" y="55721"/>
                    </a:moveTo>
                    <a:lnTo>
                      <a:pt x="28575" y="36671"/>
                    </a:lnTo>
                    <a:cubicBezTo>
                      <a:pt x="28476" y="19379"/>
                      <a:pt x="16743" y="4323"/>
                      <a:pt x="0" y="0"/>
                    </a:cubicBezTo>
                  </a:path>
                </a:pathLst>
              </a:custGeom>
              <a:noFill/>
              <a:ln w="19050">
                <a:solidFill>
                  <a:srgbClr val="7A82AB"/>
                </a:solidFill>
              </a:ln>
            </p:spPr>
          </p:sp>
        </p:grpSp>
        <p:sp>
          <p:nvSpPr>
            <p:cNvPr id="38" name="TextBox 38"/>
            <p:cNvSpPr txBox="1"/>
            <p:nvPr/>
          </p:nvSpPr>
          <p:spPr>
            <a:xfrm>
              <a:off x="1066800" y="4238625"/>
              <a:ext cx="2338387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第三梯队：新势力突围</a:t>
              </a: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746760" y="4585335"/>
              <a:ext cx="26593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零跑、理想、小鹏等新势力及传统</a:t>
              </a: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746760" y="4823460"/>
              <a:ext cx="26593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二线品牌争夺剩余份额。智能化与</a:t>
              </a:r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746760" y="5061585"/>
              <a:ext cx="23088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差异化服务成为核心竞争点。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748665" y="5696902"/>
              <a:ext cx="20379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7A82AB"/>
                  </a:solidFill>
                  <a:latin typeface="Noto Sans CJK SC"/>
                  <a:ea typeface="Microsoft YaHei"/>
                  <a:cs typeface="Noto Sans CJK SC"/>
                </a:rPr>
                <a:t>03</a:t>
              </a:r>
            </a:p>
          </p:txBody>
        </p:sp>
      </p:grpSp>
      <p:grpSp>
        <p:nvGrpSpPr>
          <p:cNvPr id="53" name="Group 53"/>
          <p:cNvGrpSpPr/>
          <p:nvPr/>
        </p:nvGrpSpPr>
        <p:grpSpPr>
          <a:xfrm>
            <a:off x="6286500" y="3905250"/>
            <a:ext cx="5334000" cy="2286000"/>
            <a:chOff x="6286500" y="3905250"/>
            <a:chExt cx="5334000" cy="2286000"/>
          </a:xfrm>
        </p:grpSpPr>
        <p:sp>
          <p:nvSpPr>
            <p:cNvPr id="44" name="Freeform 44"/>
            <p:cNvSpPr/>
            <p:nvPr/>
          </p:nvSpPr>
          <p:spPr>
            <a:xfrm>
              <a:off x="6286500" y="3905250"/>
              <a:ext cx="5334000" cy="2286000"/>
            </a:xfrm>
            <a:custGeom>
              <a:avLst/>
              <a:gdLst/>
              <a:ahLst/>
              <a:cxnLst/>
              <a:rect l="l" t="t" r="r" b="b"/>
              <a:pathLst>
                <a:path w="5334000" h="22860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2209800"/>
                  </a:lnTo>
                  <a:cubicBezTo>
                    <a:pt x="5334000" y="2251884"/>
                    <a:pt x="5299884" y="2286000"/>
                    <a:pt x="5257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8F9FA"/>
            </a:solidFill>
            <a:ln w="9525">
              <a:solidFill>
                <a:srgbClr val="E0E0E0"/>
              </a:solidFill>
            </a:ln>
          </p:spPr>
        </p:sp>
        <p:grpSp>
          <p:nvGrpSpPr>
            <p:cNvPr id="47" name="Group 47"/>
            <p:cNvGrpSpPr/>
            <p:nvPr/>
          </p:nvGrpSpPr>
          <p:grpSpPr>
            <a:xfrm>
              <a:off x="6505575" y="4305300"/>
              <a:ext cx="171450" cy="95250"/>
              <a:chOff x="6505575" y="4305300"/>
              <a:chExt cx="171450" cy="95250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6505575" y="4305300"/>
                <a:ext cx="171450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95250">
                    <a:moveTo>
                      <a:pt x="0" y="95250"/>
                    </a:moveTo>
                    <a:lnTo>
                      <a:pt x="57150" y="38100"/>
                    </a:lnTo>
                    <a:lnTo>
                      <a:pt x="95250" y="76200"/>
                    </a:lnTo>
                    <a:lnTo>
                      <a:pt x="171450" y="0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  <p:sp>
            <p:nvSpPr>
              <p:cNvPr id="46" name="Freeform 46"/>
              <p:cNvSpPr/>
              <p:nvPr/>
            </p:nvSpPr>
            <p:spPr>
              <a:xfrm>
                <a:off x="6610350" y="4305300"/>
                <a:ext cx="66675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66675">
                    <a:moveTo>
                      <a:pt x="0" y="0"/>
                    </a:moveTo>
                    <a:lnTo>
                      <a:pt x="66675" y="0"/>
                    </a:lnTo>
                    <a:lnTo>
                      <a:pt x="66675" y="66675"/>
                    </a:lnTo>
                  </a:path>
                </a:pathLst>
              </a:custGeom>
              <a:noFill/>
              <a:ln w="19050">
                <a:solidFill>
                  <a:srgbClr val="FF6B35"/>
                </a:solidFill>
              </a:ln>
            </p:spPr>
          </p:sp>
        </p:grpSp>
        <p:sp>
          <p:nvSpPr>
            <p:cNvPr id="48" name="TextBox 48"/>
            <p:cNvSpPr txBox="1"/>
            <p:nvPr/>
          </p:nvSpPr>
          <p:spPr>
            <a:xfrm>
              <a:off x="6781800" y="4238625"/>
              <a:ext cx="2108359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行业集中度持续提升</a:t>
              </a:r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6461760" y="4585335"/>
              <a:ext cx="2510409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TOP5合计市占率达58.9%，马太</a:t>
              </a:r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6461760" y="4823460"/>
              <a:ext cx="24841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效应加剧。中小品牌生存空间受</a:t>
              </a:r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6461760" y="5061585"/>
              <a:ext cx="23088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到挤压，行业进入洗牌阶段。</a:t>
              </a:r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6463665" y="5696902"/>
              <a:ext cx="20379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FF6B35"/>
                  </a:solidFill>
                  <a:latin typeface="Noto Sans CJK SC"/>
                  <a:ea typeface="Microsoft YaHei"/>
                  <a:cs typeface="Noto Sans CJK SC"/>
                </a:rPr>
                <a:t>04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15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4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5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4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9" grpId="0"/>
      <p:bldP spid="31" grpId="0"/>
      <p:bldP spid="43" grpId="0"/>
      <p:bldP spid="5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